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79" r:id="rId2"/>
    <p:sldId id="269" r:id="rId3"/>
    <p:sldId id="262" r:id="rId4"/>
    <p:sldId id="274" r:id="rId5"/>
    <p:sldId id="275" r:id="rId6"/>
    <p:sldId id="280" r:id="rId7"/>
  </p:sldIdLst>
  <p:sldSz cx="9144000" cy="6858000" type="screen4x3"/>
  <p:notesSz cx="6797675" cy="98726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17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842" userDrawn="1">
          <p15:clr>
            <a:srgbClr val="A4A3A4"/>
          </p15:clr>
        </p15:guide>
        <p15:guide id="4" orient="horz" pos="2131" userDrawn="1">
          <p15:clr>
            <a:srgbClr val="A4A3A4"/>
          </p15:clr>
        </p15:guide>
        <p15:guide id="5" pos="3606" userDrawn="1">
          <p15:clr>
            <a:srgbClr val="A4A3A4"/>
          </p15:clr>
        </p15:guide>
        <p15:guide id="6" orient="horz" pos="2296" userDrawn="1">
          <p15:clr>
            <a:srgbClr val="A4A3A4"/>
          </p15:clr>
        </p15:guide>
        <p15:guide id="7" pos="431" userDrawn="1">
          <p15:clr>
            <a:srgbClr val="A4A3A4"/>
          </p15:clr>
        </p15:guide>
        <p15:guide id="8" orient="horz" pos="749" userDrawn="1">
          <p15:clr>
            <a:srgbClr val="A4A3A4"/>
          </p15:clr>
        </p15:guide>
        <p15:guide id="9" orient="horz" pos="3596" userDrawn="1">
          <p15:clr>
            <a:srgbClr val="A4A3A4"/>
          </p15:clr>
        </p15:guide>
        <p15:guide id="10" orient="horz" pos="3793" userDrawn="1">
          <p15:clr>
            <a:srgbClr val="A4A3A4"/>
          </p15:clr>
        </p15:guide>
        <p15:guide id="11" pos="1655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84"/>
      </p:cViewPr>
      <p:guideLst>
        <p:guide orient="horz" pos="1317"/>
        <p:guide pos="3294"/>
        <p:guide orient="horz" pos="1842"/>
        <p:guide orient="horz" pos="2131"/>
        <p:guide pos="3606"/>
        <p:guide orient="horz" pos="2296"/>
        <p:guide pos="431"/>
        <p:guide orient="horz" pos="749"/>
        <p:guide orient="horz" pos="3596"/>
        <p:guide orient="horz" pos="3793"/>
        <p:guide pos="165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25.09.2018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25.09.2018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18C4-41A8-684B-AF4F-B9D499E35F6B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2177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04" y="6317852"/>
            <a:ext cx="9143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DE" sz="1400" dirty="0" smtClean="0">
                <a:solidFill>
                  <a:srgbClr val="FFFFFF"/>
                </a:solidFill>
                <a:latin typeface="Calibri"/>
                <a:cs typeface="Calibri"/>
              </a:rPr>
              <a:t>www.schunk.com</a:t>
            </a:r>
          </a:p>
        </p:txBody>
      </p:sp>
      <p:pic>
        <p:nvPicPr>
          <p:cNvPr id="6" name="Bild 5" descr="LOGOBALKEN_NEU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  <p:pic>
        <p:nvPicPr>
          <p:cNvPr id="7" name="Bild 6" descr="TOOLS_RS_NEU.png"/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734" y="4457701"/>
            <a:ext cx="1913922" cy="191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9937"/>
            <a:ext cx="9144000" cy="6858000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6220359"/>
            <a:ext cx="9143696" cy="637641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9" name="Bild 4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046520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600438" y="6442893"/>
            <a:ext cx="5699754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Смена I Система смены захвата I SHS</a:t>
            </a:r>
            <a:endParaRPr lang="de-DE" sz="1200" kern="120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Textfeld 13"/>
          <p:cNvSpPr txBox="1"/>
          <p:nvPr userDrawn="1"/>
        </p:nvSpPr>
        <p:spPr>
          <a:xfrm>
            <a:off x="5229226" y="1193162"/>
            <a:ext cx="3914774" cy="611021"/>
          </a:xfrm>
          <a:prstGeom prst="rect">
            <a:avLst/>
          </a:prstGeom>
          <a:solidFill>
            <a:srgbClr val="009EE0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SHS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"/>
            <a:ext cx="9144000" cy="685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041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25.09.2018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7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Meister_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0" y="978"/>
            <a:ext cx="9144000" cy="5643467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-304" y="5644445"/>
            <a:ext cx="9143695" cy="121355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474734" y="4926900"/>
            <a:ext cx="4181931" cy="60112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spcBef>
                <a:spcPct val="0"/>
              </a:spcBef>
              <a:spcAft>
                <a:spcPts val="1200"/>
              </a:spcAft>
              <a:defRPr/>
            </a:pPr>
            <a:endParaRPr lang="de-DE" sz="1500" dirty="0" smtClean="0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474734" y="3926421"/>
            <a:ext cx="9144000" cy="115287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3000">
                <a:solidFill>
                  <a:srgbClr val="FFFFFF"/>
                </a:solidFill>
              </a:rPr>
              <a:t>Презентация продукта</a:t>
            </a:r>
            <a:endParaRPr lang="de-DE" sz="3000" dirty="0" smtClean="0">
              <a:solidFill>
                <a:srgbClr val="FFFFFF"/>
              </a:solidFill>
            </a:endParaRPr>
          </a:p>
          <a:p>
            <a:pPr marL="84138" lvl="0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3000" dirty="0" smtClean="0">
                <a:solidFill>
                  <a:srgbClr val="FFFFFF"/>
                </a:solidFill>
              </a:rPr>
              <a:t>SHS</a:t>
            </a:r>
          </a:p>
        </p:txBody>
      </p:sp>
      <p:pic>
        <p:nvPicPr>
          <p:cNvPr id="11" name="Bild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10" y="5483469"/>
            <a:ext cx="9144000" cy="1320800"/>
          </a:xfrm>
          <a:prstGeom prst="rect">
            <a:avLst/>
          </a:prstGeom>
        </p:spPr>
      </p:pic>
      <p:sp>
        <p:nvSpPr>
          <p:cNvPr id="13" name="Titel 1"/>
          <p:cNvSpPr txBox="1">
            <a:spLocks/>
          </p:cNvSpPr>
          <p:nvPr/>
        </p:nvSpPr>
        <p:spPr>
          <a:xfrm>
            <a:off x="474734" y="5079300"/>
            <a:ext cx="4181931" cy="60112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1500" smtClean="0">
                <a:solidFill>
                  <a:srgbClr val="FFFFFF"/>
                </a:solidFill>
              </a:rPr>
              <a:t>Система смены захвата </a:t>
            </a:r>
            <a:endParaRPr lang="de-DE" sz="15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Система смены захвата </a:t>
            </a:r>
            <a:endParaRPr lang="de-DE" sz="4000" b="1" dirty="0">
              <a:solidFill>
                <a:schemeClr val="bg1"/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5148064" y="3297758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b="1">
              <a:solidFill>
                <a:srgbClr val="003D6A"/>
              </a:solidFill>
            </a:endParaRPr>
          </a:p>
          <a:p>
            <a:endParaRPr lang="de-DE" b="1" smtClean="0">
              <a:solidFill>
                <a:srgbClr val="00446B"/>
              </a:solidFill>
            </a:endParaRPr>
          </a:p>
          <a:p>
            <a:r>
              <a:rPr lang="de-DE" b="1">
                <a:solidFill>
                  <a:srgbClr val="00446B"/>
                </a:solidFill>
              </a:rPr>
              <a:t>с весом перекладываемых деталей до 58 кг</a:t>
            </a:r>
            <a:endParaRPr lang="de-DE" b="1" dirty="0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5148064" y="2013724"/>
            <a:ext cx="3888432" cy="128403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600" b="1" dirty="0" smtClean="0">
                <a:solidFill>
                  <a:srgbClr val="003D6A"/>
                </a:solidFill>
              </a:rPr>
              <a:t>Система ручной смены инструмента со встроенным сквозным воздушным соединением и опциональным сквозным электрическим соединением.</a:t>
            </a:r>
            <a:endParaRPr lang="de-DE" sz="1600" b="1" dirty="0">
              <a:solidFill>
                <a:srgbClr val="003D6A"/>
              </a:solidFill>
            </a:endParaRP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60848"/>
            <a:ext cx="432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2627313" y="473083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Принцип работы</a:t>
            </a:r>
            <a:endParaRPr lang="de-DE" sz="4000" b="1" dirty="0">
              <a:solidFill>
                <a:schemeClr val="bg1"/>
              </a:solidFill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5220073" y="4253523"/>
            <a:ext cx="3923928" cy="338554"/>
            <a:chOff x="363001" y="1167083"/>
            <a:chExt cx="4015045" cy="338554"/>
          </a:xfrm>
        </p:grpSpPr>
        <p:sp>
          <p:nvSpPr>
            <p:cNvPr id="6" name="Textfeld 5"/>
            <p:cNvSpPr txBox="1"/>
            <p:nvPr/>
          </p:nvSpPr>
          <p:spPr>
            <a:xfrm>
              <a:off x="576736" y="1167083"/>
              <a:ext cx="3801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  <a:buSzPct val="130000"/>
              </a:pPr>
              <a:r>
                <a:rPr lang="de-DE" sz="1600" b="1" dirty="0" smtClean="0">
                  <a:solidFill>
                    <a:srgbClr val="003D6A"/>
                  </a:solidFill>
                </a:rPr>
                <a:t>Фиксирующий болт</a:t>
              </a:r>
              <a:endParaRPr lang="de-DE" sz="1600" b="1" dirty="0">
                <a:solidFill>
                  <a:srgbClr val="003D6A"/>
                </a:solidFill>
              </a:endParaRP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63001" y="1182472"/>
              <a:ext cx="318475" cy="307777"/>
              <a:chOff x="356215" y="791337"/>
              <a:chExt cx="318475" cy="307777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56215" y="791337"/>
                <a:ext cx="3184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b="1" dirty="0" smtClean="0">
                    <a:solidFill>
                      <a:schemeClr val="bg1"/>
                    </a:solidFill>
                  </a:rPr>
                  <a:t>3</a:t>
                </a:r>
                <a:endParaRPr lang="de-DE" sz="1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5220072" y="3954037"/>
            <a:ext cx="3816425" cy="338554"/>
            <a:chOff x="363001" y="867597"/>
            <a:chExt cx="4015045" cy="338554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3801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  <a:buSzPct val="130000"/>
              </a:pPr>
              <a:r>
                <a:rPr lang="de-DE" sz="1600" b="1" dirty="0" smtClean="0">
                  <a:solidFill>
                    <a:srgbClr val="003D6A"/>
                  </a:solidFill>
                </a:rPr>
                <a:t>Контроль блокировки</a:t>
              </a:r>
              <a:endParaRPr lang="de-DE" sz="1600" b="1" dirty="0">
                <a:solidFill>
                  <a:srgbClr val="003D6A"/>
                </a:solidFill>
              </a:endParaRP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63001" y="882986"/>
              <a:ext cx="318475" cy="307777"/>
              <a:chOff x="356215" y="791337"/>
              <a:chExt cx="318475" cy="307777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56215" y="791337"/>
                <a:ext cx="3184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b="1" dirty="0" smtClean="0">
                    <a:solidFill>
                      <a:schemeClr val="bg1"/>
                    </a:solidFill>
                  </a:rPr>
                  <a:t>2</a:t>
                </a:r>
                <a:endParaRPr lang="de-DE" sz="1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5220073" y="3645024"/>
            <a:ext cx="3816424" cy="338554"/>
            <a:chOff x="363001" y="558584"/>
            <a:chExt cx="4015045" cy="338554"/>
          </a:xfrm>
        </p:grpSpPr>
        <p:sp>
          <p:nvSpPr>
            <p:cNvPr id="17" name="Textfeld 16"/>
            <p:cNvSpPr txBox="1"/>
            <p:nvPr/>
          </p:nvSpPr>
          <p:spPr>
            <a:xfrm>
              <a:off x="576736" y="558584"/>
              <a:ext cx="3801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  <a:buSzPct val="130000"/>
              </a:pPr>
              <a:r>
                <a:rPr lang="de-DE" sz="1600" b="1" smtClean="0">
                  <a:solidFill>
                    <a:srgbClr val="003D6A"/>
                  </a:solidFill>
                </a:rPr>
                <a:t>Ручной рычаг</a:t>
              </a:r>
              <a:endParaRPr lang="de-DE" sz="1600" b="1" dirty="0">
                <a:solidFill>
                  <a:srgbClr val="003D6A"/>
                </a:solidFill>
              </a:endParaRP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63001" y="573973"/>
              <a:ext cx="318475" cy="307777"/>
              <a:chOff x="356215" y="791337"/>
              <a:chExt cx="318475" cy="307777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56215" y="791337"/>
                <a:ext cx="3184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b="1" dirty="0" smtClean="0">
                    <a:solidFill>
                      <a:schemeClr val="bg1"/>
                    </a:solidFill>
                  </a:rPr>
                  <a:t>1</a:t>
                </a:r>
                <a:endParaRPr lang="de-DE" sz="1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5220072" y="4557515"/>
            <a:ext cx="3923929" cy="338554"/>
            <a:chOff x="363001" y="1471075"/>
            <a:chExt cx="4015045" cy="338554"/>
          </a:xfrm>
        </p:grpSpPr>
        <p:sp>
          <p:nvSpPr>
            <p:cNvPr id="22" name="Textfeld 21"/>
            <p:cNvSpPr txBox="1"/>
            <p:nvPr/>
          </p:nvSpPr>
          <p:spPr>
            <a:xfrm>
              <a:off x="576736" y="1471075"/>
              <a:ext cx="3801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  <a:buSzPct val="130000"/>
              </a:pPr>
              <a:r>
                <a:rPr lang="de-DE" sz="1600" b="1" dirty="0" smtClean="0">
                  <a:solidFill>
                    <a:srgbClr val="003D6A"/>
                  </a:solidFill>
                </a:rPr>
                <a:t>Сквозное воздушное соединение </a:t>
              </a:r>
              <a:endParaRPr lang="de-DE" sz="1600" b="1" dirty="0">
                <a:solidFill>
                  <a:srgbClr val="003D6A"/>
                </a:solidFill>
              </a:endParaRP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63001" y="1486464"/>
              <a:ext cx="318475" cy="307777"/>
              <a:chOff x="348595" y="795672"/>
              <a:chExt cx="318475" cy="307777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48595" y="795672"/>
                <a:ext cx="3184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b="1" dirty="0" smtClean="0">
                    <a:solidFill>
                      <a:schemeClr val="bg1"/>
                    </a:solidFill>
                  </a:rPr>
                  <a:t>4</a:t>
                </a:r>
                <a:endParaRPr lang="de-DE" sz="1400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58" name="Textfeld 57"/>
          <p:cNvSpPr txBox="1"/>
          <p:nvPr/>
        </p:nvSpPr>
        <p:spPr>
          <a:xfrm>
            <a:off x="5148064" y="2013724"/>
            <a:ext cx="3995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smtClean="0">
                <a:solidFill>
                  <a:srgbClr val="003D6A"/>
                </a:solidFill>
              </a:rPr>
              <a:t>Функциональное описание</a:t>
            </a:r>
            <a:endParaRPr lang="de-DE" sz="1600" b="1" dirty="0">
              <a:solidFill>
                <a:srgbClr val="003D6A"/>
              </a:solidFill>
            </a:endParaRPr>
          </a:p>
        </p:txBody>
      </p:sp>
      <p:sp>
        <p:nvSpPr>
          <p:cNvPr id="59" name="Textfeld 58"/>
          <p:cNvSpPr txBox="1"/>
          <p:nvPr/>
        </p:nvSpPr>
        <p:spPr>
          <a:xfrm>
            <a:off x="5148064" y="2298358"/>
            <a:ext cx="3995936" cy="1202650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r>
              <a:rPr lang="de-DE" sz="1000" smtClean="0">
                <a:solidFill>
                  <a:srgbClr val="003D6A"/>
                </a:solidFill>
              </a:rPr>
              <a:t>Система ручной смены оснастки (SHS) состоит из головки ручной смены оснастки (SHK) и адаптера (SHA). Головка ручной смены оснастки (SHK) фиксируется с геометрическим замыканием в адаптере ручной смены оснастки (SHA) без люфта благодаря блокировке. Для блокировки и разблокировки палец перемещается вперед или назад при помощи рукоятки. Встроенное пневматическое сквозное соединение снабжает исполнительное устройство энергией.</a:t>
            </a:r>
          </a:p>
          <a:p>
            <a:endParaRPr lang="de-DE" sz="1600">
              <a:solidFill>
                <a:srgbClr val="003D6A"/>
              </a:solidFill>
            </a:endParaRPr>
          </a:p>
          <a:p>
            <a:endParaRPr lang="de-DE" sz="1600">
              <a:solidFill>
                <a:srgbClr val="003D6A"/>
              </a:solidFill>
            </a:endParaRPr>
          </a:p>
          <a:p>
            <a:endParaRPr lang="de-DE" sz="1600">
              <a:solidFill>
                <a:srgbClr val="003D6A"/>
              </a:solidFill>
            </a:endParaRP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95" y="2097743"/>
            <a:ext cx="432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46520"/>
            <a:ext cx="9144000" cy="7493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3700" b="1" smtClean="0">
                <a:solidFill>
                  <a:schemeClr val="bg1"/>
                </a:solidFill>
              </a:rPr>
              <a:t>Преимущества – ваша выгода</a:t>
            </a:r>
            <a:endParaRPr lang="de-DE" sz="4000" b="1" dirty="0">
              <a:solidFill>
                <a:schemeClr val="bg1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373226" y="1581054"/>
            <a:ext cx="4320000" cy="44654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635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600" b="1" dirty="0">
                <a:solidFill>
                  <a:srgbClr val="003D6A"/>
                </a:solidFill>
                <a:effectLst/>
              </a:rPr>
              <a:t>Серия с шестью размерами модулей </a:t>
            </a:r>
            <a:r>
              <a:rPr lang="de-DE" sz="1600" dirty="0">
                <a:solidFill>
                  <a:srgbClr val="003D6A"/>
                </a:solidFill>
                <a:effectLst/>
              </a:rPr>
              <a:t>для оптимального выбора размеров и широкого спектра применений</a:t>
            </a:r>
          </a:p>
          <a:p>
            <a:pPr marL="463550" indent="-285750"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600" b="1" dirty="0">
                <a:solidFill>
                  <a:srgbClr val="003D6A"/>
                </a:solidFill>
                <a:effectLst/>
              </a:rPr>
              <a:t>Встроенное пневматическое сквозное соединение </a:t>
            </a:r>
            <a:r>
              <a:rPr lang="de-DE" sz="1600" dirty="0">
                <a:solidFill>
                  <a:srgbClr val="003D6A"/>
                </a:solidFill>
                <a:effectLst/>
              </a:rPr>
              <a:t>для надежного энергоснабжения манипулирующих модулей и инструмента</a:t>
            </a:r>
          </a:p>
          <a:p>
            <a:pPr marL="463550" indent="-285750"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600" b="1" dirty="0">
                <a:solidFill>
                  <a:srgbClr val="003D6A"/>
                </a:solidFill>
                <a:effectLst/>
              </a:rPr>
              <a:t>Блокирующая рукоятка для открытия перемещается вперед </a:t>
            </a:r>
            <a:r>
              <a:rPr lang="de-DE" sz="1600" dirty="0">
                <a:solidFill>
                  <a:srgbClr val="003D6A"/>
                </a:solidFill>
                <a:effectLst/>
              </a:rPr>
              <a:t>Это упрощает работу с модулем смены оснастки в ограниченном пространстве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5004528" y="1988840"/>
            <a:ext cx="4031968" cy="39604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63550" indent="-285750"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600" b="1">
                <a:solidFill>
                  <a:srgbClr val="003D6A"/>
                </a:solidFill>
              </a:rPr>
              <a:t>Опциональная блокировка и контроль присутствия </a:t>
            </a:r>
            <a:r>
              <a:rPr lang="de-DE" sz="1600">
                <a:solidFill>
                  <a:srgbClr val="003D6A"/>
                </a:solidFill>
              </a:rPr>
              <a:t>это повышает технологическую надежность</a:t>
            </a:r>
          </a:p>
          <a:p>
            <a:pPr marL="463550" indent="-285750"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600" b="1">
                <a:solidFill>
                  <a:srgbClr val="003D6A"/>
                </a:solidFill>
              </a:rPr>
              <a:t>Широкий ассортимент электрических, пневматических и жидкостных модулей </a:t>
            </a:r>
            <a:r>
              <a:rPr lang="de-DE" sz="1600">
                <a:solidFill>
                  <a:srgbClr val="003D6A"/>
                </a:solidFill>
              </a:rPr>
              <a:t>для обеспечения универсальных возможностей передачи энергии</a:t>
            </a:r>
          </a:p>
          <a:p>
            <a:pPr marL="463550" indent="-285750"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600" b="1">
                <a:solidFill>
                  <a:srgbClr val="003D6A"/>
                </a:solidFill>
              </a:rPr>
              <a:t>Схема крепления ISO </a:t>
            </a:r>
            <a:r>
              <a:rPr lang="de-DE" sz="1600">
                <a:solidFill>
                  <a:srgbClr val="003D6A"/>
                </a:solidFill>
              </a:rPr>
              <a:t>для простого монтажа на роботах большинства типов без дополнительных адаптерных плит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46520"/>
            <a:ext cx="9144000" cy="7493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3900" b="1" smtClean="0">
                <a:solidFill>
                  <a:schemeClr val="bg1"/>
                </a:solidFill>
              </a:rPr>
              <a:t>Технические характеристики</a:t>
            </a:r>
            <a:endParaRPr lang="de-DE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8177218"/>
              </p:ext>
            </p:extLst>
          </p:nvPr>
        </p:nvGraphicFramePr>
        <p:xfrm>
          <a:off x="683568" y="1488656"/>
          <a:ext cx="8280920" cy="46046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1728192"/>
                <a:gridCol w="1512168"/>
                <a:gridCol w="1008112"/>
                <a:gridCol w="4032448"/>
              </a:tblGrid>
              <a:tr h="295578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600" b="1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Обзор</a:t>
                      </a:r>
                      <a:r>
                        <a:rPr lang="de-DE" sz="1600" b="1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1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технических</a:t>
                      </a:r>
                      <a:r>
                        <a:rPr lang="de-DE" sz="1600" b="1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1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характеристик</a:t>
                      </a:r>
                      <a:endParaRPr lang="de-DE" sz="1600" b="1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187200" marT="46800" marB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Описание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Повторяемость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Масса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сквозных пневматических соединений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sz="140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[мм]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de-DE" sz="12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Кг</a:t>
                      </a:r>
                      <a:r>
                        <a:rPr lang="de-DE" sz="12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sz="1400" dirty="0"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SHK-040-000-000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0.14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SHA-040-000-000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0.075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SHK-050-000-000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0.25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SHA-050-000-000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0.1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SHK-063-000-000 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0.41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SHA-063-000-000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SHK-080-000-000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0.74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SHA-080-000-000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0.35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SHK-100-000-000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SHA-100-000-000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0.55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SHK-125-000-000 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SHA-125-000-000 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 rot="16200000">
            <a:off x="8082398" y="5715261"/>
            <a:ext cx="1831104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kern="120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2018-09-20 16:22:39</a:t>
            </a:r>
            <a:endParaRPr lang="de-DE" sz="1000" kern="1200" dirty="0" smtClean="0">
              <a:solidFill>
                <a:schemeClr val="accent1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440121" y="6063210"/>
            <a:ext cx="2572039" cy="72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900" smtClean="0">
                <a:solidFill>
                  <a:schemeClr val="bg1"/>
                </a:solidFill>
              </a:rPr>
              <a:t>Йенс Леманн, немецкий вратарь-легенда, бренд-амбассадор SCHUNK с 2012 года, символ надежного, точного захвата и надежного удержания.</a:t>
            </a:r>
            <a:endParaRPr lang="de-DE" sz="1050">
              <a:solidFill>
                <a:schemeClr val="bg1"/>
              </a:solidFill>
            </a:endParaRPr>
          </a:p>
          <a:p>
            <a:r>
              <a:rPr lang="de-DE" sz="1050" b="1" smtClean="0">
                <a:solidFill>
                  <a:schemeClr val="bg1"/>
                </a:solidFill>
              </a:rPr>
              <a:t>www.ru.schunk.com/Lehmann</a:t>
            </a:r>
          </a:p>
        </p:txBody>
      </p:sp>
    </p:spTree>
    <p:extLst>
      <p:ext uri="{BB962C8B-B14F-4D97-AF65-F5344CB8AC3E}">
        <p14:creationId xmlns:p14="http://schemas.microsoft.com/office/powerpoint/2010/main" val="63405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287</Words>
  <Application>Microsoft Office PowerPoint</Application>
  <PresentationFormat>Bildschirmpräsentation (4:3)</PresentationFormat>
  <Paragraphs>87</Paragraphs>
  <Slides>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9" baseType="lpstr">
      <vt:lpstr>Arial</vt:lpstr>
      <vt:lpstr>Calibri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2018-09-25T09:58:08Z</dcterms:modified>
</cp:coreProperties>
</file>