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9" r:id="rId2"/>
    <p:sldId id="269" r:id="rId3"/>
    <p:sldId id="262" r:id="rId4"/>
    <p:sldId id="274" r:id="rId5"/>
    <p:sldId id="275" r:id="rId6"/>
    <p:sldId id="280" r:id="rId7"/>
  </p:sldIdLst>
  <p:sldSz cx="9144000" cy="6858000" type="screen4x3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17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842" userDrawn="1">
          <p15:clr>
            <a:srgbClr val="A4A3A4"/>
          </p15:clr>
        </p15:guide>
        <p15:guide id="4" orient="horz" pos="2131" userDrawn="1">
          <p15:clr>
            <a:srgbClr val="A4A3A4"/>
          </p15:clr>
        </p15:guide>
        <p15:guide id="5" pos="3606" userDrawn="1">
          <p15:clr>
            <a:srgbClr val="A4A3A4"/>
          </p15:clr>
        </p15:guide>
        <p15:guide id="6" orient="horz" pos="2296" userDrawn="1">
          <p15:clr>
            <a:srgbClr val="A4A3A4"/>
          </p15:clr>
        </p15:guide>
        <p15:guide id="7" pos="431" userDrawn="1">
          <p15:clr>
            <a:srgbClr val="A4A3A4"/>
          </p15:clr>
        </p15:guide>
        <p15:guide id="8" orient="horz" pos="749" userDrawn="1">
          <p15:clr>
            <a:srgbClr val="A4A3A4"/>
          </p15:clr>
        </p15:guide>
        <p15:guide id="9" orient="horz" pos="3596" userDrawn="1">
          <p15:clr>
            <a:srgbClr val="A4A3A4"/>
          </p15:clr>
        </p15:guide>
        <p15:guide id="10" orient="horz" pos="3793" userDrawn="1">
          <p15:clr>
            <a:srgbClr val="A4A3A4"/>
          </p15:clr>
        </p15:guide>
        <p15:guide id="11" pos="1655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84"/>
      </p:cViewPr>
      <p:guideLst>
        <p:guide orient="horz" pos="1317"/>
        <p:guide pos="3294"/>
        <p:guide orient="horz" pos="1842"/>
        <p:guide orient="horz" pos="2131"/>
        <p:guide pos="3606"/>
        <p:guide orient="horz" pos="2296"/>
        <p:guide pos="431"/>
        <p:guide orient="horz" pos="749"/>
        <p:guide orient="horz" pos="3596"/>
        <p:guide orient="horz" pos="3793"/>
        <p:guide pos="165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25.09.2018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25.09.2018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2177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937"/>
            <a:ext cx="9144000" cy="6858000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62203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600438" y="6442893"/>
            <a:ext cx="5699754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更换 I 机械手更换系统 I SHS</a:t>
            </a:r>
            <a:endParaRPr lang="de-DE" sz="120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feld 13"/>
          <p:cNvSpPr txBox="1"/>
          <p:nvPr userDrawn="1"/>
        </p:nvSpPr>
        <p:spPr>
          <a:xfrm>
            <a:off x="5229226" y="1193162"/>
            <a:ext cx="3914774" cy="611021"/>
          </a:xfrm>
          <a:prstGeom prst="rect">
            <a:avLst/>
          </a:prstGeom>
          <a:solidFill>
            <a:srgbClr val="009EE0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SHS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"/>
            <a:ext cx="9144000" cy="68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41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25.09.2018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7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eister_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" y="978"/>
            <a:ext cx="9144000" cy="5643467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74734" y="49269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endParaRPr lang="de-DE" sz="1500" dirty="0" smtClean="0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74734" y="3926421"/>
            <a:ext cx="9144000" cy="115287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>
                <a:solidFill>
                  <a:srgbClr val="FFFFFF"/>
                </a:solidFill>
              </a:rPr>
              <a:t>产品展示</a:t>
            </a:r>
            <a:endParaRPr lang="de-DE" sz="3000" dirty="0" smtClean="0">
              <a:solidFill>
                <a:srgbClr val="FFFFFF"/>
              </a:solidFill>
            </a:endParaRPr>
          </a:p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dirty="0" smtClean="0">
                <a:solidFill>
                  <a:srgbClr val="FFFFFF"/>
                </a:solidFill>
              </a:rPr>
              <a:t>SHS</a:t>
            </a: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0" y="5483469"/>
            <a:ext cx="9144000" cy="1320800"/>
          </a:xfrm>
          <a:prstGeom prst="rect">
            <a:avLst/>
          </a:prstGeom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474734" y="50793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smtClean="0">
                <a:solidFill>
                  <a:srgbClr val="FFFFFF"/>
                </a:solidFill>
              </a:rPr>
              <a:t>机械手更换系统 </a:t>
            </a:r>
            <a:endParaRPr lang="de-DE" sz="15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机械手更换系统 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5148064" y="3297758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>
              <a:solidFill>
                <a:srgbClr val="003D6A"/>
              </a:solidFill>
            </a:endParaRPr>
          </a:p>
          <a:p>
            <a:endParaRPr lang="de-DE" b="1" smtClean="0">
              <a:solidFill>
                <a:srgbClr val="00446B"/>
              </a:solidFill>
            </a:endParaRPr>
          </a:p>
          <a:p>
            <a:r>
              <a:rPr lang="de-DE" b="1">
                <a:solidFill>
                  <a:srgbClr val="00446B"/>
                </a:solidFill>
              </a:rPr>
              <a:t>搬运重量高达 58 kg</a:t>
            </a:r>
            <a:endParaRPr lang="de-DE" b="1" dirty="0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148064" y="2013724"/>
            <a:ext cx="3888432" cy="12840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600" b="1" dirty="0" smtClean="0">
                <a:solidFill>
                  <a:srgbClr val="003D6A"/>
                </a:solidFill>
              </a:rPr>
              <a:t>手动换刀系统，集成空气通道并可选配电通道。</a:t>
            </a:r>
            <a:endParaRPr lang="de-DE" sz="1600" b="1" dirty="0">
              <a:solidFill>
                <a:srgbClr val="003D6A"/>
              </a:solidFill>
            </a:endParaRP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432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627313" y="473083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功能原理</a:t>
            </a:r>
            <a:endParaRPr lang="de-DE" sz="4000" b="1" dirty="0">
              <a:solidFill>
                <a:schemeClr val="bg1"/>
              </a:solidFill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5220072" y="4406289"/>
            <a:ext cx="3923928" cy="338554"/>
            <a:chOff x="363001" y="1167083"/>
            <a:chExt cx="4015045" cy="338554"/>
          </a:xfrm>
        </p:grpSpPr>
        <p:sp>
          <p:nvSpPr>
            <p:cNvPr id="6" name="Textfeld 5"/>
            <p:cNvSpPr txBox="1"/>
            <p:nvPr/>
          </p:nvSpPr>
          <p:spPr>
            <a:xfrm>
              <a:off x="576736" y="1167083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dirty="0" smtClean="0">
                  <a:solidFill>
                    <a:srgbClr val="003D6A"/>
                  </a:solidFill>
                </a:rPr>
                <a:t>锁定螺栓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63001" y="1182472"/>
              <a:ext cx="318475" cy="307777"/>
              <a:chOff x="356215" y="791337"/>
              <a:chExt cx="318475" cy="307777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56215" y="791337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 smtClean="0">
                    <a:solidFill>
                      <a:schemeClr val="bg1"/>
                    </a:solidFill>
                  </a:rPr>
                  <a:t>3</a:t>
                </a:r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5220071" y="4106803"/>
            <a:ext cx="3816425" cy="338554"/>
            <a:chOff x="363001" y="867597"/>
            <a:chExt cx="4015045" cy="338554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dirty="0" smtClean="0">
                  <a:solidFill>
                    <a:srgbClr val="003D6A"/>
                  </a:solidFill>
                </a:rPr>
                <a:t>锁定监测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63001" y="882986"/>
              <a:ext cx="318475" cy="307777"/>
              <a:chOff x="356215" y="791337"/>
              <a:chExt cx="318475" cy="307777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56215" y="791337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 smtClean="0">
                    <a:solidFill>
                      <a:schemeClr val="bg1"/>
                    </a:solidFill>
                  </a:rPr>
                  <a:t>2</a:t>
                </a:r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5220072" y="3797790"/>
            <a:ext cx="3816424" cy="338554"/>
            <a:chOff x="363001" y="558584"/>
            <a:chExt cx="4015045" cy="338554"/>
          </a:xfrm>
        </p:grpSpPr>
        <p:sp>
          <p:nvSpPr>
            <p:cNvPr id="17" name="Textfeld 16"/>
            <p:cNvSpPr txBox="1"/>
            <p:nvPr/>
          </p:nvSpPr>
          <p:spPr>
            <a:xfrm>
              <a:off x="576736" y="558584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smtClean="0">
                  <a:solidFill>
                    <a:srgbClr val="003D6A"/>
                  </a:solidFill>
                </a:rPr>
                <a:t>手柄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63001" y="573973"/>
              <a:ext cx="318475" cy="307777"/>
              <a:chOff x="356215" y="791337"/>
              <a:chExt cx="318475" cy="307777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56215" y="791337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 smtClean="0">
                    <a:solidFill>
                      <a:schemeClr val="bg1"/>
                    </a:solidFill>
                  </a:rPr>
                  <a:t>1</a:t>
                </a:r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5220071" y="4710281"/>
            <a:ext cx="3923929" cy="338554"/>
            <a:chOff x="363001" y="1471075"/>
            <a:chExt cx="4015045" cy="338554"/>
          </a:xfrm>
        </p:grpSpPr>
        <p:sp>
          <p:nvSpPr>
            <p:cNvPr id="22" name="Textfeld 21"/>
            <p:cNvSpPr txBox="1"/>
            <p:nvPr/>
          </p:nvSpPr>
          <p:spPr>
            <a:xfrm>
              <a:off x="576736" y="1471075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dirty="0" smtClean="0">
                  <a:solidFill>
                    <a:srgbClr val="003D6A"/>
                  </a:solidFill>
                </a:rPr>
                <a:t>空气通道 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63001" y="1486464"/>
              <a:ext cx="318475" cy="307777"/>
              <a:chOff x="348595" y="795672"/>
              <a:chExt cx="318475" cy="307777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48595" y="795672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 smtClean="0">
                    <a:solidFill>
                      <a:schemeClr val="bg1"/>
                    </a:solidFill>
                  </a:rPr>
                  <a:t>4</a:t>
                </a:r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8" name="Textfeld 57"/>
          <p:cNvSpPr txBox="1"/>
          <p:nvPr/>
        </p:nvSpPr>
        <p:spPr>
          <a:xfrm>
            <a:off x="5148064" y="2013724"/>
            <a:ext cx="3995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smtClean="0">
                <a:solidFill>
                  <a:srgbClr val="003D6A"/>
                </a:solidFill>
              </a:rPr>
              <a:t>功能描述</a:t>
            </a:r>
            <a:endParaRPr lang="de-DE" sz="1600" b="1" dirty="0">
              <a:solidFill>
                <a:srgbClr val="003D6A"/>
              </a:solidFill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5148064" y="2298358"/>
            <a:ext cx="3995936" cy="1453474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r>
              <a:rPr lang="de-DE" sz="1600" dirty="0" err="1" smtClean="0">
                <a:solidFill>
                  <a:srgbClr val="003D6A"/>
                </a:solidFill>
              </a:rPr>
              <a:t>手动更换系统（SHS）包括手动更换头（SHK）和手动更换适配器（SHA</a:t>
            </a:r>
            <a:r>
              <a:rPr lang="de-DE" sz="1600" dirty="0" smtClean="0">
                <a:solidFill>
                  <a:srgbClr val="003D6A"/>
                </a:solidFill>
              </a:rPr>
              <a:t>）。手动更换头（SHK）是通过手动更换适配器（SHA）实现的适形锁定；由于采用锁定技术，因此无游隙。通过手柄向前或向后推动销来进行锁定或解锁。集成气源通道安全可靠地为刀具提供动力。</a:t>
            </a:r>
          </a:p>
          <a:p>
            <a:endParaRPr lang="de-DE" sz="1600" dirty="0">
              <a:solidFill>
                <a:srgbClr val="003D6A"/>
              </a:solidFill>
            </a:endParaRPr>
          </a:p>
          <a:p>
            <a:endParaRPr lang="de-DE" sz="1600" dirty="0">
              <a:solidFill>
                <a:srgbClr val="003D6A"/>
              </a:solidFill>
            </a:endParaRPr>
          </a:p>
          <a:p>
            <a:endParaRPr lang="de-DE" sz="1600" dirty="0">
              <a:solidFill>
                <a:srgbClr val="003D6A"/>
              </a:solidFill>
            </a:endParaRP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95" y="2097743"/>
            <a:ext cx="432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优点 - 为您带来的益处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73226" y="1581054"/>
            <a:ext cx="4320000" cy="44654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635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 dirty="0">
                <a:solidFill>
                  <a:srgbClr val="003D6A"/>
                </a:solidFill>
                <a:effectLst/>
              </a:rPr>
              <a:t>系列中包含六种单元尺寸 </a:t>
            </a:r>
            <a:r>
              <a:rPr lang="de-DE" sz="1600" dirty="0">
                <a:solidFill>
                  <a:srgbClr val="003D6A"/>
                </a:solidFill>
                <a:effectLst/>
              </a:rPr>
              <a:t>优化尺寸选择，应用广泛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 dirty="0">
                <a:solidFill>
                  <a:srgbClr val="003D6A"/>
                </a:solidFill>
                <a:effectLst/>
              </a:rPr>
              <a:t>配套气动通道 </a:t>
            </a:r>
            <a:r>
              <a:rPr lang="de-DE" sz="1600" dirty="0">
                <a:solidFill>
                  <a:srgbClr val="003D6A"/>
                </a:solidFill>
                <a:effectLst/>
              </a:rPr>
              <a:t>为搬运模块和刀具提供安全能源供给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 dirty="0">
                <a:solidFill>
                  <a:srgbClr val="003D6A"/>
                </a:solidFill>
                <a:effectLst/>
              </a:rPr>
              <a:t>向前拉动锁定杆，加以打开 </a:t>
            </a:r>
            <a:r>
              <a:rPr lang="de-DE" sz="1600" dirty="0">
                <a:solidFill>
                  <a:srgbClr val="003D6A"/>
                </a:solidFill>
                <a:effectLst/>
              </a:rPr>
              <a:t>这样即使在有限的空间内也能轻松地操作更换装置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004528" y="1988840"/>
            <a:ext cx="4031968" cy="39604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>
                <a:solidFill>
                  <a:srgbClr val="003D6A"/>
                </a:solidFill>
              </a:rPr>
              <a:t>可选锁定和状态监控 </a:t>
            </a:r>
            <a:r>
              <a:rPr lang="de-DE" sz="1600">
                <a:solidFill>
                  <a:srgbClr val="003D6A"/>
                </a:solidFill>
              </a:rPr>
              <a:t>因此工艺可靠性提升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>
                <a:solidFill>
                  <a:srgbClr val="003D6A"/>
                </a:solidFill>
              </a:rPr>
              <a:t>多种电、气和液体模块可选 </a:t>
            </a:r>
            <a:r>
              <a:rPr lang="de-DE" sz="1600">
                <a:solidFill>
                  <a:srgbClr val="003D6A"/>
                </a:solidFill>
              </a:rPr>
              <a:t>适合大部分的通用能源传输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>
                <a:solidFill>
                  <a:srgbClr val="003D6A"/>
                </a:solidFill>
              </a:rPr>
              <a:t>ISO 安装方式 </a:t>
            </a:r>
            <a:r>
              <a:rPr lang="de-DE" sz="1600">
                <a:solidFill>
                  <a:srgbClr val="003D6A"/>
                </a:solidFill>
              </a:rPr>
              <a:t>便于装配到大部分机器人型号上，无需其他转接板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技术参数</a:t>
            </a:r>
            <a:endParaRPr lang="de-DE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5204074"/>
              </p:ext>
            </p:extLst>
          </p:nvPr>
        </p:nvGraphicFramePr>
        <p:xfrm>
          <a:off x="1043608" y="1466613"/>
          <a:ext cx="5200000" cy="46046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728192"/>
                <a:gridCol w="1296144"/>
                <a:gridCol w="1152128"/>
                <a:gridCol w="1023536"/>
              </a:tblGrid>
              <a:tr h="295578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技术参数概览</a:t>
                      </a:r>
                      <a:endParaRPr lang="de-DE" sz="1600" b="1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872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描述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重复精度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重量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气路数量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sz="140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sz="1400"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SHK-040-000-000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SHA-040-000-000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SHK-050-000-000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SHA-050-000-000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SHK-063-000-000 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0.41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SHA-063-000-000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SHK-080-000-000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0.74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SHA-080-000-000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0.35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SHK-100-000-000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SHA-100-000-000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SHK-125-000-000 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SHA-125-000-000 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 rot="16200000">
            <a:off x="8082398" y="5715261"/>
            <a:ext cx="1831104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kern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2018-09-20 16:20:15</a:t>
            </a:r>
            <a:endParaRPr lang="de-DE" sz="1000" kern="1200" dirty="0" smtClean="0">
              <a:solidFill>
                <a:schemeClr val="accent1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440121" y="6063210"/>
            <a:ext cx="2572039" cy="72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000" smtClean="0">
                <a:solidFill>
                  <a:schemeClr val="bg1"/>
                </a:solidFill>
              </a:rPr>
              <a:t>延斯·莱曼，德国传奇门将，自 2012 年起担任雄克品牌形象大使，代表精确抓取和安全夹持。</a:t>
            </a:r>
            <a:endParaRPr lang="de-DE" sz="1050">
              <a:solidFill>
                <a:schemeClr val="bg1"/>
              </a:solidFill>
            </a:endParaRPr>
          </a:p>
          <a:p>
            <a:r>
              <a:rPr lang="de-DE" sz="1050" b="1" smtClean="0">
                <a:solidFill>
                  <a:schemeClr val="bg1"/>
                </a:solidFill>
              </a:rPr>
              <a:t>schunk.com/Lehmann</a:t>
            </a:r>
          </a:p>
        </p:txBody>
      </p:sp>
    </p:spTree>
    <p:extLst>
      <p:ext uri="{BB962C8B-B14F-4D97-AF65-F5344CB8AC3E}">
        <p14:creationId xmlns:p14="http://schemas.microsoft.com/office/powerpoint/2010/main" val="63405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Microsoft Office PowerPoint</Application>
  <PresentationFormat>Bildschirmpräsentation (4:3)</PresentationFormat>
  <Paragraphs>87</Paragraphs>
  <Slides>6</Slides>
  <Notes>1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Arial</vt:lpstr>
      <vt:lpstr>Calibri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2018-09-25T10:00:04Z</dcterms:modified>
</cp:coreProperties>
</file>