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269" r:id="rId3"/>
    <p:sldId id="262" r:id="rId4"/>
    <p:sldId id="27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80" r:id="rId3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Поворотные приводы I Универсальный поворотный модуль I SRU-plus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SRU-plus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Презентация продукта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SRU-plus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Универсальный поворотный модуль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35744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2448272"/>
                <a:gridCol w="936104"/>
                <a:gridCol w="792088"/>
                <a:gridCol w="936104"/>
                <a:gridCol w="158417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9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93255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39752"/>
                <a:gridCol w="2448272"/>
                <a:gridCol w="936104"/>
                <a:gridCol w="864096"/>
                <a:gridCol w="720080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5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46701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76237"/>
                <a:gridCol w="2480347"/>
                <a:gridCol w="864096"/>
                <a:gridCol w="792088"/>
                <a:gridCol w="792088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25-W-180-90-M-4-M8-AS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1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97839"/>
              </p:ext>
            </p:extLst>
          </p:nvPr>
        </p:nvGraphicFramePr>
        <p:xfrm>
          <a:off x="32583" y="1916832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448272"/>
                <a:gridCol w="936104"/>
                <a:gridCol w="792088"/>
                <a:gridCol w="864096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80250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8232"/>
                <a:gridCol w="2448272"/>
                <a:gridCol w="936104"/>
                <a:gridCol w="827584"/>
                <a:gridCol w="1080120"/>
                <a:gridCol w="172819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конечном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30-H-180-3-4-EX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8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32569"/>
              </p:ext>
            </p:extLst>
          </p:nvPr>
        </p:nvGraphicFramePr>
        <p:xfrm>
          <a:off x="0" y="1916832"/>
          <a:ext cx="9110883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9217"/>
                <a:gridCol w="2448272"/>
                <a:gridCol w="936104"/>
                <a:gridCol w="864096"/>
                <a:gridCol w="864096"/>
                <a:gridCol w="157909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5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12078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2412776"/>
                <a:gridCol w="864096"/>
                <a:gridCol w="792088"/>
                <a:gridCol w="936104"/>
                <a:gridCol w="1547664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30-H-90-3-4-M8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46316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477834"/>
                <a:gridCol w="864096"/>
                <a:gridCol w="792088"/>
                <a:gridCol w="792088"/>
                <a:gridCol w="1446094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30-W-180-3-M-4-M8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2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53544"/>
              </p:ext>
            </p:extLst>
          </p:nvPr>
        </p:nvGraphicFramePr>
        <p:xfrm>
          <a:off x="35496" y="1556792"/>
          <a:ext cx="9108504" cy="471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2448272"/>
                <a:gridCol w="1368152"/>
                <a:gridCol w="864096"/>
                <a:gridCol w="720080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конечном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</a:t>
                      </a: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35-W-90-3-4-EX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9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43381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2288"/>
                <a:gridCol w="2448272"/>
                <a:gridCol w="936104"/>
                <a:gridCol w="792088"/>
                <a:gridCol w="792088"/>
                <a:gridCol w="1547664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35-W-180-90-M-4-M8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7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000" b="1" smtClean="0">
                <a:solidFill>
                  <a:schemeClr val="bg1"/>
                </a:solidFill>
              </a:rPr>
              <a:t>Универсальный поворотный модуль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Поворотный привод с самым большим выбором модификаций на рынке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Универсальный модуль для пневматического поворота и вращения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95173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448272"/>
                <a:gridCol w="864096"/>
                <a:gridCol w="936104"/>
                <a:gridCol w="720080"/>
                <a:gridCol w="1403648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88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93425"/>
              </p:ext>
            </p:extLst>
          </p:nvPr>
        </p:nvGraphicFramePr>
        <p:xfrm>
          <a:off x="30097" y="1772816"/>
          <a:ext cx="9113903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93631"/>
                <a:gridCol w="2520280"/>
                <a:gridCol w="936104"/>
                <a:gridCol w="864096"/>
                <a:gridCol w="89959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85679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8272"/>
                <a:gridCol w="2448272"/>
                <a:gridCol w="864096"/>
                <a:gridCol w="792088"/>
                <a:gridCol w="755576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40-W-90-3-8-M8-AS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6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05700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2412776"/>
                <a:gridCol w="864096"/>
                <a:gridCol w="864096"/>
                <a:gridCol w="936104"/>
                <a:gridCol w="1475656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40-W-180-3-M-8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24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76221"/>
              </p:ext>
            </p:extLst>
          </p:nvPr>
        </p:nvGraphicFramePr>
        <p:xfrm>
          <a:off x="35496" y="1916832"/>
          <a:ext cx="9108504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448272"/>
                <a:gridCol w="936104"/>
                <a:gridCol w="792088"/>
                <a:gridCol w="864096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7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11396"/>
              </p:ext>
            </p:extLst>
          </p:nvPr>
        </p:nvGraphicFramePr>
        <p:xfrm>
          <a:off x="42285" y="1772816"/>
          <a:ext cx="9101715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1443"/>
                <a:gridCol w="2448272"/>
                <a:gridCol w="864096"/>
                <a:gridCol w="899592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50-H-90-3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7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81544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48272"/>
                <a:gridCol w="2448272"/>
                <a:gridCol w="864096"/>
                <a:gridCol w="792088"/>
                <a:gridCol w="755576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50-H-180-3-8-EX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34833"/>
              </p:ext>
            </p:extLst>
          </p:nvPr>
        </p:nvGraphicFramePr>
        <p:xfrm>
          <a:off x="1694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04256"/>
                <a:gridCol w="2448272"/>
                <a:gridCol w="864096"/>
                <a:gridCol w="864096"/>
                <a:gridCol w="827584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50-W-180-90-8-M8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25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12706"/>
              </p:ext>
            </p:extLst>
          </p:nvPr>
        </p:nvGraphicFramePr>
        <p:xfrm>
          <a:off x="14968" y="1916832"/>
          <a:ext cx="9107221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55292"/>
                <a:gridCol w="2448272"/>
                <a:gridCol w="864096"/>
                <a:gridCol w="792088"/>
                <a:gridCol w="792088"/>
                <a:gridCol w="1455385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0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75420"/>
              </p:ext>
            </p:extLst>
          </p:nvPr>
        </p:nvGraphicFramePr>
        <p:xfrm>
          <a:off x="107504" y="1844824"/>
          <a:ext cx="9036496" cy="42795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67744"/>
                <a:gridCol w="2448272"/>
                <a:gridCol w="936104"/>
                <a:gridCol w="864096"/>
                <a:gridCol w="720080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Принцип работы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Корпус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Шестерня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Привод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Втулка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Амортизация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Функциональное описание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600" smtClean="0">
                <a:solidFill>
                  <a:srgbClr val="003D6A"/>
                </a:solidFill>
              </a:rPr>
              <a:t>При подаче давления два пневматических поршня по прямой движутся в своих отверстиях, поворачивая шестерню боковыми зубчатыми рейками.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49401"/>
              </p:ext>
            </p:extLst>
          </p:nvPr>
        </p:nvGraphicFramePr>
        <p:xfrm>
          <a:off x="25232" y="1772816"/>
          <a:ext cx="9118768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6040"/>
                <a:gridCol w="2412776"/>
                <a:gridCol w="864096"/>
                <a:gridCol w="792088"/>
                <a:gridCol w="683568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3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91203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2448272"/>
                <a:gridCol w="936104"/>
                <a:gridCol w="792088"/>
                <a:gridCol w="864096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60-W-180-3-M-8-M8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63-W-90-3-8-L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63-W-90-3-8-R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97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14:29:17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900" smtClean="0">
                <a:solidFill>
                  <a:schemeClr val="bg1"/>
                </a:solidFill>
              </a:rPr>
              <a:t>Йенс Леманн, немецкий вратарь-легенда, бренд-амбассадор SCHUNK с 2012 года, символ надежного, точного захвата и надежного удержания.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www.ru.schunk.com/Lehmann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700" b="1" smtClean="0">
                <a:solidFill>
                  <a:schemeClr val="bg1"/>
                </a:solidFill>
              </a:rPr>
              <a:t>Преимущества – ваша выгода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  <a:effectLst/>
              </a:rPr>
              <a:t>Технически совершенная серия с равномерным увеличением момента </a:t>
            </a:r>
            <a:r>
              <a:rPr lang="de-DE" sz="1200" dirty="0">
                <a:solidFill>
                  <a:srgbClr val="003D6A"/>
                </a:solidFill>
                <a:effectLst/>
              </a:rPr>
              <a:t>выпускаются стандартные изделия с размерами, соответствующими широкому кругу задач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  <a:effectLst/>
              </a:rPr>
              <a:t>Возможен выбор угла поворота 90° или 180° </a:t>
            </a:r>
            <a:r>
              <a:rPr lang="de-DE" sz="1200" dirty="0">
                <a:solidFill>
                  <a:srgbClr val="003D6A"/>
                </a:solidFill>
                <a:effectLst/>
              </a:rPr>
              <a:t>полная гибкость при выборе угла поворота, по отдельному требованию можно заказать устройства со специальным углом поворота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  <a:effectLst/>
              </a:rPr>
              <a:t>Возможность регулировки конечного положения </a:t>
            </a:r>
            <a:r>
              <a:rPr lang="de-DE" sz="1200" dirty="0">
                <a:solidFill>
                  <a:srgbClr val="003D6A"/>
                </a:solidFill>
                <a:effectLst/>
              </a:rPr>
              <a:t>Возможность выбора малого (+3°/-3°) или большого (+3°/-90°) диапазона регулировки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  <a:effectLst/>
              </a:rPr>
              <a:t>Возможен выбор между пневматической и механической фиксацией в среднем положении </a:t>
            </a:r>
            <a:r>
              <a:rPr lang="de-DE" sz="1200" dirty="0">
                <a:solidFill>
                  <a:srgbClr val="003D6A"/>
                </a:solidFill>
                <a:effectLst/>
              </a:rPr>
              <a:t>После загрузки среднее положение может быть разблокировано. Средние положения двух типов обеспечивают возможность дальнейшего вращения в обоих направлениях.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smtClean="0">
                <a:solidFill>
                  <a:srgbClr val="003D6A"/>
                </a:solidFill>
              </a:rPr>
              <a:t>Сквозная подача среды может использоваться для газов, жидкостей и вакуума</a:t>
            </a:r>
            <a:r>
              <a:rPr lang="de-DE" sz="1600" b="1" smtClean="0">
                <a:solidFill>
                  <a:srgbClr val="003D6A"/>
                </a:solidFill>
                <a:effectLst/>
              </a:rPr>
              <a:t> </a:t>
            </a:r>
            <a:r>
              <a:rPr lang="de-DE" sz="1200" smtClean="0">
                <a:solidFill>
                  <a:srgbClr val="003D6A"/>
                </a:solidFill>
              </a:rPr>
              <a:t>и позволяет избавиться от мешающих шлангов</a:t>
            </a:r>
            <a:endParaRPr lang="de-DE" sz="16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Сквозное вращающееся электрическое соединение </a:t>
            </a:r>
            <a:r>
              <a:rPr lang="de-DE" sz="1200">
                <a:solidFill>
                  <a:srgbClr val="003D6A"/>
                </a:solidFill>
              </a:rPr>
              <a:t>для надежной передачи сигналов датчиков, исполнительных устройств или, в виде опции, сигналов шины в течение длительного времени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Возможность выбора электронных магнитных датчиков или индуктивных бесконтактных выключателей </a:t>
            </a:r>
            <a:r>
              <a:rPr lang="de-DE" sz="1200">
                <a:solidFill>
                  <a:srgbClr val="003D6A"/>
                </a:solidFill>
              </a:rPr>
              <a:t>для гибкого контроля положения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Сменные вкручиваемые направляющие втулки </a:t>
            </a:r>
            <a:r>
              <a:rPr lang="de-DE" sz="1200">
                <a:solidFill>
                  <a:srgbClr val="003D6A"/>
                </a:solidFill>
              </a:rPr>
              <a:t>удобны в обслуживании и могут быстро заменяться после нескольких миллионов циклов.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Серия дополняется </a:t>
            </a:r>
            <a:r>
              <a:rPr lang="de-DE" sz="1200">
                <a:solidFill>
                  <a:srgbClr val="003D6A"/>
                </a:solidFill>
              </a:rPr>
              <a:t>в сторону уменьшения размеров модулями SRU-mini, что обеспечивает широкий спектр применений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46811"/>
              </p:ext>
            </p:extLst>
          </p:nvPr>
        </p:nvGraphicFramePr>
        <p:xfrm>
          <a:off x="215008" y="1412776"/>
          <a:ext cx="8928992" cy="47383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51720"/>
                <a:gridCol w="2160240"/>
                <a:gridCol w="1008112"/>
                <a:gridCol w="1152128"/>
                <a:gridCol w="1008112"/>
                <a:gridCol w="1548680"/>
              </a:tblGrid>
              <a:tr h="29557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Обзор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технических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характеристик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 (мягкая амортизация)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[Нм]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20-S-180-3-VM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47171"/>
              </p:ext>
            </p:extLst>
          </p:nvPr>
        </p:nvGraphicFramePr>
        <p:xfrm>
          <a:off x="70992" y="1772816"/>
          <a:ext cx="9073008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493"/>
                <a:gridCol w="2016224"/>
                <a:gridCol w="1008112"/>
                <a:gridCol w="936104"/>
                <a:gridCol w="900875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[Нм]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20-S-90-3-4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5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91373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2340768"/>
                <a:gridCol w="864096"/>
                <a:gridCol w="864096"/>
                <a:gridCol w="683568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[Нм]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Пружина</a:t>
                      </a: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эластомером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1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29055"/>
              </p:ext>
            </p:extLst>
          </p:nvPr>
        </p:nvGraphicFramePr>
        <p:xfrm>
          <a:off x="107504" y="1916832"/>
          <a:ext cx="9036496" cy="4081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4296"/>
                <a:gridCol w="2520280"/>
                <a:gridCol w="936104"/>
                <a:gridCol w="792088"/>
                <a:gridCol w="792088"/>
                <a:gridCol w="133164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Амортизатор-эластомер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7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49263"/>
              </p:ext>
            </p:extLst>
          </p:nvPr>
        </p:nvGraphicFramePr>
        <p:xfrm>
          <a:off x="35496" y="1772816"/>
          <a:ext cx="9108504" cy="4400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23728"/>
                <a:gridCol w="2448272"/>
                <a:gridCol w="936104"/>
                <a:gridCol w="79208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мягкая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Амортизация в конечном положении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Момент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Гидравлический </a:t>
                      </a:r>
                      <a:r>
                        <a:rPr lang="de-DE" sz="1400" kern="1200" dirty="0" err="1" smtClean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911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3246</Words>
  <Application>Microsoft Office PowerPoint</Application>
  <PresentationFormat>Bildschirmpräsentation (4:3)</PresentationFormat>
  <Paragraphs>2086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2018-09-25T08:25:08Z</dcterms:modified>
</cp:coreProperties>
</file>