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9" r:id="rId2"/>
    <p:sldId id="269" r:id="rId3"/>
    <p:sldId id="262" r:id="rId4"/>
    <p:sldId id="274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280" r:id="rId33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84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17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569975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旋转模块 I 通用旋转单元 I SRU-plus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3162"/>
            <a:ext cx="3914774" cy="611021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SRU-plus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74734" y="3926421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>
                <a:solidFill>
                  <a:srgbClr val="FFFFFF"/>
                </a:solidFill>
              </a:rPr>
              <a:t>产品展示</a:t>
            </a:r>
            <a:endParaRPr lang="de-DE" sz="3000" dirty="0" smtClean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SRU-plus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smtClean="0">
                <a:solidFill>
                  <a:srgbClr val="FFFFFF"/>
                </a:solidFill>
              </a:rPr>
              <a:t>通用旋转单元 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0" y="1916832"/>
          <a:ext cx="9108504" cy="402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2.25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56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0" y="1988840"/>
          <a:ext cx="9108504" cy="402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11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0" y="1988840"/>
          <a:ext cx="9108504" cy="3931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7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0" y="1988840"/>
          <a:ext cx="9108504" cy="4145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6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460259"/>
              </p:ext>
            </p:extLst>
          </p:nvPr>
        </p:nvGraphicFramePr>
        <p:xfrm>
          <a:off x="35496" y="1844824"/>
          <a:ext cx="9108504" cy="432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84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0" y="1916832"/>
          <a:ext cx="9110883" cy="402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8155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4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12723" y="1844824"/>
          <a:ext cx="9108504" cy="432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84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21998" y="1844824"/>
          <a:ext cx="9108504" cy="4358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2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075947"/>
              </p:ext>
            </p:extLst>
          </p:nvPr>
        </p:nvGraphicFramePr>
        <p:xfrm>
          <a:off x="40567" y="1844824"/>
          <a:ext cx="9108504" cy="432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65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35496" y="1916832"/>
          <a:ext cx="9108504" cy="4236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0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通用旋转单元 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8064" y="329775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>
              <a:solidFill>
                <a:srgbClr val="003D6A"/>
              </a:solidFill>
            </a:endParaRPr>
          </a:p>
          <a:p>
            <a:endParaRPr lang="de-DE" b="1" smtClean="0">
              <a:solidFill>
                <a:srgbClr val="00446B"/>
              </a:solidFill>
            </a:endParaRPr>
          </a:p>
          <a:p>
            <a:r>
              <a:rPr lang="de-DE" b="1">
                <a:solidFill>
                  <a:srgbClr val="00446B"/>
                </a:solidFill>
              </a:rPr>
              <a:t>具有市场上最大、最全面的系列型号的旋转模块</a:t>
            </a:r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13724"/>
            <a:ext cx="3888432" cy="12840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00" b="1" dirty="0" smtClean="0">
                <a:solidFill>
                  <a:srgbClr val="003D6A"/>
                </a:solidFill>
              </a:rPr>
              <a:t>通用的转动和回转装置。</a:t>
            </a:r>
            <a:endParaRPr lang="de-DE" sz="1600" b="1" dirty="0">
              <a:solidFill>
                <a:srgbClr val="003D6A"/>
              </a:solidFill>
            </a:endParaRP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35496" y="1916832"/>
          <a:ext cx="9108504" cy="4145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31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0" y="1916832"/>
          <a:ext cx="9113903" cy="402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61175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36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0" y="1916832"/>
          <a:ext cx="9108504" cy="402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56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0" y="1916832"/>
          <a:ext cx="9108504" cy="402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24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-33785" y="1916832"/>
          <a:ext cx="9252520" cy="402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99792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29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10745" y="1916832"/>
          <a:ext cx="9101715" cy="402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48987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92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0" y="1916832"/>
          <a:ext cx="9108504" cy="402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14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-9943" y="1916832"/>
          <a:ext cx="9108504" cy="402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51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911343"/>
              </p:ext>
            </p:extLst>
          </p:nvPr>
        </p:nvGraphicFramePr>
        <p:xfrm>
          <a:off x="36779" y="1916832"/>
          <a:ext cx="9107221" cy="402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843808"/>
                <a:gridCol w="1656184"/>
                <a:gridCol w="1008112"/>
                <a:gridCol w="1296144"/>
                <a:gridCol w="1080120"/>
                <a:gridCol w="1222853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14.35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14.35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50-W-180-3-VM-8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17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797836"/>
              </p:ext>
            </p:extLst>
          </p:nvPr>
        </p:nvGraphicFramePr>
        <p:xfrm>
          <a:off x="107504" y="1844824"/>
          <a:ext cx="9036496" cy="4236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83768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50-W-180-3-VM-8-M8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50-W-180-3-VM-8-M8-AS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60-W-180-3-8-M12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3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3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功能原理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5220073" y="4253523"/>
            <a:ext cx="3923928" cy="338554"/>
            <a:chOff x="363001" y="1167083"/>
            <a:chExt cx="4015045" cy="338554"/>
          </a:xfrm>
        </p:grpSpPr>
        <p:sp>
          <p:nvSpPr>
            <p:cNvPr id="6" name="Textfeld 5"/>
            <p:cNvSpPr txBox="1"/>
            <p:nvPr/>
          </p:nvSpPr>
          <p:spPr>
            <a:xfrm>
              <a:off x="576736" y="1167083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外壳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63001" y="1182472"/>
              <a:ext cx="318475" cy="307777"/>
              <a:chOff x="356215" y="791337"/>
              <a:chExt cx="318475" cy="307777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3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5220072" y="3954037"/>
            <a:ext cx="3816425" cy="338554"/>
            <a:chOff x="363001" y="867597"/>
            <a:chExt cx="4015045" cy="338554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小齿轮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63001" y="882986"/>
              <a:ext cx="318475" cy="307777"/>
              <a:chOff x="356215" y="791337"/>
              <a:chExt cx="318475" cy="307777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2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5220073" y="3645024"/>
            <a:ext cx="3816424" cy="338554"/>
            <a:chOff x="363001" y="558584"/>
            <a:chExt cx="4015045" cy="338554"/>
          </a:xfrm>
        </p:grpSpPr>
        <p:sp>
          <p:nvSpPr>
            <p:cNvPr id="17" name="Textfeld 16"/>
            <p:cNvSpPr txBox="1"/>
            <p:nvPr/>
          </p:nvSpPr>
          <p:spPr>
            <a:xfrm>
              <a:off x="576736" y="558584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smtClean="0">
                  <a:solidFill>
                    <a:srgbClr val="003D6A"/>
                  </a:solidFill>
                </a:rPr>
                <a:t>传动装置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63001" y="573973"/>
              <a:ext cx="318475" cy="307777"/>
              <a:chOff x="356215" y="791337"/>
              <a:chExt cx="318475" cy="307777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1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5220072" y="4557515"/>
            <a:ext cx="3923929" cy="338554"/>
            <a:chOff x="363001" y="1471075"/>
            <a:chExt cx="4015045" cy="338554"/>
          </a:xfrm>
        </p:grpSpPr>
        <p:sp>
          <p:nvSpPr>
            <p:cNvPr id="22" name="Textfeld 21"/>
            <p:cNvSpPr txBox="1"/>
            <p:nvPr/>
          </p:nvSpPr>
          <p:spPr>
            <a:xfrm>
              <a:off x="576736" y="1471075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套筒技术 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63001" y="1486464"/>
              <a:ext cx="318475" cy="307777"/>
              <a:chOff x="348595" y="795672"/>
              <a:chExt cx="318475" cy="307777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48595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4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5220072" y="4859256"/>
            <a:ext cx="3816425" cy="338554"/>
            <a:chOff x="363001" y="1772816"/>
            <a:chExt cx="4015045" cy="338554"/>
          </a:xfrm>
        </p:grpSpPr>
        <p:sp>
          <p:nvSpPr>
            <p:cNvPr id="27" name="Textfeld 26"/>
            <p:cNvSpPr txBox="1"/>
            <p:nvPr/>
          </p:nvSpPr>
          <p:spPr>
            <a:xfrm>
              <a:off x="576736" y="1772816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减震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63001" y="1788205"/>
              <a:ext cx="318475" cy="307777"/>
              <a:chOff x="356437" y="795672"/>
              <a:chExt cx="318475" cy="307777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56437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5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5148064" y="2013724"/>
            <a:ext cx="399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solidFill>
                  <a:srgbClr val="003D6A"/>
                </a:solidFill>
              </a:rPr>
              <a:t>功能描述</a:t>
            </a:r>
            <a:endParaRPr lang="de-DE" sz="1600" b="1" dirty="0">
              <a:solidFill>
                <a:srgbClr val="003D6A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148064" y="2298358"/>
            <a:ext cx="3995936" cy="12026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600" smtClean="0">
                <a:solidFill>
                  <a:srgbClr val="003D6A"/>
                </a:solidFill>
              </a:rPr>
              <a:t>在压力作用下，两个气动活塞在各自的活塞孔中沿直线移动其端面，通过其侧面细齿转动小齿轮。</a:t>
            </a: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5" y="2097743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0" y="1916832"/>
          <a:ext cx="9118768" cy="402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66040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60-W-180-3-8-M12-AS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60-W-180-90-8-M12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60-W-180-90-8-M12-AS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06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241069" y="1916832"/>
          <a:ext cx="8892480" cy="402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99792"/>
                <a:gridCol w="1584176"/>
                <a:gridCol w="1008112"/>
                <a:gridCol w="1152128"/>
                <a:gridCol w="1080120"/>
                <a:gridCol w="1368152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63-W-90-3-8-L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63-W-90-3-8-R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63-W-180-3-8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99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rot="16200000">
            <a:off x="8082398" y="5715261"/>
            <a:ext cx="183110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2018-09-20 14:25:14</a:t>
            </a:r>
            <a:endParaRPr lang="de-DE" sz="1000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40121" y="6063210"/>
            <a:ext cx="2572039" cy="7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 smtClean="0">
                <a:solidFill>
                  <a:schemeClr val="bg1"/>
                </a:solidFill>
              </a:rPr>
              <a:t>延斯·莱曼，德国传奇门将，自 2012 年起担任雄克品牌形象大使，代表精确抓取和安全夹持。</a:t>
            </a:r>
            <a:endParaRPr lang="de-DE" sz="1050">
              <a:solidFill>
                <a:schemeClr val="bg1"/>
              </a:solidFill>
            </a:endParaRPr>
          </a:p>
          <a:p>
            <a:r>
              <a:rPr lang="de-DE" sz="1050" b="1" smtClean="0">
                <a:solidFill>
                  <a:schemeClr val="bg1"/>
                </a:solidFill>
              </a:rPr>
              <a:t>schunk.com/Lehmann</a:t>
            </a:r>
          </a:p>
        </p:txBody>
      </p:sp>
    </p:spTree>
    <p:extLst>
      <p:ext uri="{BB962C8B-B14F-4D97-AF65-F5344CB8AC3E}">
        <p14:creationId xmlns:p14="http://schemas.microsoft.com/office/powerpoint/2010/main" val="6340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优点 - 为您带来的益处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581054"/>
            <a:ext cx="4320000" cy="4465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按照稳定的扭矩增加均匀划分各个系列 </a:t>
            </a:r>
            <a:r>
              <a:rPr lang="de-DE" sz="1600" dirty="0">
                <a:solidFill>
                  <a:srgbClr val="003D6A"/>
                </a:solidFill>
                <a:effectLst/>
              </a:rPr>
              <a:t>标准产品的尺寸可满足多种应用场合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可以选择 90° 或 180°的回转角。 </a:t>
            </a:r>
            <a:r>
              <a:rPr lang="de-DE" sz="1600" dirty="0">
                <a:solidFill>
                  <a:srgbClr val="003D6A"/>
                </a:solidFill>
                <a:effectLst/>
              </a:rPr>
              <a:t>全方位灵活选择旋转角度，可根据客户要求针对应用提供专用角度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端位置调整 </a:t>
            </a:r>
            <a:r>
              <a:rPr lang="de-DE" sz="1600" dirty="0">
                <a:solidFill>
                  <a:srgbClr val="003D6A"/>
                </a:solidFill>
                <a:effectLst/>
              </a:rPr>
              <a:t>可选择 +3°/-3°（小）或 +3°/-90°（大）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中间位置为采用气动或锁定 </a:t>
            </a:r>
            <a:r>
              <a:rPr lang="de-DE" sz="1600" dirty="0">
                <a:solidFill>
                  <a:srgbClr val="003D6A"/>
                </a:solidFill>
                <a:effectLst/>
              </a:rPr>
              <a:t>装载时可解锁锁定中间位置。通过两种类型的中间位置，可在任一方向上进一步旋转。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smtClean="0">
                <a:solidFill>
                  <a:srgbClr val="003D6A"/>
                </a:solidFill>
              </a:rPr>
              <a:t>流体引线可用于气体、液体和真空。</a:t>
            </a:r>
            <a:r>
              <a:rPr lang="de-DE" sz="1600" b="1" smtClean="0">
                <a:solidFill>
                  <a:srgbClr val="003D6A"/>
                </a:solidFill>
                <a:effectLst/>
              </a:rPr>
              <a:t> </a:t>
            </a:r>
            <a:r>
              <a:rPr lang="de-DE" sz="1600" smtClean="0">
                <a:solidFill>
                  <a:srgbClr val="003D6A"/>
                </a:solidFill>
              </a:rPr>
              <a:t>因此无干扰软管</a:t>
            </a:r>
            <a:endParaRPr lang="de-DE" sz="1600" dirty="0">
              <a:solidFill>
                <a:srgbClr val="003D6A"/>
              </a:solidFill>
              <a:effectLst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04528" y="1988840"/>
            <a:ext cx="4031968" cy="3960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>
                <a:solidFill>
                  <a:srgbClr val="003D6A"/>
                </a:solidFill>
              </a:rPr>
              <a:t>旋转电通道 </a:t>
            </a:r>
            <a:r>
              <a:rPr lang="de-DE" sz="1600">
                <a:solidFill>
                  <a:srgbClr val="003D6A"/>
                </a:solidFill>
              </a:rPr>
              <a:t>传感器、执行器或选配母线信号耐用可靠引线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>
                <a:solidFill>
                  <a:srgbClr val="003D6A"/>
                </a:solidFill>
              </a:rPr>
              <a:t>选择电磁传感器或感应接近传感器 </a:t>
            </a:r>
            <a:r>
              <a:rPr lang="de-DE" sz="1600">
                <a:solidFill>
                  <a:srgbClr val="003D6A"/>
                </a:solidFill>
              </a:rPr>
              <a:t>充分满足位置检测的各种需求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>
                <a:solidFill>
                  <a:srgbClr val="003D6A"/>
                </a:solidFill>
              </a:rPr>
              <a:t>可更换旋入式导向套（轴套） </a:t>
            </a:r>
            <a:r>
              <a:rPr lang="de-DE" sz="1600">
                <a:solidFill>
                  <a:srgbClr val="003D6A"/>
                </a:solidFill>
              </a:rPr>
              <a:t>数百万周期后可便利维护和快速更换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>
                <a:solidFill>
                  <a:srgbClr val="003D6A"/>
                </a:solidFill>
              </a:rPr>
              <a:t>系列拓展 </a:t>
            </a:r>
            <a:r>
              <a:rPr lang="de-DE" sz="1600">
                <a:solidFill>
                  <a:srgbClr val="003D6A"/>
                </a:solidFill>
              </a:rPr>
              <a:t>延伸有 SRU-mini 系列，适合更多应用场合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572661"/>
              </p:ext>
            </p:extLst>
          </p:nvPr>
        </p:nvGraphicFramePr>
        <p:xfrm>
          <a:off x="70992" y="1628800"/>
          <a:ext cx="9073008" cy="4360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76264"/>
                <a:gridCol w="1728192"/>
                <a:gridCol w="1008112"/>
                <a:gridCol w="1152128"/>
                <a:gridCol w="1008112"/>
                <a:gridCol w="1800200"/>
              </a:tblGrid>
              <a:tr h="295578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技术参数概览</a:t>
                      </a:r>
                      <a:endParaRPr lang="de-DE" sz="1600" b="1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872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弹簧弹性体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弹簧弹性体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减振器 - 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弹簧弹性体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弹簧弹性体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减振器 - 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弹簧弹性体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弹簧弹性体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减振器 - 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减振器 - 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减振器 - 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1.76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3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68506" y="1844824"/>
          <a:ext cx="9073008" cy="432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65078"/>
                <a:gridCol w="1578376"/>
                <a:gridCol w="969114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减振器 - 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弹簧弹性体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弹簧弹性体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减振器 - 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弹簧弹性体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弹簧弹性体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减振器 - 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减振器 - 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弹簧弹性体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弹簧弹性体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减振器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弹性体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弹簧弹性体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5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/>
          </p:nvPr>
        </p:nvGraphicFramePr>
        <p:xfrm>
          <a:off x="0" y="1916832"/>
          <a:ext cx="9108504" cy="402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弹簧弹性体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减振器 - 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减振器 - 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弹簧弹性体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弹簧弹性体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减振器 - 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弹簧弹性体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弹簧弹性体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减振器 - 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减振器 - 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减振器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弹性体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5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0" y="1916832"/>
          <a:ext cx="9036496" cy="4053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11760"/>
                <a:gridCol w="1656184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减振器 - 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减振器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弹性体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减振器 - 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1.96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减振器 - 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减振器 - 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减振器 - 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减振器 - 弹性体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减振器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弹性体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6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0" y="1916832"/>
          <a:ext cx="9108504" cy="402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名称（软阻尼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终端终点位置阻尼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旋转角度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扭矩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液压减震器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0499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2705</Words>
  <Application>Microsoft Office PowerPoint</Application>
  <PresentationFormat>Bildschirmpräsentation (4:3)</PresentationFormat>
  <Paragraphs>2104</Paragraphs>
  <Slides>32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5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2018-09-25T07:59:47Z</dcterms:modified>
</cp:coreProperties>
</file>