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79" r:id="rId2"/>
    <p:sldId id="269" r:id="rId3"/>
    <p:sldId id="262" r:id="rId4"/>
    <p:sldId id="274" r:id="rId5"/>
    <p:sldId id="281" r:id="rId6"/>
    <p:sldId id="282" r:id="rId7"/>
    <p:sldId id="283" r:id="rId8"/>
    <p:sldId id="284" r:id="rId9"/>
    <p:sldId id="285" r:id="rId10"/>
    <p:sldId id="286" r:id="rId11"/>
    <p:sldId id="287" r:id="rId12"/>
    <p:sldId id="288" r:id="rId13"/>
    <p:sldId id="289" r:id="rId14"/>
    <p:sldId id="290" r:id="rId15"/>
    <p:sldId id="291" r:id="rId16"/>
    <p:sldId id="292" r:id="rId17"/>
    <p:sldId id="293" r:id="rId18"/>
    <p:sldId id="294" r:id="rId19"/>
    <p:sldId id="295" r:id="rId20"/>
    <p:sldId id="296" r:id="rId21"/>
    <p:sldId id="297" r:id="rId22"/>
    <p:sldId id="298" r:id="rId23"/>
    <p:sldId id="299" r:id="rId24"/>
    <p:sldId id="300" r:id="rId25"/>
    <p:sldId id="301" r:id="rId26"/>
    <p:sldId id="302" r:id="rId27"/>
    <p:sldId id="303" r:id="rId28"/>
    <p:sldId id="304" r:id="rId29"/>
    <p:sldId id="305" r:id="rId30"/>
    <p:sldId id="306" r:id="rId31"/>
    <p:sldId id="307" r:id="rId32"/>
    <p:sldId id="280" r:id="rId33"/>
  </p:sldIdLst>
  <p:sldSz cx="9144000" cy="6858000" type="screen4x3"/>
  <p:notesSz cx="6797675" cy="987266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17" userDrawn="1">
          <p15:clr>
            <a:srgbClr val="A4A3A4"/>
          </p15:clr>
        </p15:guide>
        <p15:guide id="2" pos="3294" userDrawn="1">
          <p15:clr>
            <a:srgbClr val="A4A3A4"/>
          </p15:clr>
        </p15:guide>
        <p15:guide id="3" orient="horz" pos="1842" userDrawn="1">
          <p15:clr>
            <a:srgbClr val="A4A3A4"/>
          </p15:clr>
        </p15:guide>
        <p15:guide id="4" orient="horz" pos="2131" userDrawn="1">
          <p15:clr>
            <a:srgbClr val="A4A3A4"/>
          </p15:clr>
        </p15:guide>
        <p15:guide id="5" pos="3606" userDrawn="1">
          <p15:clr>
            <a:srgbClr val="A4A3A4"/>
          </p15:clr>
        </p15:guide>
        <p15:guide id="6" orient="horz" pos="2296" userDrawn="1">
          <p15:clr>
            <a:srgbClr val="A4A3A4"/>
          </p15:clr>
        </p15:guide>
        <p15:guide id="7" pos="431" userDrawn="1">
          <p15:clr>
            <a:srgbClr val="A4A3A4"/>
          </p15:clr>
        </p15:guide>
        <p15:guide id="8" orient="horz" pos="749" userDrawn="1">
          <p15:clr>
            <a:srgbClr val="A4A3A4"/>
          </p15:clr>
        </p15:guide>
        <p15:guide id="9" orient="horz" pos="3596" userDrawn="1">
          <p15:clr>
            <a:srgbClr val="A4A3A4"/>
          </p15:clr>
        </p15:guide>
        <p15:guide id="10" orient="horz" pos="3793" userDrawn="1">
          <p15:clr>
            <a:srgbClr val="A4A3A4"/>
          </p15:clr>
        </p15:guide>
        <p15:guide id="11" pos="1655" userDrawn="1">
          <p15:clr>
            <a:srgbClr val="A4A3A4"/>
          </p15:clr>
        </p15:guide>
        <p15:guide id="1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46B"/>
    <a:srgbClr val="009EE0"/>
    <a:srgbClr val="007D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84"/>
      </p:cViewPr>
      <p:guideLst>
        <p:guide orient="horz" pos="1317"/>
        <p:guide pos="3294"/>
        <p:guide orient="horz" pos="1842"/>
        <p:guide orient="horz" pos="2131"/>
        <p:guide pos="3606"/>
        <p:guide orient="horz" pos="2296"/>
        <p:guide pos="431"/>
        <p:guide orient="horz" pos="749"/>
        <p:guide orient="horz" pos="3596"/>
        <p:guide orient="horz" pos="3793"/>
        <p:guide pos="1655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4114"/>
    </p:cViewPr>
  </p:sorterViewPr>
  <p:notesViewPr>
    <p:cSldViewPr showGuides="1">
      <p:cViewPr varScale="1">
        <p:scale>
          <a:sx n="76" d="100"/>
          <a:sy n="76" d="100"/>
        </p:scale>
        <p:origin x="330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52AB7C-84DC-4FEA-B5CC-0FF051FFA645}" type="datetimeFigureOut">
              <a:rPr lang="de-DE" smtClean="0"/>
              <a:t>25.09.2018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AC2059-A8CC-42A3-AC65-A15CE1949EB1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042977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64ECA4-36CA-419D-931F-CE2C91F7EA5D}" type="datetimeFigureOut">
              <a:rPr lang="de-DE" smtClean="0"/>
              <a:t>25.09.2018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689516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77B75E-46DD-46CD-BFD7-01CE4A8660FC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95651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218C4-41A8-684B-AF4F-B9D499E35F6B}" type="slidenum">
              <a:rPr lang="de-DE" smtClean="0"/>
              <a:pPr/>
              <a:t>32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321770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schluss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0" y="0"/>
            <a:ext cx="9143695" cy="68580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2" name="Textfeld 11"/>
          <p:cNvSpPr txBox="1"/>
          <p:nvPr userDrawn="1"/>
        </p:nvSpPr>
        <p:spPr>
          <a:xfrm>
            <a:off x="304" y="6317852"/>
            <a:ext cx="91433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de-DE" sz="1400" dirty="0" smtClean="0">
                <a:solidFill>
                  <a:srgbClr val="FFFFFF"/>
                </a:solidFill>
                <a:latin typeface="Calibri"/>
                <a:cs typeface="Calibri"/>
              </a:rPr>
              <a:t>www.schunk.com</a:t>
            </a:r>
          </a:p>
        </p:txBody>
      </p:sp>
      <p:pic>
        <p:nvPicPr>
          <p:cNvPr id="6" name="Bild 5" descr="LOGOBALKEN_NEU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0912"/>
            <a:ext cx="9143391" cy="1584854"/>
          </a:xfrm>
          <a:prstGeom prst="rect">
            <a:avLst/>
          </a:prstGeom>
        </p:spPr>
      </p:pic>
      <p:pic>
        <p:nvPicPr>
          <p:cNvPr id="7" name="Bild 6" descr="TOOLS_RS_NEU.png"/>
          <p:cNvPicPr>
            <a:picLocks noChangeAspect="1"/>
          </p:cNvPicPr>
          <p:nvPr userDrawn="1"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734" y="4457701"/>
            <a:ext cx="1913922" cy="1913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8597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9937"/>
            <a:ext cx="9144000" cy="6858000"/>
          </a:xfrm>
          <a:prstGeom prst="rect">
            <a:avLst/>
          </a:prstGeom>
        </p:spPr>
      </p:pic>
      <p:sp>
        <p:nvSpPr>
          <p:cNvPr id="10" name="Rechteck 9"/>
          <p:cNvSpPr/>
          <p:nvPr userDrawn="1"/>
        </p:nvSpPr>
        <p:spPr>
          <a:xfrm>
            <a:off x="304" y="6220359"/>
            <a:ext cx="9143696" cy="637641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9" name="Bild 4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6046520"/>
            <a:ext cx="9144000" cy="749300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600438" y="6442893"/>
            <a:ext cx="5699754" cy="365124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Attuatori rotanti I Attuatore rotante universale I SRU-plus</a:t>
            </a:r>
            <a:endParaRPr lang="de-DE" sz="1200" kern="1200" dirty="0" smtClean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Textfeld 13"/>
          <p:cNvSpPr txBox="1"/>
          <p:nvPr userDrawn="1"/>
        </p:nvSpPr>
        <p:spPr>
          <a:xfrm>
            <a:off x="5229226" y="1193162"/>
            <a:ext cx="3914774" cy="611021"/>
          </a:xfrm>
          <a:prstGeom prst="rect">
            <a:avLst/>
          </a:prstGeom>
          <a:solidFill>
            <a:srgbClr val="009EE0"/>
          </a:solidFill>
        </p:spPr>
        <p:txBody>
          <a:bodyPr wrap="square" lIns="90000" tIns="90000" bIns="0" rtlCol="0" anchor="ctr" anchorCtr="0">
            <a:spAutoFit/>
          </a:bodyPr>
          <a:lstStyle/>
          <a:p>
            <a:pPr>
              <a:lnSpc>
                <a:spcPts val="4000"/>
              </a:lnSpc>
            </a:pPr>
            <a:r>
              <a:rPr lang="de-DE" sz="4000" b="1" smtClean="0">
                <a:solidFill>
                  <a:schemeClr val="bg1"/>
                </a:solidFill>
              </a:rPr>
              <a:t>SRU-plus</a:t>
            </a:r>
            <a:endParaRPr lang="de-DE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901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"/>
            <a:ext cx="9144000" cy="6857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0415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BCD97-0B87-4521-A781-F12B14A176C5}" type="datetimeFigureOut">
              <a:rPr lang="de-DE" smtClean="0"/>
              <a:t>25.09.2018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EF583-D48F-4DF6-A67F-76FA2942B778}" type="slidenum">
              <a:rPr lang="de-DE" smtClean="0"/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8" r:id="rId2"/>
    <p:sldLayoutId id="2147483679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Meister_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0" y="978"/>
            <a:ext cx="9144000" cy="5643467"/>
          </a:xfrm>
          <a:prstGeom prst="rect">
            <a:avLst/>
          </a:prstGeom>
        </p:spPr>
      </p:pic>
      <p:sp>
        <p:nvSpPr>
          <p:cNvPr id="8" name="Rechteck 7"/>
          <p:cNvSpPr/>
          <p:nvPr/>
        </p:nvSpPr>
        <p:spPr>
          <a:xfrm>
            <a:off x="-304" y="5644445"/>
            <a:ext cx="9143695" cy="1213555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>
            <a:off x="474734" y="4926900"/>
            <a:ext cx="4181931" cy="601129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84138" lvl="0">
              <a:spcBef>
                <a:spcPct val="0"/>
              </a:spcBef>
              <a:spcAft>
                <a:spcPts val="1200"/>
              </a:spcAft>
              <a:defRPr/>
            </a:pPr>
            <a:endParaRPr lang="de-DE" sz="1500" dirty="0" smtClean="0">
              <a:solidFill>
                <a:srgbClr val="FFFFFF"/>
              </a:solidFill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474734" y="3926421"/>
            <a:ext cx="9144000" cy="1152879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84138" lvl="0">
              <a:lnSpc>
                <a:spcPts val="3200"/>
              </a:lnSpc>
              <a:spcBef>
                <a:spcPct val="0"/>
              </a:spcBef>
              <a:spcAft>
                <a:spcPts val="1200"/>
              </a:spcAft>
              <a:defRPr/>
            </a:pPr>
            <a:r>
              <a:rPr lang="de-DE" sz="3000">
                <a:solidFill>
                  <a:srgbClr val="FFFFFF"/>
                </a:solidFill>
              </a:rPr>
              <a:t>Presentazione del prodotto</a:t>
            </a:r>
            <a:endParaRPr lang="de-DE" sz="3000" dirty="0" smtClean="0">
              <a:solidFill>
                <a:srgbClr val="FFFFFF"/>
              </a:solidFill>
            </a:endParaRPr>
          </a:p>
          <a:p>
            <a:pPr marL="84138" lvl="0">
              <a:lnSpc>
                <a:spcPts val="3200"/>
              </a:lnSpc>
              <a:spcBef>
                <a:spcPct val="0"/>
              </a:spcBef>
              <a:spcAft>
                <a:spcPts val="1200"/>
              </a:spcAft>
              <a:defRPr/>
            </a:pPr>
            <a:r>
              <a:rPr lang="de-DE" sz="3000" dirty="0" smtClean="0">
                <a:solidFill>
                  <a:srgbClr val="FFFFFF"/>
                </a:solidFill>
              </a:rPr>
              <a:t>SRU-plus</a:t>
            </a:r>
          </a:p>
        </p:txBody>
      </p:sp>
      <p:pic>
        <p:nvPicPr>
          <p:cNvPr id="11" name="Bild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10" y="5483469"/>
            <a:ext cx="9144000" cy="1320800"/>
          </a:xfrm>
          <a:prstGeom prst="rect">
            <a:avLst/>
          </a:prstGeom>
        </p:spPr>
      </p:pic>
      <p:sp>
        <p:nvSpPr>
          <p:cNvPr id="13" name="Titel 1"/>
          <p:cNvSpPr txBox="1">
            <a:spLocks/>
          </p:cNvSpPr>
          <p:nvPr/>
        </p:nvSpPr>
        <p:spPr>
          <a:xfrm>
            <a:off x="474734" y="5079300"/>
            <a:ext cx="4181931" cy="601129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84138" lvl="0">
              <a:spcBef>
                <a:spcPct val="0"/>
              </a:spcBef>
              <a:spcAft>
                <a:spcPts val="1200"/>
              </a:spcAft>
              <a:defRPr/>
            </a:pPr>
            <a:r>
              <a:rPr lang="de-DE" sz="1500" smtClean="0">
                <a:solidFill>
                  <a:srgbClr val="FFFFFF"/>
                </a:solidFill>
              </a:rPr>
              <a:t>Attuatore rotante universale </a:t>
            </a:r>
            <a:endParaRPr lang="de-DE" sz="1500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659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5365895"/>
              </p:ext>
            </p:extLst>
          </p:nvPr>
        </p:nvGraphicFramePr>
        <p:xfrm>
          <a:off x="35496" y="1772816"/>
          <a:ext cx="9108504" cy="4400873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411760"/>
                <a:gridCol w="1944216"/>
                <a:gridCol w="1008112"/>
                <a:gridCol w="936104"/>
                <a:gridCol w="1008112"/>
                <a:gridCol w="1800200"/>
              </a:tblGrid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Descrizione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smorzamento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morbido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Smorzamento nella posizione finale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Angolo di rotazione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Coppia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Peso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Ripetibilità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 dirty="0"/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/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[Nm]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25-W-180-3-M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 smtClean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Ammortizzatori </a:t>
                      </a:r>
                      <a:r>
                        <a:rPr lang="de-DE" sz="1400" kern="1200" dirty="0" err="1" smtClean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idraulici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25-W-180-3-VM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Ammortizzatori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idraulici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2.6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25-W-180-90-M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Ammortizzatori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idraulici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2.25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25-W-180-3-4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Ammortizzatori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idraulici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4.6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1.8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25-W-180-3-4-EX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Ammortizzatori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idraulici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4.6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1.8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25-H-180-3-4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Ammortizzatori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idraulici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4.6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1.8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25-H-180-3-4-EX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Ammortizzatori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idraulici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4.6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1.8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25-W-180-3-4-M8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Ammortizzatori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idraulici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4.6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2.45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25-W-180-3-4-M8-AS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Ammortizzatori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idraulici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4.6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2.45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25-H-180-3-4-M8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 smtClean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Ammortizzatori </a:t>
                      </a:r>
                      <a:r>
                        <a:rPr lang="de-DE" sz="1400" kern="1200" dirty="0" err="1" smtClean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idraulici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4.6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2.45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25-H-180-3-4-M8-AS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Ammortizzatori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idraulici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4.6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2.45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Textfeld 3"/>
          <p:cNvSpPr txBox="1"/>
          <p:nvPr/>
        </p:nvSpPr>
        <p:spPr>
          <a:xfrm>
            <a:off x="2627313" y="473082"/>
            <a:ext cx="6516687" cy="611021"/>
          </a:xfrm>
          <a:prstGeom prst="rect">
            <a:avLst/>
          </a:prstGeom>
          <a:solidFill>
            <a:srgbClr val="003D6A"/>
          </a:solidFill>
        </p:spPr>
        <p:txBody>
          <a:bodyPr wrap="square" lIns="90000" tIns="90000" bIns="0" rtlCol="0" anchor="ctr" anchorCtr="0">
            <a:spAutoFit/>
          </a:bodyPr>
          <a:lstStyle/>
          <a:p>
            <a:pPr>
              <a:lnSpc>
                <a:spcPts val="4000"/>
              </a:lnSpc>
            </a:pPr>
            <a:r>
              <a:rPr lang="de-DE" sz="4000" b="1" smtClean="0">
                <a:solidFill>
                  <a:schemeClr val="bg1"/>
                </a:solidFill>
              </a:rPr>
              <a:t>Dati tecnici</a:t>
            </a:r>
            <a:endParaRPr lang="de-DE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4083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21139"/>
              </p:ext>
            </p:extLst>
          </p:nvPr>
        </p:nvGraphicFramePr>
        <p:xfrm>
          <a:off x="33037" y="1772816"/>
          <a:ext cx="9108504" cy="4400873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339752"/>
                <a:gridCol w="1944216"/>
                <a:gridCol w="1008112"/>
                <a:gridCol w="1008112"/>
                <a:gridCol w="1008112"/>
                <a:gridCol w="1800200"/>
              </a:tblGrid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Descrizione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smorzamento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morbido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Smorzamento nella posizione finale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Angolo di rotazione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Coppia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Peso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Ripetibilità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 dirty="0"/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/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[Nm]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25-W-90-3-4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 smtClean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Ammortizzatori </a:t>
                      </a:r>
                      <a:r>
                        <a:rPr lang="de-DE" sz="1400" kern="1200" dirty="0" err="1" smtClean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idraulici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4.6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1.8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25-W-90-3-4-EX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Ammortizzatori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idraulici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4.6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1.8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25-H-90-3-4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Ammortizzatori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idraulici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4.6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1.8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25-H-90-3-4-EX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Ammortizzatori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idraulici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4.6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1.8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25-W-90-3-4-M8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Ammortizzatori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idraulici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4.6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2.45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25-W-90-3-4-M8-AS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Ammortizzatori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idraulici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4.6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2.45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25-H-90-3-4-M8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Ammortizzatori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idraulici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4.6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2.45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25-H-90-3-4-M8-AS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Ammortizzatori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idraulici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4.6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2.45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25-W-180-90-4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Ammortizzatori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idraulici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4.6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1.85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25-W-180-90-4-EX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 smtClean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Ammortizzatori </a:t>
                      </a:r>
                      <a:r>
                        <a:rPr lang="de-DE" sz="1400" kern="1200" dirty="0" err="1" smtClean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idraulici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4.6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1.85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25-H-180-90-4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Ammortizzatori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idraulici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4.6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1.85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Textfeld 3"/>
          <p:cNvSpPr txBox="1"/>
          <p:nvPr/>
        </p:nvSpPr>
        <p:spPr>
          <a:xfrm>
            <a:off x="2627313" y="473082"/>
            <a:ext cx="6516687" cy="611021"/>
          </a:xfrm>
          <a:prstGeom prst="rect">
            <a:avLst/>
          </a:prstGeom>
          <a:solidFill>
            <a:srgbClr val="003D6A"/>
          </a:solidFill>
        </p:spPr>
        <p:txBody>
          <a:bodyPr wrap="square" lIns="90000" tIns="90000" bIns="0" rtlCol="0" anchor="ctr" anchorCtr="0">
            <a:spAutoFit/>
          </a:bodyPr>
          <a:lstStyle/>
          <a:p>
            <a:pPr>
              <a:lnSpc>
                <a:spcPts val="4000"/>
              </a:lnSpc>
            </a:pPr>
            <a:r>
              <a:rPr lang="de-DE" sz="4000" b="1" smtClean="0">
                <a:solidFill>
                  <a:schemeClr val="bg1"/>
                </a:solidFill>
              </a:rPr>
              <a:t>Dati tecnici</a:t>
            </a:r>
            <a:endParaRPr lang="de-DE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3738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397367"/>
              </p:ext>
            </p:extLst>
          </p:nvPr>
        </p:nvGraphicFramePr>
        <p:xfrm>
          <a:off x="35496" y="1772816"/>
          <a:ext cx="9108504" cy="4400873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736304"/>
                <a:gridCol w="1944216"/>
                <a:gridCol w="1008112"/>
                <a:gridCol w="1008112"/>
                <a:gridCol w="1008112"/>
                <a:gridCol w="1403648"/>
              </a:tblGrid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Descrizione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smorzamento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morbido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Smorzamento nella posizione finale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Angolo di rotazione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Coppia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Peso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Ripetibilità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 dirty="0"/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/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[Nm]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25-H-180-90-4-EX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 smtClean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Ammortizzatori </a:t>
                      </a:r>
                      <a:r>
                        <a:rPr lang="de-DE" sz="1400" kern="1200" dirty="0" err="1" smtClean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idraulici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4.6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1.85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25-W-180-90-4-M8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Ammortizzatori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idraulici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4.6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25-W-180-90-4-M8-AS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Ammortizzatori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idraulici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4.6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25-H-180-90-4-M8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Ammortizzatori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idraulici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4.6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25-H-180-90-4-M8-AS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Ammortizzatori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idraulici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4.6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25-W-180-3-M-4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Ammortizzatori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idraulici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4.6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25-W-180-3-M-4-M8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Ammortizzatori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idraulici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4.6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25-W-180-3-M-4-M8-AS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Ammortizzatori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idraulici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4.6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25-W-180-90-M-4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Ammortizzatori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idraulici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4.6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2.45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25-W-180-90-M-4-M8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 smtClean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Ammortizzatori </a:t>
                      </a:r>
                      <a:r>
                        <a:rPr lang="de-DE" sz="1400" kern="1200" dirty="0" err="1" smtClean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idraulici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4.6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3.1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SRU-plus 25-W-180-90-M-4-M8-AS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Ammortizzatori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idraulici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4.6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3.1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0.05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Textfeld 2"/>
          <p:cNvSpPr txBox="1"/>
          <p:nvPr/>
        </p:nvSpPr>
        <p:spPr>
          <a:xfrm>
            <a:off x="2627313" y="473082"/>
            <a:ext cx="6516687" cy="611021"/>
          </a:xfrm>
          <a:prstGeom prst="rect">
            <a:avLst/>
          </a:prstGeom>
          <a:solidFill>
            <a:srgbClr val="003D6A"/>
          </a:solidFill>
        </p:spPr>
        <p:txBody>
          <a:bodyPr wrap="square" lIns="90000" tIns="90000" bIns="0" rtlCol="0" anchor="ctr" anchorCtr="0">
            <a:spAutoFit/>
          </a:bodyPr>
          <a:lstStyle/>
          <a:p>
            <a:pPr>
              <a:lnSpc>
                <a:spcPts val="4000"/>
              </a:lnSpc>
            </a:pPr>
            <a:r>
              <a:rPr lang="de-DE" sz="4000" b="1" smtClean="0">
                <a:solidFill>
                  <a:schemeClr val="bg1"/>
                </a:solidFill>
              </a:rPr>
              <a:t>Dati tecnici</a:t>
            </a:r>
            <a:endParaRPr lang="de-DE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8467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9887157"/>
              </p:ext>
            </p:extLst>
          </p:nvPr>
        </p:nvGraphicFramePr>
        <p:xfrm>
          <a:off x="35496" y="1916832"/>
          <a:ext cx="9108504" cy="408115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736304"/>
                <a:gridCol w="1944216"/>
                <a:gridCol w="936104"/>
                <a:gridCol w="936104"/>
                <a:gridCol w="1080120"/>
                <a:gridCol w="1475656"/>
              </a:tblGrid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Descrizione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smorzamento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morbido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Smorzamento nella posizione finale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Angolo di rotazione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Coppia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Peso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Ripetibilità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 dirty="0"/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/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[Nm]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25-W-180-3-VM-4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 smtClean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Ammortizzatori </a:t>
                      </a:r>
                      <a:r>
                        <a:rPr lang="de-DE" sz="1400" kern="1200" dirty="0" err="1" smtClean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idraulici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4.6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2.8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25-W-180-3-VM-4-M8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Ammortizzatori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idraulici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4.6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3.45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25-W-180-3-VM-4-M8-AS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Ammortizzatori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idraulici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4.6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3.45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30-W-90-3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Ammortizzatori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idraulici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9.5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30-W-90-3-EX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Ammortizzatori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idraulici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9.5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30-H-90-3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Ammortizzatori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idraulici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9.5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30-H-90-3-EX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Ammortizzatori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idraulici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9.5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30-W-180-3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Ammortizzatori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idraulici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9.5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30-W-180-3-EX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 smtClean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Ammortizzatori </a:t>
                      </a:r>
                      <a:r>
                        <a:rPr lang="de-DE" sz="1400" kern="1200" dirty="0" err="1" smtClean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idraulici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9.5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30-H-180-3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Ammortizzatori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idraulici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9.5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Textfeld 2"/>
          <p:cNvSpPr txBox="1"/>
          <p:nvPr/>
        </p:nvSpPr>
        <p:spPr>
          <a:xfrm>
            <a:off x="2627313" y="473082"/>
            <a:ext cx="6516687" cy="611021"/>
          </a:xfrm>
          <a:prstGeom prst="rect">
            <a:avLst/>
          </a:prstGeom>
          <a:solidFill>
            <a:srgbClr val="003D6A"/>
          </a:solidFill>
        </p:spPr>
        <p:txBody>
          <a:bodyPr wrap="square" lIns="90000" tIns="90000" bIns="0" rtlCol="0" anchor="ctr" anchorCtr="0">
            <a:spAutoFit/>
          </a:bodyPr>
          <a:lstStyle/>
          <a:p>
            <a:pPr>
              <a:lnSpc>
                <a:spcPts val="4000"/>
              </a:lnSpc>
            </a:pPr>
            <a:r>
              <a:rPr lang="de-DE" sz="4000" b="1" smtClean="0">
                <a:solidFill>
                  <a:schemeClr val="bg1"/>
                </a:solidFill>
              </a:rPr>
              <a:t>Dati tecnici</a:t>
            </a:r>
            <a:endParaRPr lang="de-DE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7194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6596452"/>
              </p:ext>
            </p:extLst>
          </p:nvPr>
        </p:nvGraphicFramePr>
        <p:xfrm>
          <a:off x="30204" y="1772816"/>
          <a:ext cx="9108504" cy="4400873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160240"/>
                <a:gridCol w="1979712"/>
                <a:gridCol w="1008112"/>
                <a:gridCol w="1152128"/>
                <a:gridCol w="1080120"/>
                <a:gridCol w="1728192"/>
              </a:tblGrid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Descrizione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smorzamento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morbido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Smorzamento nella posizione finale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Angolo di rotazione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Coppia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Peso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Ripetibilità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 dirty="0"/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/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[Nm]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30-W-180-90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 smtClean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Ammortizzatori </a:t>
                      </a:r>
                      <a:r>
                        <a:rPr lang="de-DE" sz="1400" kern="1200" dirty="0" err="1" smtClean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idraulici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9.5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30-W-180-90-EX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Ammortizzatori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idraulici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9.5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30-H-180-90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Ammortizzatori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idraulici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9.5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30-H-180-90-EX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Ammortizzatori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idraulici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9.5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30-W-180-3-M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Ammortizzatori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idraulici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9.5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3.2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30-W-180-3-VM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Ammortizzatori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idraulici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9.5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30-W-180-90-M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Ammortizzatori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idraulici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9.5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3.3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30-W-180-3-4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Ammortizzatori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idraulici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2.7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30-W-180-3-4-EX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Ammortizzatori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idraulici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2.7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30-H-180-3-4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 smtClean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Ammortizzatori </a:t>
                      </a:r>
                      <a:r>
                        <a:rPr lang="de-DE" sz="1400" kern="1200" dirty="0" err="1" smtClean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idraulici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2.7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SRU-plus 30-H-180-3-4-EX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Ammortizzatori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idraulici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2.7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0.05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Textfeld 2"/>
          <p:cNvSpPr txBox="1"/>
          <p:nvPr/>
        </p:nvSpPr>
        <p:spPr>
          <a:xfrm>
            <a:off x="2627313" y="473082"/>
            <a:ext cx="6516687" cy="611021"/>
          </a:xfrm>
          <a:prstGeom prst="rect">
            <a:avLst/>
          </a:prstGeom>
          <a:solidFill>
            <a:srgbClr val="003D6A"/>
          </a:solidFill>
        </p:spPr>
        <p:txBody>
          <a:bodyPr wrap="square" lIns="90000" tIns="90000" bIns="0" rtlCol="0" anchor="ctr" anchorCtr="0">
            <a:spAutoFit/>
          </a:bodyPr>
          <a:lstStyle/>
          <a:p>
            <a:pPr>
              <a:lnSpc>
                <a:spcPts val="4000"/>
              </a:lnSpc>
            </a:pPr>
            <a:r>
              <a:rPr lang="de-DE" sz="4000" b="1" smtClean="0">
                <a:solidFill>
                  <a:schemeClr val="bg1"/>
                </a:solidFill>
              </a:rPr>
              <a:t>Dati tecnici</a:t>
            </a:r>
            <a:endParaRPr lang="de-DE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6396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7689910"/>
              </p:ext>
            </p:extLst>
          </p:nvPr>
        </p:nvGraphicFramePr>
        <p:xfrm>
          <a:off x="43809" y="2060848"/>
          <a:ext cx="9110883" cy="408115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419217"/>
                <a:gridCol w="1944216"/>
                <a:gridCol w="1080120"/>
                <a:gridCol w="1080120"/>
                <a:gridCol w="1008112"/>
                <a:gridCol w="1579098"/>
              </a:tblGrid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Descrizione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smorzamento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morbido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Smorzamento nella posizione finale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Angolo di rotazione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Coppia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Peso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Ripetibilità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 dirty="0"/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/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[Nm]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30-W-180-3-4-M8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 smtClean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Ammortizzatori </a:t>
                      </a:r>
                      <a:r>
                        <a:rPr lang="de-DE" sz="1400" kern="1200" dirty="0" err="1" smtClean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idraulici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30-W-180-3-4-M8-AS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Ammortizzatori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idraulici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30-H-180-3-4-M8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Ammortizzatori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idraulici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30-H-180-3-4-M8-AS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Ammortizzatori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idraulici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30-W-90-3-4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Ammortizzatori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idraulici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2.7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30-W-90-3-4-EX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Ammortizzatori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idraulici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2.7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30-H-90-3-4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Ammortizzatori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idraulici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2.7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30-H-90-3-4-EX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Ammortizzatori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idraulici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2.7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30-W-90-3-4-M8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 smtClean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Ammortizzatori </a:t>
                      </a:r>
                      <a:r>
                        <a:rPr lang="de-DE" sz="1400" kern="1200" dirty="0" err="1" smtClean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idraulici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30-W-90-3-4-M8-AS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Ammortizzatori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idraulici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Textfeld 2"/>
          <p:cNvSpPr txBox="1"/>
          <p:nvPr/>
        </p:nvSpPr>
        <p:spPr>
          <a:xfrm>
            <a:off x="2627313" y="473082"/>
            <a:ext cx="6516687" cy="611021"/>
          </a:xfrm>
          <a:prstGeom prst="rect">
            <a:avLst/>
          </a:prstGeom>
          <a:solidFill>
            <a:srgbClr val="003D6A"/>
          </a:solidFill>
        </p:spPr>
        <p:txBody>
          <a:bodyPr wrap="square" lIns="90000" tIns="90000" bIns="0" rtlCol="0" anchor="ctr" anchorCtr="0">
            <a:spAutoFit/>
          </a:bodyPr>
          <a:lstStyle/>
          <a:p>
            <a:pPr>
              <a:lnSpc>
                <a:spcPts val="4000"/>
              </a:lnSpc>
            </a:pPr>
            <a:r>
              <a:rPr lang="de-DE" sz="4000" b="1" smtClean="0">
                <a:solidFill>
                  <a:schemeClr val="bg1"/>
                </a:solidFill>
              </a:rPr>
              <a:t>Dati tecnici</a:t>
            </a:r>
            <a:endParaRPr lang="de-DE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3945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1792969"/>
              </p:ext>
            </p:extLst>
          </p:nvPr>
        </p:nvGraphicFramePr>
        <p:xfrm>
          <a:off x="35496" y="1772816"/>
          <a:ext cx="9108504" cy="4400873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555776"/>
                <a:gridCol w="1980728"/>
                <a:gridCol w="1008112"/>
                <a:gridCol w="936104"/>
                <a:gridCol w="1080120"/>
                <a:gridCol w="1547664"/>
              </a:tblGrid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Descrizione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smorzamento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morbido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Smorzamento nella posizione finale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Angolo di rotazione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Coppia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Peso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Ripetibilità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 dirty="0"/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/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[Nm]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SRU-plus 30-H-90-3-4-M8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 smtClean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Ammortizzatori </a:t>
                      </a:r>
                      <a:r>
                        <a:rPr lang="de-DE" sz="1400" kern="1200" dirty="0" err="1" smtClean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idraulici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3.4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0.05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30-H-90-3-4-M8-AS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Ammortizzatori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idraulici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30-W-180-90-4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Ammortizzatori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idraulici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2.7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30-W-180-90-4-EX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Ammortizzatori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idraulici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2.7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30-H-180-90-4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Ammortizzatori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idraulici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2.7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30-H-180-90-4-EX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Ammortizzatori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idraulici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2.7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30-W-180-90-4-M8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Ammortizzatori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idraulici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30-W-180-90-4-M8-AS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Ammortizzatori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idraulici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30-H-180-90-4-M8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Ammortizzatori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idraulici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30-H-180-90-4-M8-AS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 smtClean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Ammortizzatori </a:t>
                      </a:r>
                      <a:r>
                        <a:rPr lang="de-DE" sz="1400" kern="1200" dirty="0" err="1" smtClean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idraulici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30-W-180-3-M-4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Ammortizzatori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idraulici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3.5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Textfeld 2"/>
          <p:cNvSpPr txBox="1"/>
          <p:nvPr/>
        </p:nvSpPr>
        <p:spPr>
          <a:xfrm>
            <a:off x="2627313" y="473082"/>
            <a:ext cx="6516687" cy="611021"/>
          </a:xfrm>
          <a:prstGeom prst="rect">
            <a:avLst/>
          </a:prstGeom>
          <a:solidFill>
            <a:srgbClr val="003D6A"/>
          </a:solidFill>
        </p:spPr>
        <p:txBody>
          <a:bodyPr wrap="square" lIns="90000" tIns="90000" bIns="0" rtlCol="0" anchor="ctr" anchorCtr="0">
            <a:spAutoFit/>
          </a:bodyPr>
          <a:lstStyle/>
          <a:p>
            <a:pPr>
              <a:lnSpc>
                <a:spcPts val="4000"/>
              </a:lnSpc>
            </a:pPr>
            <a:r>
              <a:rPr lang="de-DE" sz="4000" b="1" smtClean="0">
                <a:solidFill>
                  <a:schemeClr val="bg1"/>
                </a:solidFill>
              </a:rPr>
              <a:t>Dati tecnici</a:t>
            </a:r>
            <a:endParaRPr lang="de-DE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7237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6924561"/>
              </p:ext>
            </p:extLst>
          </p:nvPr>
        </p:nvGraphicFramePr>
        <p:xfrm>
          <a:off x="20920" y="1556792"/>
          <a:ext cx="9108504" cy="4710499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736304"/>
                <a:gridCol w="1973778"/>
                <a:gridCol w="1770638"/>
                <a:gridCol w="864096"/>
                <a:gridCol w="792088"/>
                <a:gridCol w="971600"/>
              </a:tblGrid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Descrizione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smorzamento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morbido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Smorzamento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nella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posizione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finale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Angolo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di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rotazione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Coppia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Peso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Ripetibilità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 dirty="0"/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 dirty="0"/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Nm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SRU-plus 30-W-180-3-M-4-M8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 smtClean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Ammortizzatori </a:t>
                      </a:r>
                      <a:r>
                        <a:rPr lang="de-DE" sz="1400" kern="1200" dirty="0" err="1" smtClean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idraulici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4.2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0.05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30-W-180-3-M-4-M8-AS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Ammortizzatori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idraulici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30-W-180-90-M-4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Ammortizzatori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idraulici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3.6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30-W-180-90-M-4-M8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Ammortizzatori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idraulici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30-W-180-90-M-4-M8-AS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Ammortizzatori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idraulici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30-W-180-3-VM-4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Ammortizzatori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idraulici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3.7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30-W-180-3-VM-4-M8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Ammortizzatori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idraulici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30-W-180-3-VM-4-M8-AS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Ammortizzatori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idraulici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35-W-90-3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Ammortizzatori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idraulici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2.65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35-W-90-3-EX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 smtClean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Ammortizzatori </a:t>
                      </a:r>
                      <a:r>
                        <a:rPr lang="de-DE" sz="1400" kern="1200" dirty="0" err="1" smtClean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idraulici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2.65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35-W-180-3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Ammortizzatori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idraulici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2.65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35-W-180-3-EX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 err="1" smtClean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Ammortizzatori</a:t>
                      </a:r>
                      <a:r>
                        <a:rPr lang="de-DE" sz="1400" kern="1200" dirty="0" smtClean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400" kern="1200" dirty="0" err="1" smtClean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idraulici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2.65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Textfeld 2"/>
          <p:cNvSpPr txBox="1"/>
          <p:nvPr/>
        </p:nvSpPr>
        <p:spPr>
          <a:xfrm>
            <a:off x="2627313" y="473082"/>
            <a:ext cx="6516687" cy="611021"/>
          </a:xfrm>
          <a:prstGeom prst="rect">
            <a:avLst/>
          </a:prstGeom>
          <a:solidFill>
            <a:srgbClr val="003D6A"/>
          </a:solidFill>
        </p:spPr>
        <p:txBody>
          <a:bodyPr wrap="square" lIns="90000" tIns="90000" bIns="0" rtlCol="0" anchor="ctr" anchorCtr="0">
            <a:spAutoFit/>
          </a:bodyPr>
          <a:lstStyle/>
          <a:p>
            <a:pPr>
              <a:lnSpc>
                <a:spcPts val="4000"/>
              </a:lnSpc>
            </a:pPr>
            <a:r>
              <a:rPr lang="de-DE" sz="4000" b="1" smtClean="0">
                <a:solidFill>
                  <a:schemeClr val="bg1"/>
                </a:solidFill>
              </a:rPr>
              <a:t>Dati tecnici</a:t>
            </a:r>
            <a:endParaRPr lang="de-DE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2184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7235926"/>
              </p:ext>
            </p:extLst>
          </p:nvPr>
        </p:nvGraphicFramePr>
        <p:xfrm>
          <a:off x="35496" y="1772816"/>
          <a:ext cx="9108504" cy="4400873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448272"/>
                <a:gridCol w="1944216"/>
                <a:gridCol w="1080120"/>
                <a:gridCol w="1080120"/>
                <a:gridCol w="1008112"/>
                <a:gridCol w="1547664"/>
              </a:tblGrid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Descrizione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smorzamento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morbido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Smorzamento nella posizione finale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Angolo di rotazione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Coppia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Peso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Ripetibilità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 dirty="0"/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 dirty="0"/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Nm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35-W-180-90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Ammortizzatori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idraulici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2.75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35-W-180-90-EX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Ammortizzatori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idraulici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2.75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35-W-180-3-M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Ammortizzatori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idraulici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3.65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35-W-180-3-VM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Ammortizzatori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idraulici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4.15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35-W-180-90-M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Ammortizzatori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idraulici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3.75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35-W-180-3-4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Ammortizzatori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idraulici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13.4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2.95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35-W-180-3-4-EX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Ammortizzatori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idraulici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13.4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2.95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35-W-180-3-4-M8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Ammortizzatori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idraulici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13.4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3.7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35-W-180-3-4-M8-AS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Ammortizzatori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idraulici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13.4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3.7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35-W-90-3-4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 smtClean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Ammortizzatori </a:t>
                      </a:r>
                      <a:r>
                        <a:rPr lang="de-DE" sz="1400" kern="1200" dirty="0" err="1" smtClean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idraulici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13.4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2.95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SRU-plus 35-W-90-3-4-EX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Ammortizzatori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idraulici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13.4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2.95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0.05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Textfeld 2"/>
          <p:cNvSpPr txBox="1"/>
          <p:nvPr/>
        </p:nvSpPr>
        <p:spPr>
          <a:xfrm>
            <a:off x="2627313" y="473082"/>
            <a:ext cx="6516687" cy="611021"/>
          </a:xfrm>
          <a:prstGeom prst="rect">
            <a:avLst/>
          </a:prstGeom>
          <a:solidFill>
            <a:srgbClr val="003D6A"/>
          </a:solidFill>
        </p:spPr>
        <p:txBody>
          <a:bodyPr wrap="square" lIns="90000" tIns="90000" bIns="0" rtlCol="0" anchor="ctr" anchorCtr="0">
            <a:spAutoFit/>
          </a:bodyPr>
          <a:lstStyle/>
          <a:p>
            <a:pPr>
              <a:lnSpc>
                <a:spcPts val="4000"/>
              </a:lnSpc>
            </a:pPr>
            <a:r>
              <a:rPr lang="de-DE" sz="4000" b="1" smtClean="0">
                <a:solidFill>
                  <a:schemeClr val="bg1"/>
                </a:solidFill>
              </a:rPr>
              <a:t>Dati tecnici</a:t>
            </a:r>
            <a:endParaRPr lang="de-DE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4568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6403136"/>
              </p:ext>
            </p:extLst>
          </p:nvPr>
        </p:nvGraphicFramePr>
        <p:xfrm>
          <a:off x="35496" y="1772816"/>
          <a:ext cx="9108504" cy="4400873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737480"/>
                <a:gridCol w="2016224"/>
                <a:gridCol w="1006936"/>
                <a:gridCol w="1008112"/>
                <a:gridCol w="1008112"/>
                <a:gridCol w="1331640"/>
              </a:tblGrid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Descrizione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smorzamento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morbido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Smorzamento nella posizione finale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Angolo di rotazione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Coppia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Peso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Ripetibilità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 dirty="0"/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 dirty="0"/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Nm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35-W-90-3-4-M8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Ammortizzatori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idraulici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13.4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3.7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35-W-90-3-4-M8-AS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Ammortizzatori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idraulici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13.4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3.7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35-W-180-90-4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Ammortizzatori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idraulici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13.4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35-W-180-90-4-EX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Ammortizzatori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idraulici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13.4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35-W-180-90-4-M8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Ammortizzatori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idraulici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13.4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3.8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35-W-180-90-4-M8-AS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Ammortizzatori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idraulici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13.4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3.8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35-W-180-3-M-4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Ammortizzatori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idraulici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13.4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3.95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35-W-180-3-M-4-M8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Ammortizzatori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idraulici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13.4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4.7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35-W-180-3-M-4-M8-AS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Ammortizzatori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idraulici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13.4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4.7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35-W-180-90-M-4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 smtClean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Ammortizzatori </a:t>
                      </a:r>
                      <a:r>
                        <a:rPr lang="de-DE" sz="1400" kern="1200" dirty="0" err="1" smtClean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idraulici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13.4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SRU-plus 35-W-180-90-M-4-M8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Ammortizzatori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idraulici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13.4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4.8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0.05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Textfeld 2"/>
          <p:cNvSpPr txBox="1"/>
          <p:nvPr/>
        </p:nvSpPr>
        <p:spPr>
          <a:xfrm>
            <a:off x="2627313" y="473082"/>
            <a:ext cx="6516687" cy="611021"/>
          </a:xfrm>
          <a:prstGeom prst="rect">
            <a:avLst/>
          </a:prstGeom>
          <a:solidFill>
            <a:srgbClr val="003D6A"/>
          </a:solidFill>
        </p:spPr>
        <p:txBody>
          <a:bodyPr wrap="square" lIns="90000" tIns="90000" bIns="0" rtlCol="0" anchor="ctr" anchorCtr="0">
            <a:spAutoFit/>
          </a:bodyPr>
          <a:lstStyle/>
          <a:p>
            <a:pPr>
              <a:lnSpc>
                <a:spcPts val="4000"/>
              </a:lnSpc>
            </a:pPr>
            <a:r>
              <a:rPr lang="de-DE" sz="4000" b="1" smtClean="0">
                <a:solidFill>
                  <a:schemeClr val="bg1"/>
                </a:solidFill>
              </a:rPr>
              <a:t>Dati tecnici</a:t>
            </a:r>
            <a:endParaRPr lang="de-DE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0943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2627313" y="473082"/>
            <a:ext cx="6516687" cy="611021"/>
          </a:xfrm>
          <a:prstGeom prst="rect">
            <a:avLst/>
          </a:prstGeom>
          <a:solidFill>
            <a:srgbClr val="003D6A"/>
          </a:solidFill>
        </p:spPr>
        <p:txBody>
          <a:bodyPr wrap="square" lIns="90000" tIns="90000" bIns="0" rtlCol="0" anchor="ctr" anchorCtr="0">
            <a:spAutoFit/>
          </a:bodyPr>
          <a:lstStyle/>
          <a:p>
            <a:pPr>
              <a:lnSpc>
                <a:spcPts val="4000"/>
              </a:lnSpc>
            </a:pPr>
            <a:r>
              <a:rPr lang="de-DE" sz="4000" b="1" smtClean="0">
                <a:solidFill>
                  <a:schemeClr val="bg1"/>
                </a:solidFill>
              </a:rPr>
              <a:t>Attuatore rotante universale </a:t>
            </a:r>
            <a:endParaRPr lang="de-DE" sz="4000" b="1" dirty="0">
              <a:solidFill>
                <a:schemeClr val="bg1"/>
              </a:solidFill>
            </a:endParaRPr>
          </a:p>
        </p:txBody>
      </p:sp>
      <p:sp>
        <p:nvSpPr>
          <p:cNvPr id="36" name="Textfeld 35"/>
          <p:cNvSpPr txBox="1"/>
          <p:nvPr/>
        </p:nvSpPr>
        <p:spPr>
          <a:xfrm>
            <a:off x="5148064" y="3297758"/>
            <a:ext cx="3888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b="1">
              <a:solidFill>
                <a:srgbClr val="003D6A"/>
              </a:solidFill>
            </a:endParaRPr>
          </a:p>
          <a:p>
            <a:endParaRPr lang="de-DE" b="1" smtClean="0">
              <a:solidFill>
                <a:srgbClr val="00446B"/>
              </a:solidFill>
            </a:endParaRPr>
          </a:p>
          <a:p>
            <a:r>
              <a:rPr lang="de-DE" b="1">
                <a:solidFill>
                  <a:srgbClr val="00446B"/>
                </a:solidFill>
              </a:rPr>
              <a:t>L'attuatore rotante con la gamma più ampia e completa sul mercato</a:t>
            </a:r>
            <a:endParaRPr lang="de-DE" b="1" dirty="0">
              <a:solidFill>
                <a:srgbClr val="003D6A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5148064" y="2013724"/>
            <a:ext cx="3888432" cy="128403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600" b="1" dirty="0" smtClean="0">
                <a:solidFill>
                  <a:srgbClr val="003D6A"/>
                </a:solidFill>
              </a:rPr>
              <a:t>Attuatore universale per movimenti rotatori e di inversione pneumatici.</a:t>
            </a:r>
            <a:endParaRPr lang="de-DE" sz="1600" b="1" dirty="0">
              <a:solidFill>
                <a:srgbClr val="003D6A"/>
              </a:solidFill>
            </a:endParaRPr>
          </a:p>
        </p:txBody>
      </p:sp>
      <p:pic>
        <p:nvPicPr>
          <p:cNvPr id="6" name="Grafik 5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060848"/>
            <a:ext cx="432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939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0669613"/>
              </p:ext>
            </p:extLst>
          </p:nvPr>
        </p:nvGraphicFramePr>
        <p:xfrm>
          <a:off x="35496" y="1772816"/>
          <a:ext cx="9108504" cy="4400873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736304"/>
                <a:gridCol w="1944216"/>
                <a:gridCol w="1080120"/>
                <a:gridCol w="1008112"/>
                <a:gridCol w="936104"/>
                <a:gridCol w="1403648"/>
              </a:tblGrid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Descrizione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smorzamento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morbido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Smorzamento nella posizione finale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Angolo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di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rotazione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Coppia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Peso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Ripetibilità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 dirty="0"/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 dirty="0"/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Nm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35-W-180-90-M-4-M8-AS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Ammortizzatori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idraulici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13.4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4.8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35-W-180-3-VM-4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Ammortizzatori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idraulici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13.4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4.45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35-W-180-3-VM-4-M8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Ammortizzatori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idraulici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13.4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5.2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35-W-180-3-VM-4-M8-AS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Ammortizzatori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idraulici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13.4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5.2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40-W-90-3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Ammortizzatori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idraulici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40-W-90-3-EX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Ammortizzatori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idraulici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40-H-90-3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Ammortizzatori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idraulici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40-H-90-3-EX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Ammortizzatori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idraulici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40-W-180-3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Ammortizzatori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idraulici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40-W-180-3-EX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 smtClean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Ammortizzatori </a:t>
                      </a:r>
                      <a:r>
                        <a:rPr lang="de-DE" sz="1400" kern="1200" dirty="0" err="1" smtClean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idraulici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SRU-plus 40-H-180-3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Ammortizzatori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idraulici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4.2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0.05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Textfeld 2"/>
          <p:cNvSpPr txBox="1"/>
          <p:nvPr/>
        </p:nvSpPr>
        <p:spPr>
          <a:xfrm>
            <a:off x="2627313" y="473082"/>
            <a:ext cx="6516687" cy="611021"/>
          </a:xfrm>
          <a:prstGeom prst="rect">
            <a:avLst/>
          </a:prstGeom>
          <a:solidFill>
            <a:srgbClr val="003D6A"/>
          </a:solidFill>
        </p:spPr>
        <p:txBody>
          <a:bodyPr wrap="square" lIns="90000" tIns="90000" bIns="0" rtlCol="0" anchor="ctr" anchorCtr="0">
            <a:spAutoFit/>
          </a:bodyPr>
          <a:lstStyle/>
          <a:p>
            <a:pPr>
              <a:lnSpc>
                <a:spcPts val="4000"/>
              </a:lnSpc>
            </a:pPr>
            <a:r>
              <a:rPr lang="de-DE" sz="4000" b="1" smtClean="0">
                <a:solidFill>
                  <a:schemeClr val="bg1"/>
                </a:solidFill>
              </a:rPr>
              <a:t>Dati tecnici</a:t>
            </a:r>
            <a:endParaRPr lang="de-DE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4327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163049"/>
              </p:ext>
            </p:extLst>
          </p:nvPr>
        </p:nvGraphicFramePr>
        <p:xfrm>
          <a:off x="30097" y="1772816"/>
          <a:ext cx="9113903" cy="4400873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267744"/>
                <a:gridCol w="1877607"/>
                <a:gridCol w="1008112"/>
                <a:gridCol w="1152128"/>
                <a:gridCol w="1008112"/>
                <a:gridCol w="1800200"/>
              </a:tblGrid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Descrizione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smorzamento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morbido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Smorzamento nella posizione finale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Angolo di rotazione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Coppia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Peso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Ripetibilità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 dirty="0"/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 dirty="0"/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Nm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40-H-180-3-EX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Ammortizzatori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idraulici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40-W-180-90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Ammortizzatori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idraulici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40-W-180-90-EX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Ammortizzatori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idraulici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40-H-180-90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Ammortizzatori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idraulici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40-H-180-90-EX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Ammortizzatori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idraulici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40-W-180-3-M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Ammortizzatori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idraulici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5.5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40-W-180-3-VM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Ammortizzatori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idraulici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6.5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40-W-180-90-M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Ammortizzatori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idraulici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5.7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40-W-180-3-8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Ammortizzatori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idraulici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19.2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4.9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40-W-180-3-8-EX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Ammortizzatori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idraulici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19.2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4.9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SRU-plus 40-H-180-3-8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 smtClean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Ammortizzatori </a:t>
                      </a:r>
                      <a:r>
                        <a:rPr lang="de-DE" sz="1400" kern="1200" dirty="0" err="1" smtClean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idraulici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19.2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4.9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0.05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Textfeld 2"/>
          <p:cNvSpPr txBox="1"/>
          <p:nvPr/>
        </p:nvSpPr>
        <p:spPr>
          <a:xfrm>
            <a:off x="2627313" y="473082"/>
            <a:ext cx="6516687" cy="611021"/>
          </a:xfrm>
          <a:prstGeom prst="rect">
            <a:avLst/>
          </a:prstGeom>
          <a:solidFill>
            <a:srgbClr val="003D6A"/>
          </a:solidFill>
        </p:spPr>
        <p:txBody>
          <a:bodyPr wrap="square" lIns="90000" tIns="90000" bIns="0" rtlCol="0" anchor="ctr" anchorCtr="0">
            <a:spAutoFit/>
          </a:bodyPr>
          <a:lstStyle/>
          <a:p>
            <a:pPr>
              <a:lnSpc>
                <a:spcPts val="4000"/>
              </a:lnSpc>
            </a:pPr>
            <a:r>
              <a:rPr lang="de-DE" sz="4000" b="1" smtClean="0">
                <a:solidFill>
                  <a:schemeClr val="bg1"/>
                </a:solidFill>
              </a:rPr>
              <a:t>Dati tecnici</a:t>
            </a:r>
            <a:endParaRPr lang="de-DE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2068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603078"/>
              </p:ext>
            </p:extLst>
          </p:nvPr>
        </p:nvGraphicFramePr>
        <p:xfrm>
          <a:off x="35496" y="1844824"/>
          <a:ext cx="9108504" cy="43100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376264"/>
                <a:gridCol w="2016224"/>
                <a:gridCol w="1152128"/>
                <a:gridCol w="1008112"/>
                <a:gridCol w="1152128"/>
                <a:gridCol w="1403648"/>
              </a:tblGrid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Descrizione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smorzamento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morbido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Smorzamento nella posizione finale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Angolo di rotazione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Coppia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Peso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Ripetibilità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 dirty="0"/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 dirty="0"/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Nm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40-H-180-3-8-EX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Ammortizzatori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idraulici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19.2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4.9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40-W-180-3-8-M8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Ammortizzatori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idraulici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19.2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6.45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40-W-180-3-8-M8-AS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Ammortizzatori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idraulici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19.2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6.45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40-H-180-3-8-M8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Ammortizzatori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idraulici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19.2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6.45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40-H-180-3-8-M8-AS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Ammortizzatori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idraulici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19.2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6.45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40-W-90-3-8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Ammortizzatori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idraulici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19.2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4.9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40-W-90-3-8-EX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Ammortizzatori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idraulici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19.2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4.9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40-H-90-3-8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Ammortizzatori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idraulici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19.2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4.9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40-H-90-3-8-EX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Ammortizzatori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idraulici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19.2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4.9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40-W-90-3-8-M8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Ammortizzatori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idraulici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19.2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6.45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SRU-plus 40-W-90-3-8-M8-AS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 smtClean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Ammortizzatori </a:t>
                      </a:r>
                      <a:r>
                        <a:rPr lang="de-DE" sz="1400" kern="1200" dirty="0" err="1" smtClean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idraulici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19.2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6.45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0.05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Textfeld 2"/>
          <p:cNvSpPr txBox="1"/>
          <p:nvPr/>
        </p:nvSpPr>
        <p:spPr>
          <a:xfrm>
            <a:off x="2627313" y="473082"/>
            <a:ext cx="6516687" cy="611021"/>
          </a:xfrm>
          <a:prstGeom prst="rect">
            <a:avLst/>
          </a:prstGeom>
          <a:solidFill>
            <a:srgbClr val="003D6A"/>
          </a:solidFill>
        </p:spPr>
        <p:txBody>
          <a:bodyPr wrap="square" lIns="90000" tIns="90000" bIns="0" rtlCol="0" anchor="ctr" anchorCtr="0">
            <a:spAutoFit/>
          </a:bodyPr>
          <a:lstStyle/>
          <a:p>
            <a:pPr>
              <a:lnSpc>
                <a:spcPts val="4000"/>
              </a:lnSpc>
            </a:pPr>
            <a:r>
              <a:rPr lang="de-DE" sz="4000" b="1" smtClean="0">
                <a:solidFill>
                  <a:schemeClr val="bg1"/>
                </a:solidFill>
              </a:rPr>
              <a:t>Dati tecnici</a:t>
            </a:r>
            <a:endParaRPr lang="de-DE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1314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3503059"/>
              </p:ext>
            </p:extLst>
          </p:nvPr>
        </p:nvGraphicFramePr>
        <p:xfrm>
          <a:off x="35496" y="1772816"/>
          <a:ext cx="9108504" cy="4400873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517901"/>
                <a:gridCol w="1944216"/>
                <a:gridCol w="1010491"/>
                <a:gridCol w="1008112"/>
                <a:gridCol w="1152128"/>
                <a:gridCol w="1475656"/>
              </a:tblGrid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Descrizione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smorzamento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morbido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Smorzamento nella posizione finale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Angolo di rotazione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Coppia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Peso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Ripetibilità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 dirty="0"/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 dirty="0"/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Nm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40-H-90-3-8-M8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Ammortizzatori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idraulici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19.2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6.45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40-H-90-3-8-M8-AS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Ammortizzatori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idraulici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19.2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6.45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40-W-180-90-8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Ammortizzatori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idraulici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19.2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40-W-180-90-8-EX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Ammortizzatori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idraulici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19.2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40-H-180-90-8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Ammortizzatori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idraulici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19.2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40-H-180-90-8-EX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Ammortizzatori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idraulici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19.2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40-W-180-90-8-M8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Ammortizzatori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idraulici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19.2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6.55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40-W-180-90-8-M8-AS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Ammortizzatori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idraulici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19.2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6.55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40-H-180-90-8-M8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Ammortizzatori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idraulici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19.2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6.55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40-H-180-90-8-M8-AS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Ammortizzatori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idraulici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19.2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6.55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SRU-plus 40-W-180-3-M-8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Ammortizzatori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idraulici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19.2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6.2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0.05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Textfeld 2"/>
          <p:cNvSpPr txBox="1"/>
          <p:nvPr/>
        </p:nvSpPr>
        <p:spPr>
          <a:xfrm>
            <a:off x="2627313" y="473082"/>
            <a:ext cx="6516687" cy="611021"/>
          </a:xfrm>
          <a:prstGeom prst="rect">
            <a:avLst/>
          </a:prstGeom>
          <a:solidFill>
            <a:srgbClr val="003D6A"/>
          </a:solidFill>
        </p:spPr>
        <p:txBody>
          <a:bodyPr wrap="square" lIns="90000" tIns="90000" bIns="0" rtlCol="0" anchor="ctr" anchorCtr="0">
            <a:spAutoFit/>
          </a:bodyPr>
          <a:lstStyle/>
          <a:p>
            <a:pPr>
              <a:lnSpc>
                <a:spcPts val="4000"/>
              </a:lnSpc>
            </a:pPr>
            <a:r>
              <a:rPr lang="de-DE" sz="4000" b="1" smtClean="0">
                <a:solidFill>
                  <a:schemeClr val="bg1"/>
                </a:solidFill>
              </a:rPr>
              <a:t>Dati tecnici</a:t>
            </a:r>
            <a:endParaRPr lang="de-DE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3905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4685034"/>
              </p:ext>
            </p:extLst>
          </p:nvPr>
        </p:nvGraphicFramePr>
        <p:xfrm>
          <a:off x="13926" y="1916832"/>
          <a:ext cx="9108504" cy="408115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736304"/>
                <a:gridCol w="1944216"/>
                <a:gridCol w="1008112"/>
                <a:gridCol w="1008112"/>
                <a:gridCol w="1008112"/>
                <a:gridCol w="1403648"/>
              </a:tblGrid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Descrizione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smorzamento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morbido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Smorzamento nella posizione finale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Angolo di rotazione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Coppia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Peso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Ripetibilità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 dirty="0"/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 dirty="0"/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Nm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40-W-180-3-M-8-M8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Ammortizzatori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idraulici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19.2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7.75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40-W-180-3-M-8-M8-AS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Ammortizzatori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idraulici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19.2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7.75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40-W-180-90-M-8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Ammortizzatori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idraulici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19.2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40-W-180-90-M-8-M8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Ammortizzatori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idraulici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19.2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7.95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40-W-180-90-M-8-M8-AS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Ammortizzatori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idraulici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19.2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7.95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40-W-180-3-VM-8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Ammortizzatori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idraulici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19.2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7.2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40-W-180-3-VM-8-M8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Ammortizzatori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idraulici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19.2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8.75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40-W-180-3-VM-8-M8-AS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Ammortizzatori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idraulici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19.2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8.75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50-W-90-3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Ammortizzatori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idraulici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50-W-90-3-EX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Ammortizzatori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idraulici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Textfeld 2"/>
          <p:cNvSpPr txBox="1"/>
          <p:nvPr/>
        </p:nvSpPr>
        <p:spPr>
          <a:xfrm>
            <a:off x="2627313" y="473082"/>
            <a:ext cx="6516687" cy="611021"/>
          </a:xfrm>
          <a:prstGeom prst="rect">
            <a:avLst/>
          </a:prstGeom>
          <a:solidFill>
            <a:srgbClr val="003D6A"/>
          </a:solidFill>
        </p:spPr>
        <p:txBody>
          <a:bodyPr wrap="square" lIns="90000" tIns="90000" bIns="0" rtlCol="0" anchor="ctr" anchorCtr="0">
            <a:spAutoFit/>
          </a:bodyPr>
          <a:lstStyle/>
          <a:p>
            <a:pPr>
              <a:lnSpc>
                <a:spcPts val="4000"/>
              </a:lnSpc>
            </a:pPr>
            <a:r>
              <a:rPr lang="de-DE" sz="4000" b="1" smtClean="0">
                <a:solidFill>
                  <a:schemeClr val="bg1"/>
                </a:solidFill>
              </a:rPr>
              <a:t>Dati tecnici</a:t>
            </a:r>
            <a:endParaRPr lang="de-DE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4717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7625130"/>
              </p:ext>
            </p:extLst>
          </p:nvPr>
        </p:nvGraphicFramePr>
        <p:xfrm>
          <a:off x="42285" y="1772816"/>
          <a:ext cx="9101715" cy="4400873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081443"/>
                <a:gridCol w="1944216"/>
                <a:gridCol w="1115616"/>
                <a:gridCol w="1152128"/>
                <a:gridCol w="1008112"/>
                <a:gridCol w="1800200"/>
              </a:tblGrid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Descrizione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smorzamento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morbido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Smorzamento nella posizione finale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Angolo di rotazione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Coppia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Peso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Ripetibilità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 dirty="0"/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 dirty="0"/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Nm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SRU-plus 50-H-90-3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Ammortizzatori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idraulici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9.4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0.05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50-H-90-3-EX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Ammortizzatori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idraulici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50-W-180-3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Ammortizzatori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idraulici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50-W-180-3-EX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Ammortizzatori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idraulici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50-H-180-3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Ammortizzatori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idraulici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50-H-180-3-EX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Ammortizzatori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idraulici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50-W-180-90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Ammortizzatori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idraulici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9.8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50-W-180-90-EX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Ammortizzatori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idraulici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9.8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50-H-180-90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Ammortizzatori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idraulici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9.8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50-H-180-90-EX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Ammortizzatori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idraulici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9.8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50-W-180-3-M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Ammortizzatori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idraulici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12.2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Textfeld 3"/>
          <p:cNvSpPr txBox="1"/>
          <p:nvPr/>
        </p:nvSpPr>
        <p:spPr>
          <a:xfrm>
            <a:off x="2627313" y="473082"/>
            <a:ext cx="6516687" cy="611021"/>
          </a:xfrm>
          <a:prstGeom prst="rect">
            <a:avLst/>
          </a:prstGeom>
          <a:solidFill>
            <a:srgbClr val="003D6A"/>
          </a:solidFill>
        </p:spPr>
        <p:txBody>
          <a:bodyPr wrap="square" lIns="90000" tIns="90000" bIns="0" rtlCol="0" anchor="ctr" anchorCtr="0">
            <a:spAutoFit/>
          </a:bodyPr>
          <a:lstStyle/>
          <a:p>
            <a:pPr>
              <a:lnSpc>
                <a:spcPts val="4000"/>
              </a:lnSpc>
            </a:pPr>
            <a:r>
              <a:rPr lang="de-DE" sz="4000" b="1" smtClean="0">
                <a:solidFill>
                  <a:schemeClr val="bg1"/>
                </a:solidFill>
              </a:rPr>
              <a:t>Dati tecnici</a:t>
            </a:r>
            <a:endParaRPr lang="de-DE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2014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3719249"/>
              </p:ext>
            </p:extLst>
          </p:nvPr>
        </p:nvGraphicFramePr>
        <p:xfrm>
          <a:off x="35389" y="1772816"/>
          <a:ext cx="9108504" cy="4400873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376264"/>
                <a:gridCol w="1944216"/>
                <a:gridCol w="1080120"/>
                <a:gridCol w="1008112"/>
                <a:gridCol w="899592"/>
                <a:gridCol w="1800200"/>
              </a:tblGrid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Descrizione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smorzamento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morbido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Smorzamento nella posizione finale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Angolo di rotazione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Coppia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Peso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Ripetibilità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 dirty="0"/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 dirty="0"/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Nm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50-W-180-90-M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Ammortizzatori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idraulici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12.6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50-W-180-3-8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Ammortizzatori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idraulici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50.3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9.6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50-W-180-3-8-EX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Ammortizzatori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idraulici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50.3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9.6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50-W-180-3-8-M8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Ammortizzatori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idraulici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50.3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11.55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50-W-180-3-8-M8-AS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Ammortizzatori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idraulici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50.3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11.55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50-H-180-3-8-M8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Ammortizzatori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idraulici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50.3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11.55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50-H-180-3-8-M8-AS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Ammortizzatori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idraulici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50.3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11.55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50-W-90-3-8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Ammortizzatori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idraulici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50.3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9.6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50-W-90-3-8-EX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Ammortizzatori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idraulici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50.3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9.6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50-H-180-3-8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Ammortizzatori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idraulici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50.3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9.6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SRU-plus 50-H-180-3-8-EX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Ammortizzatori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idraulici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50.3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9.6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0.05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Textfeld 2"/>
          <p:cNvSpPr txBox="1"/>
          <p:nvPr/>
        </p:nvSpPr>
        <p:spPr>
          <a:xfrm>
            <a:off x="2627313" y="473082"/>
            <a:ext cx="6516687" cy="611021"/>
          </a:xfrm>
          <a:prstGeom prst="rect">
            <a:avLst/>
          </a:prstGeom>
          <a:solidFill>
            <a:srgbClr val="003D6A"/>
          </a:solidFill>
        </p:spPr>
        <p:txBody>
          <a:bodyPr wrap="square" lIns="90000" tIns="90000" bIns="0" rtlCol="0" anchor="ctr" anchorCtr="0">
            <a:spAutoFit/>
          </a:bodyPr>
          <a:lstStyle/>
          <a:p>
            <a:pPr>
              <a:lnSpc>
                <a:spcPts val="4000"/>
              </a:lnSpc>
            </a:pPr>
            <a:r>
              <a:rPr lang="de-DE" sz="4000" b="1" smtClean="0">
                <a:solidFill>
                  <a:schemeClr val="bg1"/>
                </a:solidFill>
              </a:rPr>
              <a:t>Dati tecnici</a:t>
            </a:r>
            <a:endParaRPr lang="de-DE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3713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6445645"/>
              </p:ext>
            </p:extLst>
          </p:nvPr>
        </p:nvGraphicFramePr>
        <p:xfrm>
          <a:off x="35496" y="1772816"/>
          <a:ext cx="9108504" cy="4400873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304256"/>
                <a:gridCol w="1944216"/>
                <a:gridCol w="1080120"/>
                <a:gridCol w="971600"/>
                <a:gridCol w="1008112"/>
                <a:gridCol w="1800200"/>
              </a:tblGrid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Descrizione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smorzamento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morbido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Smorzamento nella posizione finale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Angolo di rotazione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Coppia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Peso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Ripetibilità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 dirty="0"/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 dirty="0"/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Nm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50-W-90-3-8-M8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Ammortizzatori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idraulici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50.3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11.55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50-H-90-3-8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Ammortizzatori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idraulici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50.3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9.6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50-W-90-3-8-M8-AS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Ammortizzatori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idraulici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50.3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11.55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50-H-90-3-8-EX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Ammortizzatori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idraulici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50.3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9.6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50-H-90-3-8-M8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Ammortizzatori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idraulici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50.3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11.55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50-H-90-3-8-M8-AS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Ammortizzatori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idraulici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50.3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11.55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50-W-180-90-8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Ammortizzatori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idraulici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50.3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50-W-180-90-8-EX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Ammortizzatori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idraulici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50.3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50-H-180-90-8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Ammortizzatori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idraulici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50.3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50-H-180-90-8-EX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Ammortizzatori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idraulici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50.3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SRU-plus 50-W-180-90-8-M8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Ammortizzatori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idraulici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50.3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11.95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0.05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Textfeld 2"/>
          <p:cNvSpPr txBox="1"/>
          <p:nvPr/>
        </p:nvSpPr>
        <p:spPr>
          <a:xfrm>
            <a:off x="2627313" y="473082"/>
            <a:ext cx="6516687" cy="611021"/>
          </a:xfrm>
          <a:prstGeom prst="rect">
            <a:avLst/>
          </a:prstGeom>
          <a:solidFill>
            <a:srgbClr val="003D6A"/>
          </a:solidFill>
        </p:spPr>
        <p:txBody>
          <a:bodyPr wrap="square" lIns="90000" tIns="90000" bIns="0" rtlCol="0" anchor="ctr" anchorCtr="0">
            <a:spAutoFit/>
          </a:bodyPr>
          <a:lstStyle/>
          <a:p>
            <a:pPr>
              <a:lnSpc>
                <a:spcPts val="4000"/>
              </a:lnSpc>
            </a:pPr>
            <a:r>
              <a:rPr lang="de-DE" sz="4000" b="1" smtClean="0">
                <a:solidFill>
                  <a:schemeClr val="bg1"/>
                </a:solidFill>
              </a:rPr>
              <a:t>Dati tecnici</a:t>
            </a:r>
            <a:endParaRPr lang="de-DE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4328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0638271"/>
              </p:ext>
            </p:extLst>
          </p:nvPr>
        </p:nvGraphicFramePr>
        <p:xfrm>
          <a:off x="18897" y="1916832"/>
          <a:ext cx="9107221" cy="408115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735021"/>
                <a:gridCol w="1944216"/>
                <a:gridCol w="936104"/>
                <a:gridCol w="956375"/>
                <a:gridCol w="1152128"/>
                <a:gridCol w="1383377"/>
              </a:tblGrid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Descrizione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smorzamento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morbido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Smorzamento nella posizione finale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Angolo di rotazione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Coppia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Peso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Ripetibilità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 dirty="0"/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 dirty="0"/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Nm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50-W-180-90-8-M8-AS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Ammortizzatori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idraulici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50.3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11.95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50-H-180-90-8-M8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Ammortizzatori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idraulici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50.3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11.95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50-H-180-90-8-M8-AS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Ammortizzatori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idraulici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50.3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11.95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50-W-180-3-M-8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Ammortizzatori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idraulici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50.3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12.4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50-W-180-3-M-8-M8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Ammortizzatori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idraulici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50.3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14.35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50-W-180-3-M-8-M8-AS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Ammortizzatori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idraulici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50.3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14.35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50-W-180-90-M-8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Ammortizzatori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idraulici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50.3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12.8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50-W-180-90-M-8-M8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Ammortizzatori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idraulici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50.3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14.75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50-W-180-90-M-8-M8-AS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Ammortizzatori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idraulici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50.3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14.75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50-W-180-3-VM-8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Ammortizzatori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idraulici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50.3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Textfeld 2"/>
          <p:cNvSpPr txBox="1"/>
          <p:nvPr/>
        </p:nvSpPr>
        <p:spPr>
          <a:xfrm>
            <a:off x="2627313" y="473082"/>
            <a:ext cx="6516687" cy="611021"/>
          </a:xfrm>
          <a:prstGeom prst="rect">
            <a:avLst/>
          </a:prstGeom>
          <a:solidFill>
            <a:srgbClr val="003D6A"/>
          </a:solidFill>
        </p:spPr>
        <p:txBody>
          <a:bodyPr wrap="square" lIns="90000" tIns="90000" bIns="0" rtlCol="0" anchor="ctr" anchorCtr="0">
            <a:spAutoFit/>
          </a:bodyPr>
          <a:lstStyle/>
          <a:p>
            <a:pPr>
              <a:lnSpc>
                <a:spcPts val="4000"/>
              </a:lnSpc>
            </a:pPr>
            <a:r>
              <a:rPr lang="de-DE" sz="4000" b="1" smtClean="0">
                <a:solidFill>
                  <a:schemeClr val="bg1"/>
                </a:solidFill>
              </a:rPr>
              <a:t>Dati tecnici</a:t>
            </a:r>
            <a:endParaRPr lang="de-DE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0440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2877694"/>
              </p:ext>
            </p:extLst>
          </p:nvPr>
        </p:nvGraphicFramePr>
        <p:xfrm>
          <a:off x="107504" y="1916832"/>
          <a:ext cx="9036496" cy="4279587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483768"/>
                <a:gridCol w="1944216"/>
                <a:gridCol w="1008112"/>
                <a:gridCol w="1008112"/>
                <a:gridCol w="1152128"/>
                <a:gridCol w="1440160"/>
              </a:tblGrid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Descrizione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smorzamento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morbido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Smorzamento nella posizione finale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Angolo di rotazione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Coppia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Peso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Ripetibilità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 dirty="0"/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 dirty="0"/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Nm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50-W-180-3-VM-8-M8-AS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Ammortizzatori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idraulici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50.3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14.95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60-W-90-3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Ammortizzatori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idraulici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72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12.8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60-W-180-3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Ammortizzatori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idraulici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72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12.8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60-W-180-90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Ammortizzatori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idraulici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72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13.5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60-W-180-3-M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Ammortizzatori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idraulici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72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16.8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60-W-180-3-VM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Ammortizzatori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idraulici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72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17.8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60-W-180-90-M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Ammortizzatori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idraulici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72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17.5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60-W-180-3-8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Ammortizzatori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idraulici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70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60-W-180-3-8-M8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Ammortizzatori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idraulici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70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14.95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60-W-180-3-8-M12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Ammortizzatori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idraulici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70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14.95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Textfeld 2"/>
          <p:cNvSpPr txBox="1"/>
          <p:nvPr/>
        </p:nvSpPr>
        <p:spPr>
          <a:xfrm>
            <a:off x="2627313" y="473082"/>
            <a:ext cx="6516687" cy="611021"/>
          </a:xfrm>
          <a:prstGeom prst="rect">
            <a:avLst/>
          </a:prstGeom>
          <a:solidFill>
            <a:srgbClr val="003D6A"/>
          </a:solidFill>
        </p:spPr>
        <p:txBody>
          <a:bodyPr wrap="square" lIns="90000" tIns="90000" bIns="0" rtlCol="0" anchor="ctr" anchorCtr="0">
            <a:spAutoFit/>
          </a:bodyPr>
          <a:lstStyle/>
          <a:p>
            <a:pPr>
              <a:lnSpc>
                <a:spcPts val="4000"/>
              </a:lnSpc>
            </a:pPr>
            <a:r>
              <a:rPr lang="de-DE" sz="4000" b="1" smtClean="0">
                <a:solidFill>
                  <a:schemeClr val="bg1"/>
                </a:solidFill>
              </a:rPr>
              <a:t>Dati tecnici</a:t>
            </a:r>
            <a:endParaRPr lang="de-DE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4872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2627313" y="473083"/>
            <a:ext cx="6516687" cy="611021"/>
          </a:xfrm>
          <a:prstGeom prst="rect">
            <a:avLst/>
          </a:prstGeom>
          <a:solidFill>
            <a:srgbClr val="003D6A"/>
          </a:solidFill>
        </p:spPr>
        <p:txBody>
          <a:bodyPr wrap="square" lIns="90000" tIns="90000" bIns="0" rtlCol="0" anchor="ctr" anchorCtr="0">
            <a:spAutoFit/>
          </a:bodyPr>
          <a:lstStyle/>
          <a:p>
            <a:pPr>
              <a:lnSpc>
                <a:spcPts val="4000"/>
              </a:lnSpc>
            </a:pPr>
            <a:r>
              <a:rPr lang="de-DE" sz="4000" b="1" smtClean="0">
                <a:solidFill>
                  <a:schemeClr val="bg1"/>
                </a:solidFill>
              </a:rPr>
              <a:t>Principio di funzionamento</a:t>
            </a:r>
            <a:endParaRPr lang="de-DE" sz="4000" b="1" dirty="0">
              <a:solidFill>
                <a:schemeClr val="bg1"/>
              </a:solidFill>
            </a:endParaRPr>
          </a:p>
        </p:txBody>
      </p:sp>
      <p:grpSp>
        <p:nvGrpSpPr>
          <p:cNvPr id="5" name="Gruppieren 4"/>
          <p:cNvGrpSpPr/>
          <p:nvPr/>
        </p:nvGrpSpPr>
        <p:grpSpPr>
          <a:xfrm>
            <a:off x="5220073" y="4253523"/>
            <a:ext cx="3923928" cy="338554"/>
            <a:chOff x="363001" y="1167083"/>
            <a:chExt cx="4015045" cy="338554"/>
          </a:xfrm>
        </p:grpSpPr>
        <p:sp>
          <p:nvSpPr>
            <p:cNvPr id="6" name="Textfeld 5"/>
            <p:cNvSpPr txBox="1"/>
            <p:nvPr/>
          </p:nvSpPr>
          <p:spPr>
            <a:xfrm>
              <a:off x="576736" y="1167083"/>
              <a:ext cx="380131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  <a:buSzPct val="130000"/>
              </a:pPr>
              <a:r>
                <a:rPr lang="de-DE" sz="1600" b="1" dirty="0" smtClean="0">
                  <a:solidFill>
                    <a:srgbClr val="003D6A"/>
                  </a:solidFill>
                </a:rPr>
                <a:t>Corpo</a:t>
              </a:r>
              <a:endParaRPr lang="de-DE" sz="1600" b="1" dirty="0">
                <a:solidFill>
                  <a:srgbClr val="003D6A"/>
                </a:solidFill>
              </a:endParaRPr>
            </a:p>
          </p:txBody>
        </p:sp>
        <p:grpSp>
          <p:nvGrpSpPr>
            <p:cNvPr id="7" name="Gruppieren 6"/>
            <p:cNvGrpSpPr/>
            <p:nvPr/>
          </p:nvGrpSpPr>
          <p:grpSpPr>
            <a:xfrm>
              <a:off x="363001" y="1182472"/>
              <a:ext cx="318475" cy="307777"/>
              <a:chOff x="356215" y="791337"/>
              <a:chExt cx="318475" cy="307777"/>
            </a:xfrm>
          </p:grpSpPr>
          <p:sp>
            <p:nvSpPr>
              <p:cNvPr id="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  <p:sp>
            <p:nvSpPr>
              <p:cNvPr id="10" name="Textfeld 9"/>
              <p:cNvSpPr txBox="1"/>
              <p:nvPr/>
            </p:nvSpPr>
            <p:spPr>
              <a:xfrm>
                <a:off x="356215" y="791337"/>
                <a:ext cx="31847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400" b="1" dirty="0" smtClean="0">
                    <a:solidFill>
                      <a:schemeClr val="bg1"/>
                    </a:solidFill>
                  </a:rPr>
                  <a:t>3</a:t>
                </a:r>
                <a:endParaRPr lang="de-DE" sz="14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1" name="Gruppieren 10"/>
          <p:cNvGrpSpPr/>
          <p:nvPr/>
        </p:nvGrpSpPr>
        <p:grpSpPr>
          <a:xfrm>
            <a:off x="5220072" y="3954037"/>
            <a:ext cx="3816425" cy="338554"/>
            <a:chOff x="363001" y="867597"/>
            <a:chExt cx="4015045" cy="338554"/>
          </a:xfrm>
        </p:grpSpPr>
        <p:sp>
          <p:nvSpPr>
            <p:cNvPr id="12" name="Textfeld 11"/>
            <p:cNvSpPr txBox="1"/>
            <p:nvPr/>
          </p:nvSpPr>
          <p:spPr>
            <a:xfrm>
              <a:off x="576736" y="867597"/>
              <a:ext cx="380131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  <a:buSzPct val="130000"/>
              </a:pPr>
              <a:r>
                <a:rPr lang="de-DE" sz="1600" b="1" dirty="0" smtClean="0">
                  <a:solidFill>
                    <a:srgbClr val="003D6A"/>
                  </a:solidFill>
                </a:rPr>
                <a:t>Pignone</a:t>
              </a:r>
              <a:endParaRPr lang="de-DE" sz="1600" b="1" dirty="0">
                <a:solidFill>
                  <a:srgbClr val="003D6A"/>
                </a:solidFill>
              </a:endParaRPr>
            </a:p>
          </p:txBody>
        </p:sp>
        <p:grpSp>
          <p:nvGrpSpPr>
            <p:cNvPr id="13" name="Gruppieren 12"/>
            <p:cNvGrpSpPr/>
            <p:nvPr/>
          </p:nvGrpSpPr>
          <p:grpSpPr>
            <a:xfrm>
              <a:off x="363001" y="882986"/>
              <a:ext cx="318475" cy="307777"/>
              <a:chOff x="356215" y="791337"/>
              <a:chExt cx="318475" cy="307777"/>
            </a:xfrm>
          </p:grpSpPr>
          <p:sp>
            <p:nvSpPr>
              <p:cNvPr id="1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  <p:sp>
            <p:nvSpPr>
              <p:cNvPr id="15" name="Textfeld 14"/>
              <p:cNvSpPr txBox="1"/>
              <p:nvPr/>
            </p:nvSpPr>
            <p:spPr>
              <a:xfrm>
                <a:off x="356215" y="791337"/>
                <a:ext cx="31847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400" b="1" dirty="0" smtClean="0">
                    <a:solidFill>
                      <a:schemeClr val="bg1"/>
                    </a:solidFill>
                  </a:rPr>
                  <a:t>2</a:t>
                </a:r>
                <a:endParaRPr lang="de-DE" sz="14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6" name="Gruppieren 15"/>
          <p:cNvGrpSpPr/>
          <p:nvPr/>
        </p:nvGrpSpPr>
        <p:grpSpPr>
          <a:xfrm>
            <a:off x="5220073" y="3645024"/>
            <a:ext cx="3816424" cy="338554"/>
            <a:chOff x="363001" y="558584"/>
            <a:chExt cx="4015045" cy="338554"/>
          </a:xfrm>
        </p:grpSpPr>
        <p:sp>
          <p:nvSpPr>
            <p:cNvPr id="17" name="Textfeld 16"/>
            <p:cNvSpPr txBox="1"/>
            <p:nvPr/>
          </p:nvSpPr>
          <p:spPr>
            <a:xfrm>
              <a:off x="576736" y="558584"/>
              <a:ext cx="380131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  <a:buSzPct val="130000"/>
              </a:pPr>
              <a:r>
                <a:rPr lang="de-DE" sz="1600" b="1" smtClean="0">
                  <a:solidFill>
                    <a:srgbClr val="003D6A"/>
                  </a:solidFill>
                </a:rPr>
                <a:t>Azionamento</a:t>
              </a:r>
              <a:endParaRPr lang="de-DE" sz="1600" b="1" dirty="0">
                <a:solidFill>
                  <a:srgbClr val="003D6A"/>
                </a:solidFill>
              </a:endParaRPr>
            </a:p>
          </p:txBody>
        </p:sp>
        <p:grpSp>
          <p:nvGrpSpPr>
            <p:cNvPr id="18" name="Gruppieren 17"/>
            <p:cNvGrpSpPr/>
            <p:nvPr/>
          </p:nvGrpSpPr>
          <p:grpSpPr>
            <a:xfrm>
              <a:off x="363001" y="573973"/>
              <a:ext cx="318475" cy="307777"/>
              <a:chOff x="356215" y="791337"/>
              <a:chExt cx="318475" cy="307777"/>
            </a:xfrm>
          </p:grpSpPr>
          <p:sp>
            <p:nvSpPr>
              <p:cNvPr id="1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  <p:sp>
            <p:nvSpPr>
              <p:cNvPr id="20" name="Textfeld 19"/>
              <p:cNvSpPr txBox="1"/>
              <p:nvPr/>
            </p:nvSpPr>
            <p:spPr>
              <a:xfrm>
                <a:off x="356215" y="791337"/>
                <a:ext cx="31847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400" b="1" dirty="0" smtClean="0">
                    <a:solidFill>
                      <a:schemeClr val="bg1"/>
                    </a:solidFill>
                  </a:rPr>
                  <a:t>1</a:t>
                </a:r>
                <a:endParaRPr lang="de-DE" sz="14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21" name="Gruppieren 20"/>
          <p:cNvGrpSpPr/>
          <p:nvPr/>
        </p:nvGrpSpPr>
        <p:grpSpPr>
          <a:xfrm>
            <a:off x="5220072" y="4557515"/>
            <a:ext cx="3923929" cy="338554"/>
            <a:chOff x="363001" y="1471075"/>
            <a:chExt cx="4015045" cy="338554"/>
          </a:xfrm>
        </p:grpSpPr>
        <p:sp>
          <p:nvSpPr>
            <p:cNvPr id="22" name="Textfeld 21"/>
            <p:cNvSpPr txBox="1"/>
            <p:nvPr/>
          </p:nvSpPr>
          <p:spPr>
            <a:xfrm>
              <a:off x="576736" y="1471075"/>
              <a:ext cx="380131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  <a:buSzPct val="130000"/>
              </a:pPr>
              <a:r>
                <a:rPr lang="de-DE" sz="1600" b="1" dirty="0" smtClean="0">
                  <a:solidFill>
                    <a:srgbClr val="003D6A"/>
                  </a:solidFill>
                </a:rPr>
                <a:t>Tecnica delle bussole </a:t>
              </a:r>
              <a:endParaRPr lang="de-DE" sz="1600" b="1" dirty="0">
                <a:solidFill>
                  <a:srgbClr val="003D6A"/>
                </a:solidFill>
              </a:endParaRPr>
            </a:p>
          </p:txBody>
        </p:sp>
        <p:grpSp>
          <p:nvGrpSpPr>
            <p:cNvPr id="23" name="Gruppieren 22"/>
            <p:cNvGrpSpPr/>
            <p:nvPr/>
          </p:nvGrpSpPr>
          <p:grpSpPr>
            <a:xfrm>
              <a:off x="363001" y="1486464"/>
              <a:ext cx="318475" cy="307777"/>
              <a:chOff x="348595" y="795672"/>
              <a:chExt cx="318475" cy="307777"/>
            </a:xfrm>
          </p:grpSpPr>
          <p:sp>
            <p:nvSpPr>
              <p:cNvPr id="2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  <p:sp>
            <p:nvSpPr>
              <p:cNvPr id="25" name="Textfeld 24"/>
              <p:cNvSpPr txBox="1"/>
              <p:nvPr/>
            </p:nvSpPr>
            <p:spPr>
              <a:xfrm>
                <a:off x="348595" y="795672"/>
                <a:ext cx="31847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400" b="1" dirty="0" smtClean="0">
                    <a:solidFill>
                      <a:schemeClr val="bg1"/>
                    </a:solidFill>
                  </a:rPr>
                  <a:t>4</a:t>
                </a:r>
                <a:endParaRPr lang="de-DE" sz="14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26" name="Gruppieren 25"/>
          <p:cNvGrpSpPr/>
          <p:nvPr/>
        </p:nvGrpSpPr>
        <p:grpSpPr>
          <a:xfrm>
            <a:off x="5220072" y="4859256"/>
            <a:ext cx="3816425" cy="338554"/>
            <a:chOff x="363001" y="1772816"/>
            <a:chExt cx="4015045" cy="338554"/>
          </a:xfrm>
        </p:grpSpPr>
        <p:sp>
          <p:nvSpPr>
            <p:cNvPr id="27" name="Textfeld 26"/>
            <p:cNvSpPr txBox="1"/>
            <p:nvPr/>
          </p:nvSpPr>
          <p:spPr>
            <a:xfrm>
              <a:off x="576736" y="1772816"/>
              <a:ext cx="380131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  <a:buSzPct val="130000"/>
              </a:pPr>
              <a:r>
                <a:rPr lang="de-DE" sz="1600" b="1" dirty="0" smtClean="0">
                  <a:solidFill>
                    <a:srgbClr val="003D6A"/>
                  </a:solidFill>
                </a:rPr>
                <a:t>Smorzamento</a:t>
              </a:r>
              <a:endParaRPr lang="de-DE" sz="1600" b="1" dirty="0">
                <a:solidFill>
                  <a:srgbClr val="003D6A"/>
                </a:solidFill>
              </a:endParaRPr>
            </a:p>
          </p:txBody>
        </p:sp>
        <p:grpSp>
          <p:nvGrpSpPr>
            <p:cNvPr id="28" name="Gruppieren 27"/>
            <p:cNvGrpSpPr/>
            <p:nvPr/>
          </p:nvGrpSpPr>
          <p:grpSpPr>
            <a:xfrm>
              <a:off x="363001" y="1788205"/>
              <a:ext cx="318475" cy="307777"/>
              <a:chOff x="356437" y="795672"/>
              <a:chExt cx="318475" cy="307777"/>
            </a:xfrm>
          </p:grpSpPr>
          <p:sp>
            <p:nvSpPr>
              <p:cNvPr id="2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  <p:sp>
            <p:nvSpPr>
              <p:cNvPr id="30" name="Textfeld 29"/>
              <p:cNvSpPr txBox="1"/>
              <p:nvPr/>
            </p:nvSpPr>
            <p:spPr>
              <a:xfrm>
                <a:off x="356437" y="795672"/>
                <a:ext cx="31847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400" b="1" dirty="0" smtClean="0">
                    <a:solidFill>
                      <a:schemeClr val="bg1"/>
                    </a:solidFill>
                  </a:rPr>
                  <a:t>5</a:t>
                </a:r>
                <a:endParaRPr lang="de-DE" sz="1400" b="1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58" name="Textfeld 57"/>
          <p:cNvSpPr txBox="1"/>
          <p:nvPr/>
        </p:nvSpPr>
        <p:spPr>
          <a:xfrm>
            <a:off x="5148064" y="2013724"/>
            <a:ext cx="39959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smtClean="0">
                <a:solidFill>
                  <a:srgbClr val="003D6A"/>
                </a:solidFill>
              </a:rPr>
              <a:t>Descrizione del funzionamento</a:t>
            </a:r>
            <a:endParaRPr lang="de-DE" sz="1600" b="1" dirty="0">
              <a:solidFill>
                <a:srgbClr val="003D6A"/>
              </a:solidFill>
            </a:endParaRPr>
          </a:p>
        </p:txBody>
      </p:sp>
      <p:sp>
        <p:nvSpPr>
          <p:cNvPr id="59" name="Textfeld 58"/>
          <p:cNvSpPr txBox="1"/>
          <p:nvPr/>
        </p:nvSpPr>
        <p:spPr>
          <a:xfrm>
            <a:off x="5148064" y="2298358"/>
            <a:ext cx="3995936" cy="1202650"/>
          </a:xfrm>
          <a:prstGeom prst="rect">
            <a:avLst/>
          </a:prstGeom>
          <a:noFill/>
        </p:spPr>
        <p:txBody>
          <a:bodyPr wrap="square" rtlCol="0">
            <a:normAutofit lnSpcReduction="10000"/>
          </a:bodyPr>
          <a:lstStyle/>
          <a:p>
            <a:r>
              <a:rPr lang="de-DE" sz="1500" smtClean="0">
                <a:solidFill>
                  <a:srgbClr val="003D6A"/>
                </a:solidFill>
              </a:rPr>
              <a:t>Entrambi i pistoni pneumatici, all'applicazione di pressione delle rispettivi superfici frontali, si muovono in linea retta all'interno dei loro fori ruotando il pignone tramite la relativa dentatura montata lateralmente.</a:t>
            </a:r>
          </a:p>
          <a:p>
            <a:endParaRPr lang="de-DE" sz="1600">
              <a:solidFill>
                <a:srgbClr val="003D6A"/>
              </a:solidFill>
            </a:endParaRPr>
          </a:p>
          <a:p>
            <a:endParaRPr lang="de-DE" sz="1600">
              <a:solidFill>
                <a:srgbClr val="003D6A"/>
              </a:solidFill>
            </a:endParaRPr>
          </a:p>
          <a:p>
            <a:endParaRPr lang="de-DE" sz="1600">
              <a:solidFill>
                <a:srgbClr val="003D6A"/>
              </a:solidFill>
            </a:endParaRPr>
          </a:p>
        </p:txBody>
      </p:sp>
      <p:pic>
        <p:nvPicPr>
          <p:cNvPr id="60" name="Grafik 59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95" y="2097743"/>
            <a:ext cx="432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573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2560453"/>
              </p:ext>
            </p:extLst>
          </p:nvPr>
        </p:nvGraphicFramePr>
        <p:xfrm>
          <a:off x="25232" y="1772816"/>
          <a:ext cx="9118768" cy="4400873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566040"/>
                <a:gridCol w="1908720"/>
                <a:gridCol w="1152128"/>
                <a:gridCol w="1008112"/>
                <a:gridCol w="1008112"/>
                <a:gridCol w="1475656"/>
              </a:tblGrid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Descrizione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smorzamento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morbido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Smorzamento nella posizione finale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Angolo di rotazione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Coppia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Peso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Ripetibilità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 dirty="0"/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 dirty="0"/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Nm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SRU-plus 60-W-180-3-8-M8-AS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Ammortizzatori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idraulici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14.95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0.05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60-W-180-3-8-M12-AS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Ammortizzatori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idraulici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70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14.95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60-W-90-3-8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Ammortizzatori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idraulici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70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60-W-90-3-8-M8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Ammortizzatori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idraulici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70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14.95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60-W-90-3-8-M8-AS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Ammortizzatori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idraulici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70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14.95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60-W-180-90-8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Ammortizzatori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idraulici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70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13.7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60-W-180-90-8-M8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Ammortizzatori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idraulici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70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15.65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60-W-180-90-8-M12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Ammortizzatori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idraulici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70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15.65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60-W-180-90-8-M8-AS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Ammortizzatori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idraulici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70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15.65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60-W-180-90-8-M12-AS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Ammortizzatori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idraulici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70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15.65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60-W-180-3-M-8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Ammortizzatori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idraulici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70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Textfeld 2"/>
          <p:cNvSpPr txBox="1"/>
          <p:nvPr/>
        </p:nvSpPr>
        <p:spPr>
          <a:xfrm>
            <a:off x="2627313" y="473082"/>
            <a:ext cx="6516687" cy="611021"/>
          </a:xfrm>
          <a:prstGeom prst="rect">
            <a:avLst/>
          </a:prstGeom>
          <a:solidFill>
            <a:srgbClr val="003D6A"/>
          </a:solidFill>
        </p:spPr>
        <p:txBody>
          <a:bodyPr wrap="square" lIns="90000" tIns="90000" bIns="0" rtlCol="0" anchor="ctr" anchorCtr="0">
            <a:spAutoFit/>
          </a:bodyPr>
          <a:lstStyle/>
          <a:p>
            <a:pPr>
              <a:lnSpc>
                <a:spcPts val="4000"/>
              </a:lnSpc>
            </a:pPr>
            <a:r>
              <a:rPr lang="de-DE" sz="4000" b="1" smtClean="0">
                <a:solidFill>
                  <a:schemeClr val="bg1"/>
                </a:solidFill>
              </a:rPr>
              <a:t>Dati tecnici</a:t>
            </a:r>
            <a:endParaRPr lang="de-DE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9305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6263408"/>
              </p:ext>
            </p:extLst>
          </p:nvPr>
        </p:nvGraphicFramePr>
        <p:xfrm>
          <a:off x="35496" y="1772816"/>
          <a:ext cx="9108504" cy="4400873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843808"/>
                <a:gridCol w="1908720"/>
                <a:gridCol w="1008112"/>
                <a:gridCol w="936104"/>
                <a:gridCol w="1080120"/>
                <a:gridCol w="1331640"/>
              </a:tblGrid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Descrizione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smorzamento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morbido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Smorzamento nella posizione finale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Angolo di rotazione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Coppia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Peso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Ripetibilità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 dirty="0"/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 dirty="0"/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Nm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SRU-plus 60-W-180-3-M-8-M8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Ammortizzatori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idraulici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18.95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0.05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60-W-180-3-M-8-M8-AS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Ammortizzatori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idraulici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70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18.95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60-W-180-90-M-8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Ammortizzatori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idraulici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70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17.7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60-W-180-90-M-8-M8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Ammortizzatori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idraulici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70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19.65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60-W-180-90-M-8-M8-AS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Ammortizzatori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idraulici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70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19.65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60-W-180-3-VM-8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Ammortizzatori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idraulici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70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60-W-180-3-VM-8-M8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Ammortizzatori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idraulici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70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19.95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60-W-180-3-VM-8-M8-AS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Ammortizzatori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idraulici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70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19.95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63-W-90-3-8-L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Ammortizzatori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idraulici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115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26.5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63-W-90-3-8-R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Ammortizzatori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idraulici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115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26.5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63-W-180-3-8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Ammortizzatori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idraulici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115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26.5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Textfeld 2"/>
          <p:cNvSpPr txBox="1"/>
          <p:nvPr/>
        </p:nvSpPr>
        <p:spPr>
          <a:xfrm>
            <a:off x="2627313" y="473082"/>
            <a:ext cx="6516687" cy="611021"/>
          </a:xfrm>
          <a:prstGeom prst="rect">
            <a:avLst/>
          </a:prstGeom>
          <a:solidFill>
            <a:srgbClr val="003D6A"/>
          </a:solidFill>
        </p:spPr>
        <p:txBody>
          <a:bodyPr wrap="square" lIns="90000" tIns="90000" bIns="0" rtlCol="0" anchor="ctr" anchorCtr="0">
            <a:spAutoFit/>
          </a:bodyPr>
          <a:lstStyle/>
          <a:p>
            <a:pPr>
              <a:lnSpc>
                <a:spcPts val="4000"/>
              </a:lnSpc>
            </a:pPr>
            <a:r>
              <a:rPr lang="de-DE" sz="4000" b="1" smtClean="0">
                <a:solidFill>
                  <a:schemeClr val="bg1"/>
                </a:solidFill>
              </a:rPr>
              <a:t>Dati tecnici</a:t>
            </a:r>
            <a:endParaRPr lang="de-DE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6200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 rot="16200000">
            <a:off x="8082398" y="5715261"/>
            <a:ext cx="1831104" cy="365124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00" kern="120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t>2018-09-20 14:22:56</a:t>
            </a:r>
            <a:endParaRPr lang="de-DE" sz="1000" kern="1200" dirty="0" smtClean="0">
              <a:solidFill>
                <a:schemeClr val="accent1">
                  <a:lumMod val="40000"/>
                  <a:lumOff val="6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3440121" y="6063210"/>
            <a:ext cx="2572039" cy="720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000" smtClean="0">
                <a:solidFill>
                  <a:schemeClr val="bg1"/>
                </a:solidFill>
              </a:rPr>
              <a:t>Jens Lehmann, portiere leggendario del calcio tedesco, ambasciatore del marchio SCHUNK dal 2012 per presa e tenuta precisa e sicura.</a:t>
            </a:r>
            <a:endParaRPr lang="de-DE" sz="1050">
              <a:solidFill>
                <a:schemeClr val="bg1"/>
              </a:solidFill>
            </a:endParaRPr>
          </a:p>
          <a:p>
            <a:r>
              <a:rPr lang="de-DE" sz="1050" b="1" smtClean="0">
                <a:solidFill>
                  <a:schemeClr val="bg1"/>
                </a:solidFill>
              </a:rPr>
              <a:t>schunk.com/Lehmann</a:t>
            </a:r>
          </a:p>
        </p:txBody>
      </p:sp>
    </p:spTree>
    <p:extLst>
      <p:ext uri="{BB962C8B-B14F-4D97-AF65-F5344CB8AC3E}">
        <p14:creationId xmlns:p14="http://schemas.microsoft.com/office/powerpoint/2010/main" val="634051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046520"/>
            <a:ext cx="9144000" cy="749300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2627313" y="473082"/>
            <a:ext cx="6516687" cy="611021"/>
          </a:xfrm>
          <a:prstGeom prst="rect">
            <a:avLst/>
          </a:prstGeom>
          <a:solidFill>
            <a:srgbClr val="003D6A"/>
          </a:solidFill>
        </p:spPr>
        <p:txBody>
          <a:bodyPr wrap="square" lIns="90000" tIns="90000" bIns="0" rtlCol="0" anchor="ctr" anchorCtr="0">
            <a:spAutoFit/>
          </a:bodyPr>
          <a:lstStyle/>
          <a:p>
            <a:pPr>
              <a:lnSpc>
                <a:spcPts val="4000"/>
              </a:lnSpc>
            </a:pPr>
            <a:r>
              <a:rPr lang="de-DE" sz="4000" b="1" smtClean="0">
                <a:solidFill>
                  <a:schemeClr val="bg1"/>
                </a:solidFill>
              </a:rPr>
              <a:t>Vantaggi e benefici</a:t>
            </a:r>
            <a:endParaRPr lang="de-DE" sz="4000" b="1" dirty="0">
              <a:solidFill>
                <a:schemeClr val="bg1"/>
              </a:solidFill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373226" y="1581054"/>
            <a:ext cx="4320000" cy="44654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4635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400" b="1" dirty="0">
                <a:solidFill>
                  <a:srgbClr val="003D6A"/>
                </a:solidFill>
                <a:effectLst/>
              </a:rPr>
              <a:t>Serie differenziate accuratamente con incremento uniforme della coppia </a:t>
            </a:r>
            <a:r>
              <a:rPr lang="de-DE" sz="1400" dirty="0">
                <a:solidFill>
                  <a:srgbClr val="003D6A"/>
                </a:solidFill>
                <a:effectLst/>
              </a:rPr>
              <a:t>Per molti tipi di applicazione le dimensioni giuste sono fornibili come prodotto standard</a:t>
            </a:r>
          </a:p>
          <a:p>
            <a:pPr marL="463550" indent="-285750">
              <a:spcAft>
                <a:spcPts val="60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400" b="1" dirty="0">
                <a:solidFill>
                  <a:srgbClr val="003D6A"/>
                </a:solidFill>
                <a:effectLst/>
              </a:rPr>
              <a:t>Angolo di rotazione selezionabile di 90° o 180° </a:t>
            </a:r>
            <a:r>
              <a:rPr lang="de-DE" sz="1400" dirty="0">
                <a:solidFill>
                  <a:srgbClr val="003D6A"/>
                </a:solidFill>
                <a:effectLst/>
              </a:rPr>
              <a:t>assoluta flessibilità nella scelta dell'angolo di rotazione, possibili angoli specifici in base all'applicazione su richiesta</a:t>
            </a:r>
          </a:p>
          <a:p>
            <a:pPr marL="463550" indent="-285750">
              <a:spcAft>
                <a:spcPts val="60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400" b="1" dirty="0">
                <a:solidFill>
                  <a:srgbClr val="003D6A"/>
                </a:solidFill>
                <a:effectLst/>
              </a:rPr>
              <a:t>Possibilità di regolazione delle posizioni finali </a:t>
            </a:r>
            <a:r>
              <a:rPr lang="de-DE" sz="1400" dirty="0">
                <a:solidFill>
                  <a:srgbClr val="003D6A"/>
                </a:solidFill>
                <a:effectLst/>
              </a:rPr>
              <a:t>Selezionabile di +3°/-3° (piccolo) o di +3°/-90° (grande)</a:t>
            </a:r>
          </a:p>
          <a:p>
            <a:pPr marL="463550" indent="-285750">
              <a:spcAft>
                <a:spcPts val="60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400" b="1" dirty="0">
                <a:solidFill>
                  <a:srgbClr val="003D6A"/>
                </a:solidFill>
                <a:effectLst/>
              </a:rPr>
              <a:t>Possibilità di selezione della posizione centrale come pneumatica o bloccata </a:t>
            </a:r>
            <a:r>
              <a:rPr lang="de-DE" sz="1400" dirty="0">
                <a:solidFill>
                  <a:srgbClr val="003D6A"/>
                </a:solidFill>
                <a:effectLst/>
              </a:rPr>
              <a:t>La posizione centrale bloccata si può sbloccare sotto carico. Da entrambi i tipi di posizione centrale si può proseguire la rotazione in ogni direzione.</a:t>
            </a:r>
          </a:p>
          <a:p>
            <a:pPr marL="463550" indent="-285750">
              <a:spcAft>
                <a:spcPts val="60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400" b="1" smtClean="0">
                <a:solidFill>
                  <a:srgbClr val="003D6A"/>
                </a:solidFill>
              </a:rPr>
              <a:t>Passante per fluidi utilizzabile per gas, liquidi e vuoto</a:t>
            </a:r>
            <a:r>
              <a:rPr lang="de-DE" sz="1600" b="1" smtClean="0">
                <a:solidFill>
                  <a:srgbClr val="003D6A"/>
                </a:solidFill>
                <a:effectLst/>
              </a:rPr>
              <a:t> </a:t>
            </a:r>
            <a:r>
              <a:rPr lang="de-DE" sz="1400" smtClean="0">
                <a:solidFill>
                  <a:srgbClr val="003D6A"/>
                </a:solidFill>
              </a:rPr>
              <a:t>Così non occorre più alcun tubo flessibile ingombrante</a:t>
            </a:r>
            <a:endParaRPr lang="de-DE" sz="1600" dirty="0">
              <a:solidFill>
                <a:srgbClr val="003D6A"/>
              </a:solidFill>
              <a:effectLst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5004528" y="1988840"/>
            <a:ext cx="4031968" cy="39604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463550" indent="-285750">
              <a:spcAft>
                <a:spcPts val="60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400" b="1">
                <a:solidFill>
                  <a:srgbClr val="003D6A"/>
                </a:solidFill>
              </a:rPr>
              <a:t>Distributore rotante elettrico </a:t>
            </a:r>
            <a:r>
              <a:rPr lang="de-DE" sz="1400">
                <a:solidFill>
                  <a:srgbClr val="003D6A"/>
                </a:solidFill>
              </a:rPr>
              <a:t>Per il passaggio sempre sicuro dei segnali di sensori e attuatori, passante per bus disponibile su richiesta</a:t>
            </a:r>
          </a:p>
          <a:p>
            <a:pPr marL="463550" indent="-285750">
              <a:spcAft>
                <a:spcPts val="60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400" b="1">
                <a:solidFill>
                  <a:srgbClr val="003D6A"/>
                </a:solidFill>
              </a:rPr>
              <a:t>A scelta, interruttori magnetici elettronici o sensori induttivi di prossimità </a:t>
            </a:r>
            <a:r>
              <a:rPr lang="de-DE" sz="1400">
                <a:solidFill>
                  <a:srgbClr val="003D6A"/>
                </a:solidFill>
              </a:rPr>
              <a:t>Per una totale versatilità nella verifica della posizione</a:t>
            </a:r>
          </a:p>
          <a:p>
            <a:pPr marL="463550" indent="-285750">
              <a:spcAft>
                <a:spcPts val="60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400" b="1">
                <a:solidFill>
                  <a:srgbClr val="003D6A"/>
                </a:solidFill>
              </a:rPr>
              <a:t>Bussole di guida avvitate, sostituibili (boccole di scorrimento) </a:t>
            </a:r>
            <a:r>
              <a:rPr lang="de-DE" sz="1400">
                <a:solidFill>
                  <a:srgbClr val="003D6A"/>
                </a:solidFill>
              </a:rPr>
              <a:t>Consentono una facile manutenzione e una sostituzione veloce dopo tanti milioni di cicli.</a:t>
            </a:r>
          </a:p>
          <a:p>
            <a:pPr marL="463550" indent="-285750">
              <a:spcAft>
                <a:spcPts val="60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400" b="1">
                <a:solidFill>
                  <a:srgbClr val="003D6A"/>
                </a:solidFill>
              </a:rPr>
              <a:t>Continuazione serie </a:t>
            </a:r>
            <a:r>
              <a:rPr lang="de-DE" sz="1400">
                <a:solidFill>
                  <a:srgbClr val="003D6A"/>
                </a:solidFill>
              </a:rPr>
              <a:t>Verso il basso mediante la serie SRU-mini, per un'ampia gamma di applicazioni</a:t>
            </a:r>
          </a:p>
        </p:txBody>
      </p:sp>
    </p:spTree>
    <p:extLst>
      <p:ext uri="{BB962C8B-B14F-4D97-AF65-F5344CB8AC3E}">
        <p14:creationId xmlns:p14="http://schemas.microsoft.com/office/powerpoint/2010/main" val="389194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046520"/>
            <a:ext cx="9144000" cy="749300"/>
          </a:xfrm>
          <a:prstGeom prst="rect">
            <a:avLst/>
          </a:prstGeom>
        </p:spPr>
      </p:pic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2346841"/>
              </p:ext>
            </p:extLst>
          </p:nvPr>
        </p:nvGraphicFramePr>
        <p:xfrm>
          <a:off x="215008" y="1412776"/>
          <a:ext cx="8928992" cy="4738313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376264"/>
                <a:gridCol w="1835696"/>
                <a:gridCol w="1008112"/>
                <a:gridCol w="1152128"/>
                <a:gridCol w="1008112"/>
                <a:gridCol w="1548680"/>
              </a:tblGrid>
              <a:tr h="295578">
                <a:tc gridSpan="6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600" b="1" kern="1200" dirty="0" smtClean="0">
                          <a:solidFill>
                            <a:srgbClr val="003D6A"/>
                          </a:solidFill>
                          <a:latin typeface="Calibri"/>
                          <a:ea typeface="+mn-ea"/>
                          <a:cs typeface="+mn-cs"/>
                        </a:rPr>
                        <a:t>Panoramica </a:t>
                      </a:r>
                      <a:r>
                        <a:rPr lang="de-DE" sz="1600" b="1" kern="1200" dirty="0" err="1" smtClean="0">
                          <a:solidFill>
                            <a:srgbClr val="003D6A"/>
                          </a:solidFill>
                          <a:latin typeface="Calibri"/>
                          <a:ea typeface="+mn-ea"/>
                          <a:cs typeface="+mn-cs"/>
                        </a:rPr>
                        <a:t>dati</a:t>
                      </a:r>
                      <a:r>
                        <a:rPr lang="de-DE" sz="1600" b="1" kern="1200" dirty="0" smtClean="0">
                          <a:solidFill>
                            <a:srgbClr val="003D6A"/>
                          </a:solidFill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600" b="1" kern="1200" dirty="0" err="1" smtClean="0">
                          <a:solidFill>
                            <a:srgbClr val="003D6A"/>
                          </a:solidFill>
                          <a:latin typeface="Calibri"/>
                          <a:ea typeface="+mn-ea"/>
                          <a:cs typeface="+mn-cs"/>
                        </a:rPr>
                        <a:t>tecnici</a:t>
                      </a:r>
                      <a:endParaRPr lang="de-DE" sz="1600" b="1" kern="1200" dirty="0" smtClean="0">
                        <a:solidFill>
                          <a:srgbClr val="003D6A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72000" marR="187200" marT="46800" marB="468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Descrizione (smorzamento morbido)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Smorzamento nella posizione finale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Angolo di rotazione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Coppia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Peso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Ripetibilità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/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 dirty="0"/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[Nm]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20-W-90-3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Molle in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elastomero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20-W-90-3-EX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Molle in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elastomero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20-S-90-3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 smtClean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Elastomero </a:t>
                      </a:r>
                      <a:r>
                        <a:rPr lang="de-DE" sz="1400" kern="1200" dirty="0" err="1" smtClean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smorzante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20-W-180-3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Molle in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elastomero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20-W-180-3-EX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Molle in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elastomero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20-S-180-3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 smtClean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Elastomero </a:t>
                      </a:r>
                      <a:r>
                        <a:rPr lang="de-DE" sz="1400" kern="1200" dirty="0" err="1" smtClean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smorzante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20-W-180-90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Molle in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elastomero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1.24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20-W-180-90-EX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Molle in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elastomero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1.24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20-S-180-90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Elastomero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smorzante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1.24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20-S-180-3-M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Elastomero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smorzante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1.55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SRU-plus 20-S-180-3-VM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 smtClean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Elastomero </a:t>
                      </a:r>
                      <a:r>
                        <a:rPr lang="de-DE" sz="1400" kern="1200" dirty="0" err="1" smtClean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smorzante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3.4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1.76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0.05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Textfeld 3"/>
          <p:cNvSpPr txBox="1"/>
          <p:nvPr/>
        </p:nvSpPr>
        <p:spPr>
          <a:xfrm>
            <a:off x="2627313" y="473082"/>
            <a:ext cx="6516687" cy="611021"/>
          </a:xfrm>
          <a:prstGeom prst="rect">
            <a:avLst/>
          </a:prstGeom>
          <a:solidFill>
            <a:srgbClr val="003D6A"/>
          </a:solidFill>
        </p:spPr>
        <p:txBody>
          <a:bodyPr wrap="square" lIns="90000" tIns="90000" bIns="0" rtlCol="0" anchor="ctr" anchorCtr="0">
            <a:spAutoFit/>
          </a:bodyPr>
          <a:lstStyle/>
          <a:p>
            <a:pPr>
              <a:lnSpc>
                <a:spcPts val="4000"/>
              </a:lnSpc>
            </a:pPr>
            <a:r>
              <a:rPr lang="de-DE" sz="4000" b="1" smtClean="0">
                <a:solidFill>
                  <a:schemeClr val="bg1"/>
                </a:solidFill>
              </a:rPr>
              <a:t>Dati tecnici</a:t>
            </a:r>
            <a:endParaRPr lang="de-DE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0192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3919596"/>
              </p:ext>
            </p:extLst>
          </p:nvPr>
        </p:nvGraphicFramePr>
        <p:xfrm>
          <a:off x="70992" y="1772816"/>
          <a:ext cx="9073008" cy="4400873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411493"/>
                <a:gridCol w="1800200"/>
                <a:gridCol w="1080120"/>
                <a:gridCol w="972883"/>
                <a:gridCol w="1008112"/>
                <a:gridCol w="1800200"/>
              </a:tblGrid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Descrizione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smorzamento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morbido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Smorzamento nella posizione finale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Angolo di rotazione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Coppia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Peso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Ripetibilità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/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/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[Nm]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20-S-180-90-M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 smtClean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Elastomero </a:t>
                      </a:r>
                      <a:r>
                        <a:rPr lang="de-DE" sz="1400" kern="1200" dirty="0" err="1" smtClean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smorzante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1.6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20-W-180-3-4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Molle in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elastomero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20-W-180-3-4-EX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Molle in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elastomero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20-S-180-3-4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 smtClean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Elastomero </a:t>
                      </a:r>
                      <a:r>
                        <a:rPr lang="de-DE" sz="1400" kern="1200" dirty="0" err="1" smtClean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smorzante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20-W-180-3-4-M8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Molle in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elastomero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20-W-180-3-4-M8-AS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Molle in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elastomero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20-S-180-3-4-M8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Elastomero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smorzante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20-S-180-3-4-M8-AS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Elastomero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smorzante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20-W-90-3-4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Molle in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elastomero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20-W-90-3-4-EX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Molle in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elastomero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SRU-plus 20-S-90-3-4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 smtClean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Elastomero </a:t>
                      </a:r>
                      <a:r>
                        <a:rPr lang="de-DE" sz="1400" kern="1200" dirty="0" err="1" smtClean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smorzante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1.4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0.05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Textfeld 3"/>
          <p:cNvSpPr txBox="1"/>
          <p:nvPr/>
        </p:nvSpPr>
        <p:spPr>
          <a:xfrm>
            <a:off x="2627313" y="473082"/>
            <a:ext cx="6516687" cy="611021"/>
          </a:xfrm>
          <a:prstGeom prst="rect">
            <a:avLst/>
          </a:prstGeom>
          <a:solidFill>
            <a:srgbClr val="003D6A"/>
          </a:solidFill>
        </p:spPr>
        <p:txBody>
          <a:bodyPr wrap="square" lIns="90000" tIns="90000" bIns="0" rtlCol="0" anchor="ctr" anchorCtr="0">
            <a:spAutoFit/>
          </a:bodyPr>
          <a:lstStyle/>
          <a:p>
            <a:pPr>
              <a:lnSpc>
                <a:spcPts val="4000"/>
              </a:lnSpc>
            </a:pPr>
            <a:r>
              <a:rPr lang="de-DE" sz="4000" b="1" smtClean="0">
                <a:solidFill>
                  <a:schemeClr val="bg1"/>
                </a:solidFill>
              </a:rPr>
              <a:t>Dati tecnici</a:t>
            </a:r>
            <a:endParaRPr lang="de-DE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9697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3666081"/>
              </p:ext>
            </p:extLst>
          </p:nvPr>
        </p:nvGraphicFramePr>
        <p:xfrm>
          <a:off x="0" y="1628800"/>
          <a:ext cx="9108504" cy="4400873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555776"/>
                <a:gridCol w="1872208"/>
                <a:gridCol w="1080120"/>
                <a:gridCol w="1008112"/>
                <a:gridCol w="1080120"/>
                <a:gridCol w="1512168"/>
              </a:tblGrid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Descrizione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smorzamento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morbido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Smorzamento nella posizione finale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Angolo di rotazione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Coppia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Peso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Ripetibilità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 dirty="0"/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/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[Nm]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20-W-90-3-4-M8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Molle in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elastomero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20-W-90-3-4-M8-AS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Molle in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elastomero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20-S-90-3-4-M8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Elastomero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smorzante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20-S-90-3-4-M8-AS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Elastomero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smorzante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20-W-180-90-4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Molle in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elastomero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1.44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20-W-180-90-4-EX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Molle in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elastomero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1.44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20-S-180-90-4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 smtClean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Elastomero </a:t>
                      </a:r>
                      <a:r>
                        <a:rPr lang="de-DE" sz="1400" kern="1200" dirty="0" err="1" smtClean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smorzante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1.44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20-W-180-90-4-M8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Molle in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elastomero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2.09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20-W-180-90-4-M8-AS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Molle in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elastomero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2.09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20-S-180-90-4-M8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Elastomero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smorzante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2.09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20-S-180-90-4-M8-AS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Elastomero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smorzante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2.09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Textfeld 2"/>
          <p:cNvSpPr txBox="1"/>
          <p:nvPr/>
        </p:nvSpPr>
        <p:spPr>
          <a:xfrm>
            <a:off x="2627313" y="473082"/>
            <a:ext cx="6516687" cy="611021"/>
          </a:xfrm>
          <a:prstGeom prst="rect">
            <a:avLst/>
          </a:prstGeom>
          <a:solidFill>
            <a:srgbClr val="003D6A"/>
          </a:solidFill>
        </p:spPr>
        <p:txBody>
          <a:bodyPr wrap="square" lIns="90000" tIns="90000" bIns="0" rtlCol="0" anchor="ctr" anchorCtr="0">
            <a:spAutoFit/>
          </a:bodyPr>
          <a:lstStyle/>
          <a:p>
            <a:pPr>
              <a:lnSpc>
                <a:spcPts val="4000"/>
              </a:lnSpc>
            </a:pPr>
            <a:r>
              <a:rPr lang="de-DE" sz="4000" b="1" smtClean="0">
                <a:solidFill>
                  <a:schemeClr val="bg1"/>
                </a:solidFill>
              </a:rPr>
              <a:t>Dati tecnici</a:t>
            </a:r>
            <a:endParaRPr lang="de-DE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7598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5269943"/>
              </p:ext>
            </p:extLst>
          </p:nvPr>
        </p:nvGraphicFramePr>
        <p:xfrm>
          <a:off x="107504" y="1916832"/>
          <a:ext cx="9036496" cy="398018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627784"/>
                <a:gridCol w="1944216"/>
                <a:gridCol w="936104"/>
                <a:gridCol w="1008112"/>
                <a:gridCol w="1008112"/>
                <a:gridCol w="1512168"/>
              </a:tblGrid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Descrizione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smorzamento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morbido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Smorzamento nella posizione finale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Angolo di rotazione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Coppia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Peso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Ripetibilità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/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/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[Nm]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20-S-180-3-M-4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Elastomero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smorzante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1.75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20-S-180-3-M-4-M8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Elastomero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smorzante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20-S-180-3-M-4-M8-AS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Elastomero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smorzante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20-S-180-3-VM-4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Elastomero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smorzante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1.96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20-S-180-3-VM-4-M8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Elastomero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smorzante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2.61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20-S-180-3-VM-4-M8-AS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Elastomero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smorzante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2.61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20-S-180-90-M-4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Elastomero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smorzante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1.8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20-S-180-90-M-4-M8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Elastomero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smorzante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2.45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20-S-180-90-M-4-M8-AS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Elastomero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smorzante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2.45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25-W-90-3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 smtClean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Ammortizzatori </a:t>
                      </a:r>
                      <a:r>
                        <a:rPr lang="de-DE" sz="1400" kern="1200" dirty="0" err="1" smtClean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idraulici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1.6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Textfeld 3"/>
          <p:cNvSpPr txBox="1"/>
          <p:nvPr/>
        </p:nvSpPr>
        <p:spPr>
          <a:xfrm>
            <a:off x="2627313" y="473082"/>
            <a:ext cx="6516687" cy="611021"/>
          </a:xfrm>
          <a:prstGeom prst="rect">
            <a:avLst/>
          </a:prstGeom>
          <a:solidFill>
            <a:srgbClr val="003D6A"/>
          </a:solidFill>
        </p:spPr>
        <p:txBody>
          <a:bodyPr wrap="square" lIns="90000" tIns="90000" bIns="0" rtlCol="0" anchor="ctr" anchorCtr="0">
            <a:spAutoFit/>
          </a:bodyPr>
          <a:lstStyle/>
          <a:p>
            <a:pPr>
              <a:lnSpc>
                <a:spcPts val="4000"/>
              </a:lnSpc>
            </a:pPr>
            <a:r>
              <a:rPr lang="de-DE" sz="4000" b="1" smtClean="0">
                <a:solidFill>
                  <a:schemeClr val="bg1"/>
                </a:solidFill>
              </a:rPr>
              <a:t>Dati tecnici</a:t>
            </a:r>
            <a:endParaRPr lang="de-DE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4722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3437108"/>
              </p:ext>
            </p:extLst>
          </p:nvPr>
        </p:nvGraphicFramePr>
        <p:xfrm>
          <a:off x="35496" y="1772816"/>
          <a:ext cx="9108504" cy="4400873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051720"/>
                <a:gridCol w="1944216"/>
                <a:gridCol w="1152128"/>
                <a:gridCol w="1152128"/>
                <a:gridCol w="1008112"/>
                <a:gridCol w="1800200"/>
              </a:tblGrid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Descrizione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smorzamento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morbido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Smorzamento nella posizione finale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Angolo di rotazione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Coppia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Peso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Ripetibilità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 dirty="0"/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/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[Nm]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25-W-90-3-EX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 smtClean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Ammortizzatori </a:t>
                      </a:r>
                      <a:r>
                        <a:rPr lang="de-DE" sz="1400" kern="1200" dirty="0" err="1" smtClean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idraulici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1.6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25-H-90-3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Ammortizzatori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idraulici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1.6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25-H-90-3-EX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Ammortizzatori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idraulici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1.6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25-W-180-3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Ammortizzatori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idraulici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1.6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25-W-180-3-EX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Ammortizzatori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idraulici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1.6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25-H-180-3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Ammortizzatori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idraulici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1.6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25-H-180-3-EX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Ammortizzatori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idraulici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1.6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25-W-180-90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Ammortizzatori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idraulici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1.65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25-W-180-90-EX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Ammortizzatori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idraulici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1.65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25-H-180-90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 smtClean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Ammortizzatori </a:t>
                      </a:r>
                      <a:r>
                        <a:rPr lang="de-DE" sz="1400" kern="1200" dirty="0" err="1" smtClean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idraulici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1.65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25-H-180-90-EX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Ammortizzatori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idraulici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1.65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Textfeld 3"/>
          <p:cNvSpPr txBox="1"/>
          <p:nvPr/>
        </p:nvSpPr>
        <p:spPr>
          <a:xfrm>
            <a:off x="2627313" y="473082"/>
            <a:ext cx="6516687" cy="611021"/>
          </a:xfrm>
          <a:prstGeom prst="rect">
            <a:avLst/>
          </a:prstGeom>
          <a:solidFill>
            <a:srgbClr val="003D6A"/>
          </a:solidFill>
        </p:spPr>
        <p:txBody>
          <a:bodyPr wrap="square" lIns="90000" tIns="90000" bIns="0" rtlCol="0" anchor="ctr" anchorCtr="0">
            <a:spAutoFit/>
          </a:bodyPr>
          <a:lstStyle/>
          <a:p>
            <a:pPr>
              <a:lnSpc>
                <a:spcPts val="4000"/>
              </a:lnSpc>
            </a:pPr>
            <a:r>
              <a:rPr lang="de-DE" sz="4000" b="1" smtClean="0">
                <a:solidFill>
                  <a:schemeClr val="bg1"/>
                </a:solidFill>
              </a:rPr>
              <a:t>Dati tecnici</a:t>
            </a:r>
            <a:endParaRPr lang="de-DE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555558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3350</Words>
  <Application>Microsoft Office PowerPoint</Application>
  <PresentationFormat>Bildschirmpräsentation (4:3)</PresentationFormat>
  <Paragraphs>2086</Paragraphs>
  <Slides>32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32</vt:i4>
      </vt:variant>
    </vt:vector>
  </HeadingPairs>
  <TitlesOfParts>
    <vt:vector size="36" baseType="lpstr">
      <vt:lpstr>Arial</vt:lpstr>
      <vt:lpstr>Calibri</vt:lpstr>
      <vt:lpstr>Times New Roman</vt:lpstr>
      <vt:lpstr>Larissa-Design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2017-06-22T13:57:14Z</dcterms:created>
  <dcterms:modified xsi:type="dcterms:W3CDTF">2018-09-25T08:22:41Z</dcterms:modified>
</cp:coreProperties>
</file>