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269" r:id="rId3"/>
    <p:sldId id="262" r:id="rId4"/>
    <p:sldId id="274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280" r:id="rId3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90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Unidades de giro I Unidad de giro universal I SRU-plus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SRU-plus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Presentación del producto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SRU-plus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Unidad de giro universal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93333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1944216"/>
                <a:gridCol w="1008112"/>
                <a:gridCol w="936104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6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81108"/>
              </p:ext>
            </p:extLst>
          </p:nvPr>
        </p:nvGraphicFramePr>
        <p:xfrm>
          <a:off x="31197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39752"/>
                <a:gridCol w="2016224"/>
                <a:gridCol w="1080120"/>
                <a:gridCol w="864096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8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27044"/>
              </p:ext>
            </p:extLst>
          </p:nvPr>
        </p:nvGraphicFramePr>
        <p:xfrm>
          <a:off x="35496" y="1700808"/>
          <a:ext cx="9108504" cy="44728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76237"/>
                <a:gridCol w="1976291"/>
                <a:gridCol w="720080"/>
                <a:gridCol w="827584"/>
                <a:gridCol w="1008112"/>
                <a:gridCol w="1800200"/>
              </a:tblGrid>
              <a:tr h="59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fin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25-W-180-90-M-4-M8-AS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9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6528"/>
              </p:ext>
            </p:extLst>
          </p:nvPr>
        </p:nvGraphicFramePr>
        <p:xfrm>
          <a:off x="25599" y="1916832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016224"/>
                <a:gridCol w="720080"/>
                <a:gridCol w="827584"/>
                <a:gridCol w="1080120"/>
                <a:gridCol w="172819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0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51426"/>
              </p:ext>
            </p:extLst>
          </p:nvPr>
        </p:nvGraphicFramePr>
        <p:xfrm>
          <a:off x="25232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40"/>
                <a:gridCol w="1979712"/>
                <a:gridCol w="1008112"/>
                <a:gridCol w="1152128"/>
                <a:gridCol w="1080120"/>
                <a:gridCol w="172819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30-H-180-3-4-EX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7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28903"/>
              </p:ext>
            </p:extLst>
          </p:nvPr>
        </p:nvGraphicFramePr>
        <p:xfrm>
          <a:off x="33117" y="2132856"/>
          <a:ext cx="9110883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8155"/>
                <a:gridCol w="1949294"/>
                <a:gridCol w="936104"/>
                <a:gridCol w="85901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9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54362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80320"/>
                <a:gridCol w="2088232"/>
                <a:gridCol w="864096"/>
                <a:gridCol w="720080"/>
                <a:gridCol w="755576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30-H-90-3-4-M8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9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13839"/>
              </p:ext>
            </p:extLst>
          </p:nvPr>
        </p:nvGraphicFramePr>
        <p:xfrm>
          <a:off x="42514" y="1484784"/>
          <a:ext cx="9108504" cy="47104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73778"/>
                <a:gridCol w="1331572"/>
                <a:gridCol w="1152128"/>
                <a:gridCol w="720080"/>
                <a:gridCol w="119464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30-W-180-3-M-4-M8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20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7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90546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48272"/>
                <a:gridCol w="1944216"/>
                <a:gridCol w="755576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35-W-90-3-4-EX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3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23148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160240"/>
                <a:gridCol w="792088"/>
                <a:gridCol w="611560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35-W-180-90-M-4-M8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Unidad de giro universal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El actuador giratorio con el rango más amplio y completo del mercado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Unidad de uso universal, para movimientos neumáticos de giro y rotación.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24052"/>
              </p:ext>
            </p:extLst>
          </p:nvPr>
        </p:nvGraphicFramePr>
        <p:xfrm>
          <a:off x="35496" y="2060848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44216"/>
                <a:gridCol w="792088"/>
                <a:gridCol w="827584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5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30714"/>
              </p:ext>
            </p:extLst>
          </p:nvPr>
        </p:nvGraphicFramePr>
        <p:xfrm>
          <a:off x="30097" y="1772816"/>
          <a:ext cx="9113903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2088232"/>
                <a:gridCol w="1008112"/>
                <a:gridCol w="797487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2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83638"/>
              </p:ext>
            </p:extLst>
          </p:nvPr>
        </p:nvGraphicFramePr>
        <p:xfrm>
          <a:off x="35496" y="1484784"/>
          <a:ext cx="9108504" cy="4720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2016224"/>
                <a:gridCol w="1944216"/>
                <a:gridCol w="1008112"/>
                <a:gridCol w="648072"/>
                <a:gridCol w="1115616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fin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40-W-90-3-8-M8-AS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6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98370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2124744"/>
                <a:gridCol w="720080"/>
                <a:gridCol w="899592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40-W-180-3-M-8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17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54798"/>
              </p:ext>
            </p:extLst>
          </p:nvPr>
        </p:nvGraphicFramePr>
        <p:xfrm>
          <a:off x="35496" y="1988840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944216"/>
                <a:gridCol w="936104"/>
                <a:gridCol w="1152128"/>
                <a:gridCol w="936104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89255"/>
              </p:ext>
            </p:extLst>
          </p:nvPr>
        </p:nvGraphicFramePr>
        <p:xfrm>
          <a:off x="42285" y="1772816"/>
          <a:ext cx="9101715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97467"/>
                <a:gridCol w="2088232"/>
                <a:gridCol w="755576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50-H-90-3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68640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48272"/>
                <a:gridCol w="1944216"/>
                <a:gridCol w="936104"/>
                <a:gridCol w="971600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50-H-180-3-8-EX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5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92665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980728"/>
                <a:gridCol w="936104"/>
                <a:gridCol w="827584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50-W-180-90-8-M8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88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08127"/>
              </p:ext>
            </p:extLst>
          </p:nvPr>
        </p:nvGraphicFramePr>
        <p:xfrm>
          <a:off x="36779" y="1700808"/>
          <a:ext cx="9107221" cy="44780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4493"/>
                <a:gridCol w="2000999"/>
                <a:gridCol w="936104"/>
                <a:gridCol w="807313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5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56980"/>
              </p:ext>
            </p:extLst>
          </p:nvPr>
        </p:nvGraphicFramePr>
        <p:xfrm>
          <a:off x="107504" y="1916832"/>
          <a:ext cx="9036496" cy="42795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83768"/>
                <a:gridCol w="2088232"/>
                <a:gridCol w="864096"/>
                <a:gridCol w="79208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9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Principio de funcionamiento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Carcasa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Piñón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Accionamiento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Tecnología de casquillo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Amortiguación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5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Descripción de funcionamiento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600" smtClean="0">
                <a:solidFill>
                  <a:srgbClr val="003D6A"/>
                </a:solidFill>
              </a:rPr>
              <a:t>Al aplicar presión por el frontal, los dos pistones neumáticos se mueven en línea recta en sus orificios y mueven el piñón a través del engranaje colocado lateralmente.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14084"/>
              </p:ext>
            </p:extLst>
          </p:nvPr>
        </p:nvGraphicFramePr>
        <p:xfrm>
          <a:off x="26003" y="1772816"/>
          <a:ext cx="9118768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6040"/>
                <a:gridCol w="1980728"/>
                <a:gridCol w="936104"/>
                <a:gridCol w="827584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8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1876"/>
              </p:ext>
            </p:extLst>
          </p:nvPr>
        </p:nvGraphicFramePr>
        <p:xfrm>
          <a:off x="3522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088232"/>
                <a:gridCol w="792088"/>
                <a:gridCol w="68356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60-W-180-3-M-8-M8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63-W-90-3-8-L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63-W-90-3-8-R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08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14:20:16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900" smtClean="0">
                <a:solidFill>
                  <a:schemeClr val="bg1"/>
                </a:solidFill>
              </a:rPr>
              <a:t>Jens Lehmann, el legendario portero alemán, embajador desde el año 2012 de la marca SCHUNK, representa la precisión y seguridad en la sujeción.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Ventajas y beneficios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 dirty="0">
                <a:solidFill>
                  <a:srgbClr val="003D6A"/>
                </a:solidFill>
                <a:effectLst/>
              </a:rPr>
              <a:t>Serie uniformemente dividida con aumento constante del par de giro </a:t>
            </a:r>
            <a:r>
              <a:rPr lang="de-DE" sz="1300" dirty="0">
                <a:solidFill>
                  <a:srgbClr val="003D6A"/>
                </a:solidFill>
                <a:effectLst/>
              </a:rPr>
              <a:t>para muchas aplicaciones, la unidad y el tamaño constructivo adecuado, está disponible de forma estándar.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 dirty="0">
                <a:solidFill>
                  <a:srgbClr val="003D6A"/>
                </a:solidFill>
                <a:effectLst/>
              </a:rPr>
              <a:t>Se puede seleccionar el ángulo de giro a 90° o 180° </a:t>
            </a:r>
            <a:r>
              <a:rPr lang="de-DE" sz="1300" dirty="0">
                <a:solidFill>
                  <a:srgbClr val="003D6A"/>
                </a:solidFill>
                <a:effectLst/>
              </a:rPr>
              <a:t>Flexibilidad completa a la hora de seleccionar el ángulo de rotación, ángulos para aplicaciones específicas disponibles previa consulta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 dirty="0">
                <a:solidFill>
                  <a:srgbClr val="003D6A"/>
                </a:solidFill>
                <a:effectLst/>
              </a:rPr>
              <a:t>Posibilidad de ajuste de la posición final </a:t>
            </a:r>
            <a:r>
              <a:rPr lang="de-DE" sz="1300" dirty="0">
                <a:solidFill>
                  <a:srgbClr val="003D6A"/>
                </a:solidFill>
                <a:effectLst/>
              </a:rPr>
              <a:t>+3°/-3° (pequeño) o +3°/-90° (grande), seleccionable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 dirty="0">
                <a:solidFill>
                  <a:srgbClr val="003D6A"/>
                </a:solidFill>
                <a:effectLst/>
              </a:rPr>
              <a:t>Se puede seleccionar la posición central neumática o bloqueada </a:t>
            </a:r>
            <a:r>
              <a:rPr lang="de-DE" sz="1300" dirty="0">
                <a:solidFill>
                  <a:srgbClr val="003D6A"/>
                </a:solidFill>
                <a:effectLst/>
              </a:rPr>
              <a:t>La posición central bloqueada puede desbloquearse bajo carga. Los dos tipos de posición central, permiten siempre el giro en ambas direcciones.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 smtClean="0">
                <a:solidFill>
                  <a:srgbClr val="003D6A"/>
                </a:solidFill>
              </a:rPr>
              <a:t>Pasos de fluido para gases, líquidos o vacío</a:t>
            </a:r>
            <a:r>
              <a:rPr lang="de-DE" sz="1600" b="1" smtClean="0">
                <a:solidFill>
                  <a:srgbClr val="003D6A"/>
                </a:solidFill>
                <a:effectLst/>
              </a:rPr>
              <a:t> </a:t>
            </a:r>
            <a:r>
              <a:rPr lang="de-DE" sz="1300" smtClean="0">
                <a:solidFill>
                  <a:srgbClr val="003D6A"/>
                </a:solidFill>
              </a:rPr>
              <a:t>de este modo se evitan tubos que interfieran</a:t>
            </a:r>
            <a:endParaRPr lang="de-DE" sz="16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>
                <a:solidFill>
                  <a:srgbClr val="003D6A"/>
                </a:solidFill>
              </a:rPr>
              <a:t>Distribuidor rotatorio eléctrico </a:t>
            </a:r>
            <a:r>
              <a:rPr lang="de-DE" sz="1300">
                <a:solidFill>
                  <a:srgbClr val="003D6A"/>
                </a:solidFill>
              </a:rPr>
              <a:t>para una distribución permanentemente y segura del sensor y los actuadores, con señales de bus opcionales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>
                <a:solidFill>
                  <a:srgbClr val="003D6A"/>
                </a:solidFill>
              </a:rPr>
              <a:t>Alternativa entre sensores magnéticos o de proximidad inductiva </a:t>
            </a:r>
            <a:r>
              <a:rPr lang="de-DE" sz="1300">
                <a:solidFill>
                  <a:srgbClr val="003D6A"/>
                </a:solidFill>
              </a:rPr>
              <a:t>para una variabilidad absoluta en la detección de la posición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>
                <a:solidFill>
                  <a:srgbClr val="003D6A"/>
                </a:solidFill>
              </a:rPr>
              <a:t>Casquillos guía atornillados e intercambiables (cojinete) </a:t>
            </a:r>
            <a:r>
              <a:rPr lang="de-DE" sz="1300">
                <a:solidFill>
                  <a:srgbClr val="003D6A"/>
                </a:solidFill>
              </a:rPr>
              <a:t>posibilitan un mantenimiento simple y un cambio rápido, después de muchos millones de ciclos.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300" b="1">
                <a:solidFill>
                  <a:srgbClr val="003D6A"/>
                </a:solidFill>
              </a:rPr>
              <a:t>Serie extendida </a:t>
            </a:r>
            <a:r>
              <a:rPr lang="de-DE" sz="1300">
                <a:solidFill>
                  <a:srgbClr val="003D6A"/>
                </a:solidFill>
              </a:rPr>
              <a:t>hacia abajo con la serie SRU-mini, para un amplio rango de aplicaciones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04021"/>
              </p:ext>
            </p:extLst>
          </p:nvPr>
        </p:nvGraphicFramePr>
        <p:xfrm>
          <a:off x="392" y="1412776"/>
          <a:ext cx="8928992" cy="47383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23728"/>
                <a:gridCol w="2088232"/>
                <a:gridCol w="1008112"/>
                <a:gridCol w="1152128"/>
                <a:gridCol w="1008112"/>
                <a:gridCol w="1548680"/>
              </a:tblGrid>
              <a:tr h="29557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Vista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general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datos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técnicos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20-S-180-3-VM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90037"/>
              </p:ext>
            </p:extLst>
          </p:nvPr>
        </p:nvGraphicFramePr>
        <p:xfrm>
          <a:off x="70992" y="1484784"/>
          <a:ext cx="9073008" cy="4720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493"/>
                <a:gridCol w="2088232"/>
                <a:gridCol w="1225419"/>
                <a:gridCol w="1008112"/>
                <a:gridCol w="1008112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20-S-90-3-4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54885"/>
              </p:ext>
            </p:extLst>
          </p:nvPr>
        </p:nvGraphicFramePr>
        <p:xfrm>
          <a:off x="35496" y="1484784"/>
          <a:ext cx="9108504" cy="4720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2088232"/>
                <a:gridCol w="1368152"/>
                <a:gridCol w="1008112"/>
                <a:gridCol w="792088"/>
                <a:gridCol w="1296144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Muelle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0968"/>
              </p:ext>
            </p:extLst>
          </p:nvPr>
        </p:nvGraphicFramePr>
        <p:xfrm>
          <a:off x="109586" y="1916832"/>
          <a:ext cx="9036496" cy="40370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2088232"/>
                <a:gridCol w="1008112"/>
                <a:gridCol w="720080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amortiguador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amortiguador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Elastómero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8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42515"/>
              </p:ext>
            </p:extLst>
          </p:nvPr>
        </p:nvGraphicFramePr>
        <p:xfrm>
          <a:off x="25489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95736"/>
                <a:gridCol w="194421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blanda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Amortiguación de fin de carrera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Ángulo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Par de giro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Amortiguador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hidráulico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74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3428</Words>
  <Application>Microsoft Office PowerPoint</Application>
  <PresentationFormat>Bildschirmpräsentation (4:3)</PresentationFormat>
  <Paragraphs>2086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2018-09-25T08:18:31Z</dcterms:modified>
</cp:coreProperties>
</file>