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9" r:id="rId2"/>
    <p:sldId id="269" r:id="rId3"/>
    <p:sldId id="262" r:id="rId4"/>
    <p:sldId id="274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80" r:id="rId33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569975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Unités de rotation I Unité de rotation universelle I SRU-plus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SRU-plus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>
                <a:solidFill>
                  <a:srgbClr val="FFFFFF"/>
                </a:solidFill>
              </a:rPr>
              <a:t>Présentation du produit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SRU-plus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smtClean="0">
                <a:solidFill>
                  <a:srgbClr val="FFFFFF"/>
                </a:solidFill>
              </a:rPr>
              <a:t>Unité de rotation universelle 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806252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1760"/>
                <a:gridCol w="1944216"/>
                <a:gridCol w="1080120"/>
                <a:gridCol w="1152128"/>
                <a:gridCol w="1080120"/>
                <a:gridCol w="144016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2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251857"/>
              </p:ext>
            </p:extLst>
          </p:nvPr>
        </p:nvGraphicFramePr>
        <p:xfrm>
          <a:off x="30658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39752"/>
                <a:gridCol w="2016224"/>
                <a:gridCol w="1080120"/>
                <a:gridCol w="1080120"/>
                <a:gridCol w="1152128"/>
                <a:gridCol w="144016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5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355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76237"/>
                <a:gridCol w="1976291"/>
                <a:gridCol w="1080120"/>
                <a:gridCol w="936104"/>
                <a:gridCol w="1008112"/>
                <a:gridCol w="133164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25-W-180-90-M-4-M8-AS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5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928006"/>
              </p:ext>
            </p:extLst>
          </p:nvPr>
        </p:nvGraphicFramePr>
        <p:xfrm>
          <a:off x="35496" y="1916832"/>
          <a:ext cx="9108504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08312"/>
                <a:gridCol w="1944216"/>
                <a:gridCol w="936104"/>
                <a:gridCol w="1008112"/>
                <a:gridCol w="1152128"/>
                <a:gridCol w="1259632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6374"/>
              </p:ext>
            </p:extLst>
          </p:nvPr>
        </p:nvGraphicFramePr>
        <p:xfrm>
          <a:off x="21597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88232"/>
                <a:gridCol w="1944216"/>
                <a:gridCol w="1152128"/>
                <a:gridCol w="1115616"/>
                <a:gridCol w="1080120"/>
                <a:gridCol w="1728192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30-H-180-3-4-EX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0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194805"/>
              </p:ext>
            </p:extLst>
          </p:nvPr>
        </p:nvGraphicFramePr>
        <p:xfrm>
          <a:off x="31059" y="1916832"/>
          <a:ext cx="9110883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9217"/>
                <a:gridCol w="2016224"/>
                <a:gridCol w="1080120"/>
                <a:gridCol w="1080120"/>
                <a:gridCol w="1080120"/>
                <a:gridCol w="1435082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57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521588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25011"/>
                <a:gridCol w="2088232"/>
                <a:gridCol w="1008112"/>
                <a:gridCol w="1003381"/>
                <a:gridCol w="1080120"/>
                <a:gridCol w="140364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30-H-90-3-4-M8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32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444071"/>
              </p:ext>
            </p:extLst>
          </p:nvPr>
        </p:nvGraphicFramePr>
        <p:xfrm>
          <a:off x="35496" y="1484784"/>
          <a:ext cx="9108504" cy="47104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1973778"/>
                <a:gridCol w="1264310"/>
                <a:gridCol w="1512168"/>
                <a:gridCol w="576064"/>
                <a:gridCol w="104588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30-W-180-3-M-4-M8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</a:t>
                      </a: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67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58623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48272"/>
                <a:gridCol w="2016224"/>
                <a:gridCol w="1008112"/>
                <a:gridCol w="1080120"/>
                <a:gridCol w="1152128"/>
                <a:gridCol w="140364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35-W-90-3-4-EX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26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321638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04650"/>
                <a:gridCol w="2232248"/>
                <a:gridCol w="864096"/>
                <a:gridCol w="936104"/>
                <a:gridCol w="795750"/>
                <a:gridCol w="1475656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35-W-180-90-M-4-M8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5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Unité de rotation universelle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 smtClean="0">
              <a:solidFill>
                <a:srgbClr val="00446B"/>
              </a:solidFill>
            </a:endParaRPr>
          </a:p>
          <a:p>
            <a:r>
              <a:rPr lang="de-DE" b="1">
                <a:solidFill>
                  <a:srgbClr val="00446B"/>
                </a:solidFill>
              </a:rPr>
              <a:t>L'unité de rotation avec la gamme la plus complète sur le marché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88432" cy="1284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</a:rPr>
              <a:t>Unité pour utilisation universelle pour des pivotements et des retournements pneumatiques.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178550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5449"/>
                <a:gridCol w="2016224"/>
                <a:gridCol w="1152128"/>
                <a:gridCol w="1008112"/>
                <a:gridCol w="1008112"/>
                <a:gridCol w="1188479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40-H-180-3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37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442391"/>
              </p:ext>
            </p:extLst>
          </p:nvPr>
        </p:nvGraphicFramePr>
        <p:xfrm>
          <a:off x="25553" y="1772816"/>
          <a:ext cx="9113903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14159"/>
                <a:gridCol w="2160240"/>
                <a:gridCol w="1296144"/>
                <a:gridCol w="1080120"/>
                <a:gridCol w="1008112"/>
                <a:gridCol w="145512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40-H-180-3-8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52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08270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48272"/>
                <a:gridCol w="2016224"/>
                <a:gridCol w="1440160"/>
                <a:gridCol w="1512168"/>
                <a:gridCol w="648072"/>
                <a:gridCol w="104360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40-W-90-3-8-M8-AS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4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332754"/>
              </p:ext>
            </p:extLst>
          </p:nvPr>
        </p:nvGraphicFramePr>
        <p:xfrm>
          <a:off x="26114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980728"/>
                <a:gridCol w="936104"/>
                <a:gridCol w="1080120"/>
                <a:gridCol w="1080120"/>
                <a:gridCol w="1475656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40-W-180-3-M-8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77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35873"/>
              </p:ext>
            </p:extLst>
          </p:nvPr>
        </p:nvGraphicFramePr>
        <p:xfrm>
          <a:off x="35496" y="1916832"/>
          <a:ext cx="9108504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1944216"/>
                <a:gridCol w="1008112"/>
                <a:gridCol w="1008112"/>
                <a:gridCol w="792088"/>
                <a:gridCol w="1619672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84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12840"/>
              </p:ext>
            </p:extLst>
          </p:nvPr>
        </p:nvGraphicFramePr>
        <p:xfrm>
          <a:off x="42285" y="1772816"/>
          <a:ext cx="9101715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25459"/>
                <a:gridCol w="2016224"/>
                <a:gridCol w="1008112"/>
                <a:gridCol w="104360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50-H-90-3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7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92706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6264"/>
                <a:gridCol w="1944216"/>
                <a:gridCol w="936104"/>
                <a:gridCol w="104360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50-H-180-3-8-EX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71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21657"/>
              </p:ext>
            </p:extLst>
          </p:nvPr>
        </p:nvGraphicFramePr>
        <p:xfrm>
          <a:off x="30413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6264"/>
                <a:gridCol w="2016224"/>
                <a:gridCol w="936104"/>
                <a:gridCol w="971600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50-W-180-90-8-M8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45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93107"/>
              </p:ext>
            </p:extLst>
          </p:nvPr>
        </p:nvGraphicFramePr>
        <p:xfrm>
          <a:off x="36779" y="1700808"/>
          <a:ext cx="9107221" cy="44780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4493"/>
                <a:gridCol w="2000999"/>
                <a:gridCol w="1008112"/>
                <a:gridCol w="1008112"/>
                <a:gridCol w="735305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37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44317"/>
              </p:ext>
            </p:extLst>
          </p:nvPr>
        </p:nvGraphicFramePr>
        <p:xfrm>
          <a:off x="107504" y="1916832"/>
          <a:ext cx="9036496" cy="427958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83768"/>
                <a:gridCol w="2088232"/>
                <a:gridCol w="936104"/>
                <a:gridCol w="936104"/>
                <a:gridCol w="1080120"/>
                <a:gridCol w="151216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3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Principe de fonctionnement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220073" y="4253523"/>
            <a:ext cx="3923928" cy="338554"/>
            <a:chOff x="363001" y="1167083"/>
            <a:chExt cx="4015045" cy="338554"/>
          </a:xfrm>
        </p:grpSpPr>
        <p:sp>
          <p:nvSpPr>
            <p:cNvPr id="6" name="Textfeld 5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Corps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3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5220072" y="3954037"/>
            <a:ext cx="3816425" cy="338554"/>
            <a:chOff x="363001" y="867597"/>
            <a:chExt cx="4015045" cy="338554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Pignon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2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5220073" y="3645024"/>
            <a:ext cx="3816424" cy="338554"/>
            <a:chOff x="363001" y="558584"/>
            <a:chExt cx="4015045" cy="338554"/>
          </a:xfrm>
        </p:grpSpPr>
        <p:sp>
          <p:nvSpPr>
            <p:cNvPr id="17" name="Textfeld 16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smtClean="0">
                  <a:solidFill>
                    <a:srgbClr val="003D6A"/>
                  </a:solidFill>
                </a:rPr>
                <a:t>Entraînement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1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5220072" y="4557515"/>
            <a:ext cx="3923929" cy="338554"/>
            <a:chOff x="363001" y="1471075"/>
            <a:chExt cx="4015045" cy="338554"/>
          </a:xfrm>
        </p:grpSpPr>
        <p:sp>
          <p:nvSpPr>
            <p:cNvPr id="22" name="Textfeld 21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Technique de douilles 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4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5220072" y="4859256"/>
            <a:ext cx="3816425" cy="338554"/>
            <a:chOff x="363001" y="1772816"/>
            <a:chExt cx="4015045" cy="338554"/>
          </a:xfrm>
        </p:grpSpPr>
        <p:sp>
          <p:nvSpPr>
            <p:cNvPr id="27" name="Textfeld 26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Amortissement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5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5148064" y="201372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003D6A"/>
                </a:solidFill>
              </a:rPr>
              <a:t>Description du fonctionnement</a:t>
            </a: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2026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600" smtClean="0">
                <a:solidFill>
                  <a:srgbClr val="003D6A"/>
                </a:solidFill>
              </a:rPr>
              <a:t>Lorsqu'elle est mise sous pression, les deux pistons pneumatiques se déplacent en ligne droite et font tourner le pignon via la denture.</a:t>
            </a: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2097743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854650"/>
              </p:ext>
            </p:extLst>
          </p:nvPr>
        </p:nvGraphicFramePr>
        <p:xfrm>
          <a:off x="25232" y="1772816"/>
          <a:ext cx="9118768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66040"/>
                <a:gridCol w="2052736"/>
                <a:gridCol w="936104"/>
                <a:gridCol w="936104"/>
                <a:gridCol w="1008112"/>
                <a:gridCol w="1619672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60-W-180-3-8-M8-AS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60-W-180-3-8-M12-AS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60-W-180-90-8-M12-AS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6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03157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2016224"/>
                <a:gridCol w="864096"/>
                <a:gridCol w="1224136"/>
                <a:gridCol w="936104"/>
                <a:gridCol w="133164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60-W-180-3-M-8-M8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63-W-90-3-8-L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63-W-90-3-8-R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25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2018-09-20 14:18:23</a:t>
            </a:r>
            <a:endParaRPr lang="de-DE" sz="10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900" smtClean="0">
                <a:solidFill>
                  <a:schemeClr val="bg1"/>
                </a:solidFill>
              </a:rPr>
              <a:t>Jens Lehmann, gardien de but allemand de légende et ambassadeur de la marque SCHUNK depuis 2012, incarne la préhension et le serrage précis, fiables.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 smtClean="0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Avantages - Vos bénéfices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4"/>
            <a:ext cx="4320000" cy="446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Différentes tailles échelonnées avec une croissance régulière du couple </a:t>
            </a:r>
            <a:r>
              <a:rPr lang="de-DE" sz="1400" dirty="0">
                <a:solidFill>
                  <a:srgbClr val="003D6A"/>
                </a:solidFill>
                <a:effectLst/>
              </a:rPr>
              <a:t>de nombreuses tailles disponibles en version standard pour une grande diversité d'applications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Angle de rotation au choix de 90° ou 180° </a:t>
            </a:r>
            <a:r>
              <a:rPr lang="de-DE" sz="1400" dirty="0">
                <a:solidFill>
                  <a:srgbClr val="003D6A"/>
                </a:solidFill>
                <a:effectLst/>
              </a:rPr>
              <a:t>flexibilité complète dans la sélection de l'angle de rotation, possibilité d'angles spécifiques sur demande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Réglage des fins de course </a:t>
            </a:r>
            <a:r>
              <a:rPr lang="de-DE" sz="1400" dirty="0">
                <a:solidFill>
                  <a:srgbClr val="003D6A"/>
                </a:solidFill>
                <a:effectLst/>
              </a:rPr>
              <a:t>+3°/-3° (petit) ou +3°/-90° (grand) au choix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Position médiane pneumatique ou verrouillée, au choix </a:t>
            </a:r>
            <a:r>
              <a:rPr lang="de-DE" sz="1400" dirty="0">
                <a:solidFill>
                  <a:srgbClr val="003D6A"/>
                </a:solidFill>
                <a:effectLst/>
              </a:rPr>
              <a:t>La position intermédiaire verrouillée peut être déverrouillée en charge. Il est possible de poursuivre le pivotement dans toutes les directions à partir des deux types de position médiane.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smtClean="0">
                <a:solidFill>
                  <a:srgbClr val="003D6A"/>
                </a:solidFill>
              </a:rPr>
              <a:t>Passage de fluide utilisable pour les gaz, les liquides et le vide</a:t>
            </a:r>
            <a:r>
              <a:rPr lang="de-DE" sz="1600" b="1" smtClean="0">
                <a:solidFill>
                  <a:srgbClr val="003D6A"/>
                </a:solidFill>
                <a:effectLst/>
              </a:rPr>
              <a:t> </a:t>
            </a:r>
            <a:r>
              <a:rPr lang="de-DE" sz="1400" smtClean="0">
                <a:solidFill>
                  <a:srgbClr val="003D6A"/>
                </a:solidFill>
              </a:rPr>
              <a:t>De cette manière plus de tuyauterie gênante.</a:t>
            </a:r>
            <a:endParaRPr lang="de-DE" sz="1600" dirty="0">
              <a:solidFill>
                <a:srgbClr val="003D6A"/>
              </a:solidFill>
              <a:effectLst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04528" y="1988840"/>
            <a:ext cx="4031968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>
                <a:solidFill>
                  <a:srgbClr val="003D6A"/>
                </a:solidFill>
              </a:rPr>
              <a:t>Passage tournant électrique </a:t>
            </a:r>
            <a:r>
              <a:rPr lang="de-DE" sz="1400">
                <a:solidFill>
                  <a:srgbClr val="003D6A"/>
                </a:solidFill>
              </a:rPr>
              <a:t>pour le passage permanent et en toute sécurité des signaux de capteur et d'acteur, passage de bus disponible sur demande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>
                <a:solidFill>
                  <a:srgbClr val="003D6A"/>
                </a:solidFill>
              </a:rPr>
              <a:t>Commutateurs magnétiques électroniques ou détecteurs de proximité inductifs au choix </a:t>
            </a:r>
            <a:r>
              <a:rPr lang="de-DE" sz="1400">
                <a:solidFill>
                  <a:srgbClr val="003D6A"/>
                </a:solidFill>
              </a:rPr>
              <a:t>pour une variabilité absolue de l'interrogation concernant la position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>
                <a:solidFill>
                  <a:srgbClr val="003D6A"/>
                </a:solidFill>
              </a:rPr>
              <a:t>Les douilles de guidage (boîtes de glissement) vissées interchangeables </a:t>
            </a:r>
            <a:r>
              <a:rPr lang="de-DE" sz="1400">
                <a:solidFill>
                  <a:srgbClr val="003D6A"/>
                </a:solidFill>
              </a:rPr>
              <a:t>permettent un entretien aisé et un remplacement rapide après des millions de cycles.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>
                <a:solidFill>
                  <a:srgbClr val="003D6A"/>
                </a:solidFill>
              </a:rPr>
              <a:t>Poursuite de la série </a:t>
            </a:r>
            <a:r>
              <a:rPr lang="de-DE" sz="1400">
                <a:solidFill>
                  <a:srgbClr val="003D6A"/>
                </a:solidFill>
              </a:rPr>
              <a:t>vers le bas avec la série SRU-mini pour un large spectre d'utilisation.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174564"/>
              </p:ext>
            </p:extLst>
          </p:nvPr>
        </p:nvGraphicFramePr>
        <p:xfrm>
          <a:off x="107504" y="1412776"/>
          <a:ext cx="8928992" cy="47383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51720"/>
                <a:gridCol w="2592288"/>
                <a:gridCol w="1008112"/>
                <a:gridCol w="1008112"/>
                <a:gridCol w="1008112"/>
                <a:gridCol w="1260648"/>
              </a:tblGrid>
              <a:tr h="295578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Vue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d'ensemble</a:t>
                      </a: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 des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données</a:t>
                      </a: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techniques</a:t>
                      </a:r>
                      <a:endParaRPr lang="de-DE" sz="1600" b="1" kern="1200" dirty="0" smtClean="0">
                        <a:solidFill>
                          <a:srgbClr val="003D6A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1872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20-S-180-3-VM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8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354325"/>
              </p:ext>
            </p:extLst>
          </p:nvPr>
        </p:nvGraphicFramePr>
        <p:xfrm>
          <a:off x="70992" y="1772816"/>
          <a:ext cx="9073008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1493"/>
                <a:gridCol w="2448272"/>
                <a:gridCol w="1152128"/>
                <a:gridCol w="1080120"/>
                <a:gridCol w="864096"/>
                <a:gridCol w="1116899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20-S-90-3-4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6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436434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2484784"/>
                <a:gridCol w="1080120"/>
                <a:gridCol w="1008112"/>
                <a:gridCol w="936104"/>
                <a:gridCol w="104360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Ressort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0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23763"/>
              </p:ext>
            </p:extLst>
          </p:nvPr>
        </p:nvGraphicFramePr>
        <p:xfrm>
          <a:off x="107504" y="1916832"/>
          <a:ext cx="9036496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64296"/>
                <a:gridCol w="2520280"/>
                <a:gridCol w="1080120"/>
                <a:gridCol w="936104"/>
                <a:gridCol w="792088"/>
                <a:gridCol w="104360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Amortissement par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élastomère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9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00721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95736"/>
                <a:gridCol w="194421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Désignation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doux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Amortissement de la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finale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 de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Couple de serrage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Poids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Répétabilité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Amortisseur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hydraulique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Caractéristique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techniques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94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3448</Words>
  <Application>Microsoft Office PowerPoint</Application>
  <PresentationFormat>Bildschirmpräsentation (4:3)</PresentationFormat>
  <Paragraphs>2086</Paragraphs>
  <Slides>32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2018-09-25T08:18:07Z</dcterms:modified>
</cp:coreProperties>
</file>