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6" r:id="rId2"/>
    <p:sldId id="337" r:id="rId3"/>
    <p:sldId id="332" r:id="rId4"/>
    <p:sldId id="334" r:id="rId5"/>
    <p:sldId id="333" r:id="rId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601" autoAdjust="0"/>
  </p:normalViewPr>
  <p:slideViewPr>
    <p:cSldViewPr snapToGrid="0" snapToObjects="1">
      <p:cViewPr varScale="1">
        <p:scale>
          <a:sx n="103" d="100"/>
          <a:sy n="103" d="100"/>
        </p:scale>
        <p:origin x="678" y="96"/>
      </p:cViewPr>
      <p:guideLst>
        <p:guide orient="horz" pos="3725"/>
        <p:guide pos="408"/>
        <p:guide orient="horz" pos="10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24.09.2018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24.09.2018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Titel, Verfasser,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Titel, Verfasser,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59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Titel, Verfasser, Datum</a:t>
            </a:r>
            <a:endParaRPr lang="de-DE" dirty="0"/>
          </a:p>
        </p:txBody>
      </p:sp>
      <p:sp>
        <p:nvSpPr>
          <p:cNvPr id="7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6417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Titel, Verfasser, Datum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Titel, Verfasser, Datum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4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Titel, Verfasser, Datum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4889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011"/>
            <a:ext cx="9144000" cy="807989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smtClean="0"/>
              <a:t>Titel, Verfasser,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8" r:id="rId2"/>
    <p:sldLayoutId id="2147483700" r:id="rId3"/>
    <p:sldLayoutId id="2147483697" r:id="rId4"/>
    <p:sldLayoutId id="2147483699" r:id="rId5"/>
    <p:sldLayoutId id="2147483701" r:id="rId6"/>
    <p:sldLayoutId id="2147483657" r:id="rId7"/>
    <p:sldLayoutId id="214748370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SCHUNK vs. ZIMMER</a:t>
            </a: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Erkenntnisse 2018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759739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Baureihen</a:t>
            </a:r>
            <a:r>
              <a:rPr lang="de-DE" sz="1500" smtClean="0">
                <a:solidFill>
                  <a:srgbClr val="FFFFFF"/>
                </a:solidFill>
              </a:rPr>
              <a:t>: PGN-plus-P </a:t>
            </a:r>
            <a:r>
              <a:rPr lang="de-DE" sz="1500" dirty="0" smtClean="0">
                <a:solidFill>
                  <a:srgbClr val="FFFFFF"/>
                </a:solidFill>
              </a:rPr>
              <a:t>I DPG-plus I DPZ-plus</a:t>
            </a:r>
          </a:p>
        </p:txBody>
      </p:sp>
    </p:spTree>
    <p:extLst>
      <p:ext uri="{BB962C8B-B14F-4D97-AF65-F5344CB8AC3E}">
        <p14:creationId xmlns:p14="http://schemas.microsoft.com/office/powerpoint/2010/main" val="3220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25" y="548266"/>
            <a:ext cx="3143689" cy="24577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Thematik </a:t>
            </a:r>
            <a:br>
              <a:rPr lang="de-DE" dirty="0" smtClean="0"/>
            </a:br>
            <a:r>
              <a:rPr lang="de-DE" dirty="0" smtClean="0"/>
              <a:t>Dichter Greifer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Produktverbesserung DPG-plus/DPZ-plus:</a:t>
            </a:r>
          </a:p>
          <a:p>
            <a:pPr>
              <a:lnSpc>
                <a:spcPts val="1700"/>
              </a:lnSpc>
            </a:pPr>
            <a:r>
              <a:rPr lang="de-DE" sz="1600" dirty="0"/>
              <a:t>neue Dichtung in allen Baugrößen zur </a:t>
            </a:r>
            <a:r>
              <a:rPr lang="de-DE" sz="1600" dirty="0" smtClean="0"/>
              <a:t>Qualitätsverbesserung</a:t>
            </a:r>
          </a:p>
          <a:p>
            <a:pPr>
              <a:lnSpc>
                <a:spcPts val="1700"/>
              </a:lnSpc>
            </a:pPr>
            <a:r>
              <a:rPr lang="de-DE" sz="1600" dirty="0" smtClean="0"/>
              <a:t>im </a:t>
            </a:r>
            <a:r>
              <a:rPr lang="de-DE" sz="1600" dirty="0"/>
              <a:t>Montageprozess und Betrieb </a:t>
            </a:r>
          </a:p>
          <a:p>
            <a:r>
              <a:rPr lang="de-DE" sz="1600" b="1" dirty="0"/>
              <a:t>Vorteile: </a:t>
            </a:r>
            <a:endParaRPr lang="de-DE" sz="1600" dirty="0"/>
          </a:p>
          <a:p>
            <a:pPr marL="285750" indent="-285750">
              <a:lnSpc>
                <a:spcPts val="1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Wartungsintervall </a:t>
            </a:r>
            <a:r>
              <a:rPr lang="de-DE" sz="1600" dirty="0"/>
              <a:t>hat sich verdoppelt </a:t>
            </a: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de-DE" sz="1600" dirty="0"/>
              <a:t>	</a:t>
            </a:r>
            <a:r>
              <a:rPr lang="de-DE" sz="1600" dirty="0" smtClean="0"/>
              <a:t>	Baugröße </a:t>
            </a:r>
            <a:r>
              <a:rPr lang="de-DE" sz="1600" dirty="0"/>
              <a:t>40 – 125: nach 4 Mio. Zyklen </a:t>
            </a: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de-DE" sz="1600" dirty="0"/>
              <a:t>	</a:t>
            </a:r>
            <a:r>
              <a:rPr lang="de-DE" sz="1600" dirty="0" smtClean="0"/>
              <a:t>	Baugröße </a:t>
            </a:r>
            <a:r>
              <a:rPr lang="de-DE" sz="1600" dirty="0"/>
              <a:t>160 – 300: nach 4 Mio. Zyklen </a:t>
            </a: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de-DE" sz="1600" dirty="0" smtClean="0"/>
              <a:t>		Baugröße </a:t>
            </a:r>
            <a:r>
              <a:rPr lang="de-DE" sz="1600" dirty="0"/>
              <a:t>380 bleibt unverändert: nach 500.000 Zyklen </a:t>
            </a:r>
          </a:p>
          <a:p>
            <a:pPr marL="285750" indent="-285750">
              <a:lnSpc>
                <a:spcPts val="1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Wartung </a:t>
            </a:r>
            <a:r>
              <a:rPr lang="de-DE" sz="1600" dirty="0"/>
              <a:t>erleichtert, Dichtpaste für Korkdichtung entfällt </a:t>
            </a:r>
          </a:p>
          <a:p>
            <a:pPr marL="285750" indent="-285750">
              <a:lnSpc>
                <a:spcPts val="1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/>
              <a:t>Vitonversion</a:t>
            </a:r>
            <a:r>
              <a:rPr lang="de-DE" sz="1600" dirty="0" smtClean="0"/>
              <a:t> </a:t>
            </a:r>
            <a:r>
              <a:rPr lang="de-DE" sz="1600" dirty="0"/>
              <a:t>möglich mit max. 130° </a:t>
            </a:r>
            <a:endParaRPr lang="de-DE" sz="1600" dirty="0" smtClean="0"/>
          </a:p>
          <a:p>
            <a:pPr marL="285750" indent="-285750">
              <a:lnSpc>
                <a:spcPts val="17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lnSpc>
                <a:spcPts val="17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de-DE" sz="1600" b="1" dirty="0" err="1" smtClean="0"/>
              <a:t>Protektorversion</a:t>
            </a:r>
            <a:r>
              <a:rPr lang="de-DE" sz="1600" b="1" dirty="0" smtClean="0"/>
              <a:t> </a:t>
            </a:r>
            <a:r>
              <a:rPr lang="de-DE" sz="1600" b="1" dirty="0"/>
              <a:t>von ZIMMER hat IP 67 / SD-Version von SCHUNK (IP 64). </a:t>
            </a:r>
            <a:endParaRPr lang="de-DE" sz="1600" b="1" dirty="0" smtClean="0"/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de-DE" sz="1600" b="1" dirty="0" smtClean="0"/>
              <a:t>ZIMMER </a:t>
            </a:r>
            <a:r>
              <a:rPr lang="de-DE" sz="1600" b="1" dirty="0"/>
              <a:t>hat einen Dichtring an den metallischen Zwischenbacken. Dieser Dichtring ist jedoch nach kurzer Zeit defekt.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561443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SCHUNK vs. ZIMMER I Erkenntnisse 2018 I PMKT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27" y="262339"/>
            <a:ext cx="1053039" cy="12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Thematik</a:t>
            </a:r>
            <a:br>
              <a:rPr lang="de-DE" dirty="0" smtClean="0"/>
            </a:br>
            <a:r>
              <a:rPr lang="de-DE" dirty="0" smtClean="0"/>
              <a:t>Hochtemperatur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600" b="1" dirty="0" smtClean="0"/>
              <a:t>Bestätigung der Erkenntnisse aus 2015: </a:t>
            </a:r>
          </a:p>
          <a:p>
            <a:r>
              <a:rPr lang="de-DE" sz="1600" dirty="0" smtClean="0"/>
              <a:t>Zimmer Greifer GPP5006NT </a:t>
            </a:r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Katalogversprechen: bis 130°C</a:t>
            </a:r>
          </a:p>
          <a:p>
            <a:pPr>
              <a:lnSpc>
                <a:spcPts val="1700"/>
              </a:lnSpc>
            </a:pPr>
            <a:r>
              <a:rPr lang="de-DE" sz="1600" dirty="0"/>
              <a:t>Nach 1,6 Mio. Zyklen im Temperaturschrank (130°C) verfärbt sich Dichtung und Greifer, Greifer ist undicht und die Dichtung löst sich.</a:t>
            </a:r>
          </a:p>
          <a:p>
            <a:r>
              <a:rPr lang="de-DE" sz="1600" b="1" dirty="0" smtClean="0">
                <a:sym typeface="Wingdings" panose="05000000000000000000" pitchFamily="2" charset="2"/>
              </a:rPr>
              <a:t> Eine </a:t>
            </a:r>
            <a:r>
              <a:rPr lang="de-DE" sz="1600" b="1" dirty="0">
                <a:sym typeface="Wingdings" panose="05000000000000000000" pitchFamily="2" charset="2"/>
              </a:rPr>
              <a:t>erhöhte Lebensdauer konnte durch die </a:t>
            </a:r>
            <a:r>
              <a:rPr lang="de-DE" sz="1600" b="1" dirty="0" smtClean="0">
                <a:sym typeface="Wingdings" panose="05000000000000000000" pitchFamily="2" charset="2"/>
              </a:rPr>
              <a:t>Doppellippendichtung nicht </a:t>
            </a:r>
            <a:r>
              <a:rPr lang="de-DE" sz="1600" b="1" dirty="0">
                <a:sym typeface="Wingdings" panose="05000000000000000000" pitchFamily="2" charset="2"/>
              </a:rPr>
              <a:t>festgestellt werden.</a:t>
            </a:r>
            <a:endParaRPr lang="de-DE" sz="1600" b="1" dirty="0" smtClean="0"/>
          </a:p>
          <a:p>
            <a:endParaRPr lang="de-DE" sz="1600" dirty="0" smtClean="0"/>
          </a:p>
          <a:p>
            <a:r>
              <a:rPr lang="de-DE" sz="1600" b="1" dirty="0" smtClean="0"/>
              <a:t>Neueste Erkenntnis aus 2018:</a:t>
            </a:r>
          </a:p>
          <a:p>
            <a:pPr>
              <a:lnSpc>
                <a:spcPts val="1700"/>
              </a:lnSpc>
            </a:pPr>
            <a:r>
              <a:rPr lang="de-DE" sz="1600" dirty="0"/>
              <a:t>Untersuchung des Materials der ZIMMER 5000 Dichtung hat ergeben, dass das </a:t>
            </a:r>
            <a:r>
              <a:rPr lang="de-DE" sz="1600" dirty="0" smtClean="0"/>
              <a:t>Material </a:t>
            </a:r>
            <a:r>
              <a:rPr lang="de-DE" altLang="de-DE" sz="1600" dirty="0"/>
              <a:t>blau eingefärbtes, thermoplastisches </a:t>
            </a:r>
            <a:r>
              <a:rPr lang="de-DE" altLang="de-DE" sz="1600" dirty="0" smtClean="0"/>
              <a:t>Polyurethan </a:t>
            </a:r>
            <a:r>
              <a:rPr lang="de-DE" altLang="de-DE" sz="1600" dirty="0"/>
              <a:t>(TPU). </a:t>
            </a:r>
            <a:r>
              <a:rPr lang="de-DE" altLang="de-DE" sz="1600" dirty="0">
                <a:sym typeface="Wingdings" panose="05000000000000000000" pitchFamily="2" charset="2"/>
              </a:rPr>
              <a:t></a:t>
            </a:r>
            <a:r>
              <a:rPr lang="de-DE" altLang="de-DE" sz="1600" dirty="0"/>
              <a:t> Einsatztemperaturen liegen zw. -40°C und +80°C </a:t>
            </a:r>
            <a:endParaRPr lang="de-DE" altLang="de-DE" sz="1600" dirty="0" smtClean="0"/>
          </a:p>
          <a:p>
            <a:pPr>
              <a:lnSpc>
                <a:spcPts val="1700"/>
              </a:lnSpc>
            </a:pPr>
            <a:endParaRPr lang="de-DE" sz="1600" dirty="0"/>
          </a:p>
          <a:p>
            <a:r>
              <a:rPr lang="de-DE" sz="1600" b="1" dirty="0" smtClean="0">
                <a:sym typeface="Wingdings" panose="05000000000000000000" pitchFamily="2" charset="2"/>
              </a:rPr>
              <a:t> PGN-plus-P und DPG-plus mit </a:t>
            </a:r>
            <a:r>
              <a:rPr lang="de-DE" sz="1600" b="1" dirty="0" err="1" smtClean="0">
                <a:sym typeface="Wingdings" panose="05000000000000000000" pitchFamily="2" charset="2"/>
              </a:rPr>
              <a:t>Viton</a:t>
            </a:r>
            <a:r>
              <a:rPr lang="de-DE" sz="1600" b="1" dirty="0" smtClean="0">
                <a:sym typeface="Wingdings" panose="05000000000000000000" pitchFamily="2" charset="2"/>
              </a:rPr>
              <a:t> Version von SCHUNK im Vorteil</a:t>
            </a:r>
            <a:endParaRPr lang="de-DE" sz="1600" b="1" dirty="0"/>
          </a:p>
          <a:p>
            <a:endParaRPr lang="de-DE" sz="1600" dirty="0" smtClean="0"/>
          </a:p>
          <a:p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103" y="759724"/>
            <a:ext cx="2193911" cy="1435159"/>
          </a:xfrm>
          <a:prstGeom prst="rect">
            <a:avLst/>
          </a:prstGeom>
        </p:spPr>
      </p:pic>
      <p:sp>
        <p:nvSpPr>
          <p:cNvPr id="8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561443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SCHUNK vs. ZIMMER I Erkenntnisse 2018 I PMKT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4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Thematik</a:t>
            </a:r>
            <a:br>
              <a:rPr lang="de-DE" dirty="0" smtClean="0"/>
            </a:br>
            <a:r>
              <a:rPr lang="de-DE" dirty="0" smtClean="0"/>
              <a:t>Staubdicht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183" y="265182"/>
            <a:ext cx="2259960" cy="167680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9749" y="1646524"/>
            <a:ext cx="8100000" cy="48474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  <a:sym typeface="Wingdings" panose="05000000000000000000" pitchFamily="2" charset="2"/>
              </a:rPr>
              <a:t>Erweiterung 2018:</a:t>
            </a:r>
          </a:p>
          <a:p>
            <a:r>
              <a:rPr lang="de-DE" sz="1600" dirty="0">
                <a:solidFill>
                  <a:srgbClr val="003D6A"/>
                </a:solidFill>
                <a:sym typeface="Wingdings" panose="05000000000000000000" pitchFamily="2" charset="2"/>
              </a:rPr>
              <a:t>PGN-plus-P SD Version für BG 40,50,80 und 100 verfügbar</a:t>
            </a:r>
            <a:endParaRPr lang="de-DE" sz="1600" dirty="0">
              <a:solidFill>
                <a:srgbClr val="003D6A"/>
              </a:solidFill>
            </a:endParaRPr>
          </a:p>
          <a:p>
            <a:endParaRPr lang="de-DE" sz="1600" b="1" dirty="0" smtClean="0">
              <a:solidFill>
                <a:srgbClr val="003D6A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3D6A"/>
                </a:solidFill>
                <a:sym typeface="Wingdings" panose="05000000000000000000" pitchFamily="2" charset="2"/>
              </a:rPr>
              <a:t>Erhöhung </a:t>
            </a:r>
            <a:r>
              <a:rPr lang="de-DE" sz="1400" b="1" dirty="0">
                <a:solidFill>
                  <a:srgbClr val="003D6A"/>
                </a:solidFill>
                <a:sym typeface="Wingdings" panose="05000000000000000000" pitchFamily="2" charset="2"/>
              </a:rPr>
              <a:t>der </a:t>
            </a:r>
            <a:r>
              <a:rPr lang="de-DE" sz="1400" b="1" dirty="0">
                <a:solidFill>
                  <a:srgbClr val="003D6A"/>
                </a:solidFill>
              </a:rPr>
              <a:t>Schutzart von IP 40 auf IP </a:t>
            </a:r>
            <a:r>
              <a:rPr lang="de-DE" sz="1400" b="1" dirty="0" smtClean="0">
                <a:solidFill>
                  <a:srgbClr val="003D6A"/>
                </a:solidFill>
              </a:rPr>
              <a:t>64</a:t>
            </a:r>
          </a:p>
          <a:p>
            <a:pPr marL="266700"/>
            <a:r>
              <a:rPr lang="de-DE" sz="1400" dirty="0" smtClean="0">
                <a:solidFill>
                  <a:srgbClr val="003D6A"/>
                </a:solidFill>
              </a:rPr>
              <a:t>Robuste </a:t>
            </a:r>
            <a:r>
              <a:rPr lang="de-DE" sz="1400" dirty="0">
                <a:solidFill>
                  <a:srgbClr val="003D6A"/>
                </a:solidFill>
              </a:rPr>
              <a:t>metallische Abdeckungen schützen den Greifer vor eindringendem Staub und Grobschmutz.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3D6A"/>
                </a:solidFill>
              </a:rPr>
              <a:t>PGN-plus-P mit neuem –SD Design</a:t>
            </a:r>
          </a:p>
          <a:p>
            <a:pPr marL="266700"/>
            <a:r>
              <a:rPr lang="de-DE" sz="1400" dirty="0" smtClean="0">
                <a:solidFill>
                  <a:srgbClr val="003D6A"/>
                </a:solidFill>
              </a:rPr>
              <a:t>Passend zum PGN-plus-P Design wurde die –SD Variante überarbeitet. </a:t>
            </a:r>
          </a:p>
          <a:p>
            <a:pPr marL="266700"/>
            <a:r>
              <a:rPr lang="de-DE" sz="1400" dirty="0" smtClean="0">
                <a:solidFill>
                  <a:srgbClr val="003D6A"/>
                </a:solidFill>
              </a:rPr>
              <a:t>Die schwarzen Abdeckungen schützen künftig den PGN-plus-P und den PGN-plus-E gleichermaßen.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3D6A"/>
                </a:solidFill>
              </a:rPr>
              <a:t>Verwendung von Sperrluft</a:t>
            </a:r>
          </a:p>
          <a:p>
            <a:pPr marL="266700"/>
            <a:r>
              <a:rPr lang="de-DE" sz="1400" dirty="0" smtClean="0">
                <a:solidFill>
                  <a:srgbClr val="003D6A"/>
                </a:solidFill>
              </a:rPr>
              <a:t>Sperrluft </a:t>
            </a:r>
            <a:r>
              <a:rPr lang="de-DE" sz="1400" dirty="0">
                <a:solidFill>
                  <a:srgbClr val="003D6A"/>
                </a:solidFill>
              </a:rPr>
              <a:t>(0,5 – 1 bar) wird allgemein verwendet, um das Eindringen von Schmutz in den Greifer zu erschweren. Bei der Variante Staubdicht (-SD) </a:t>
            </a:r>
            <a:r>
              <a:rPr lang="de-DE" sz="1400" dirty="0" smtClean="0">
                <a:solidFill>
                  <a:srgbClr val="003D6A"/>
                </a:solidFill>
              </a:rPr>
              <a:t>ist</a:t>
            </a:r>
          </a:p>
          <a:p>
            <a:pPr marL="266700"/>
            <a:endParaRPr lang="de-DE" sz="1400" dirty="0">
              <a:solidFill>
                <a:srgbClr val="003D6A"/>
              </a:solidFill>
            </a:endParaRPr>
          </a:p>
          <a:p>
            <a:pPr marL="266700"/>
            <a:endParaRPr lang="de-DE" sz="1400" dirty="0" smtClean="0">
              <a:solidFill>
                <a:srgbClr val="003D6A"/>
              </a:solidFill>
            </a:endParaRPr>
          </a:p>
          <a:p>
            <a:pPr marL="266700"/>
            <a:r>
              <a:rPr lang="de-DE" sz="1400" dirty="0" smtClean="0">
                <a:solidFill>
                  <a:srgbClr val="003D6A"/>
                </a:solidFill>
              </a:rPr>
              <a:t> </a:t>
            </a:r>
          </a:p>
          <a:p>
            <a:pPr marL="266700"/>
            <a:endParaRPr lang="de-DE" sz="1400" dirty="0">
              <a:solidFill>
                <a:srgbClr val="003D6A"/>
              </a:solidFill>
            </a:endParaRPr>
          </a:p>
          <a:p>
            <a:pPr marL="266700"/>
            <a:endParaRPr lang="de-DE" sz="1400" dirty="0" smtClean="0">
              <a:solidFill>
                <a:srgbClr val="003D6A"/>
              </a:solidFill>
            </a:endParaRPr>
          </a:p>
          <a:p>
            <a:pPr marL="266700"/>
            <a:endParaRPr lang="de-DE" sz="1400" dirty="0">
              <a:solidFill>
                <a:srgbClr val="003D6A"/>
              </a:solidFill>
            </a:endParaRPr>
          </a:p>
          <a:p>
            <a:pPr marL="266700"/>
            <a:r>
              <a:rPr lang="de-DE" sz="1400" dirty="0" smtClean="0">
                <a:solidFill>
                  <a:srgbClr val="003D6A"/>
                </a:solidFill>
              </a:rPr>
              <a:t>es </a:t>
            </a:r>
            <a:r>
              <a:rPr lang="de-DE" sz="1400" dirty="0">
                <a:solidFill>
                  <a:srgbClr val="003D6A"/>
                </a:solidFill>
              </a:rPr>
              <a:t>notwendig den Sperrluftanschluss zu verwenden, um die angegebene Schutzklasse zu erreichen</a:t>
            </a:r>
            <a:r>
              <a:rPr lang="de-DE" sz="1400" dirty="0" smtClean="0">
                <a:solidFill>
                  <a:srgbClr val="003D6A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3D6A"/>
                </a:solidFill>
              </a:rPr>
              <a:t>Nachrüstsatz </a:t>
            </a:r>
            <a:r>
              <a:rPr lang="de-DE" sz="1400" b="1" dirty="0">
                <a:solidFill>
                  <a:srgbClr val="003D6A"/>
                </a:solidFill>
              </a:rPr>
              <a:t>verfügbar</a:t>
            </a:r>
          </a:p>
          <a:p>
            <a:pPr marL="266700"/>
            <a:r>
              <a:rPr lang="de-DE" sz="1400" dirty="0" smtClean="0">
                <a:solidFill>
                  <a:srgbClr val="003D6A"/>
                </a:solidFill>
              </a:rPr>
              <a:t>Der </a:t>
            </a:r>
            <a:r>
              <a:rPr lang="de-DE" sz="1400" dirty="0">
                <a:solidFill>
                  <a:srgbClr val="003D6A"/>
                </a:solidFill>
              </a:rPr>
              <a:t>Nachrüstsatz „SAD PGN-plus-P“ kann separat erworben werden und auch kundenseitig nachgerüstet werden</a:t>
            </a:r>
            <a:r>
              <a:rPr lang="de-DE" sz="1400" dirty="0" smtClean="0">
                <a:solidFill>
                  <a:srgbClr val="003D6A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3D6A"/>
                </a:solidFill>
              </a:rPr>
              <a:t>Austauschkompatibel</a:t>
            </a:r>
          </a:p>
          <a:p>
            <a:pPr marL="266700"/>
            <a:r>
              <a:rPr lang="de-DE" sz="1400" dirty="0">
                <a:solidFill>
                  <a:srgbClr val="003D6A"/>
                </a:solidFill>
              </a:rPr>
              <a:t>Neue –SD Variante ist austauschkompatibel zur alten (gleicher Höhenaufbau in Z-Richtung).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3D6A"/>
                </a:solidFill>
              </a:rPr>
              <a:t>Zusätzliche Flachdichtungen </a:t>
            </a:r>
          </a:p>
          <a:p>
            <a:pPr marL="266700"/>
            <a:r>
              <a:rPr lang="de-DE" sz="1400" dirty="0">
                <a:solidFill>
                  <a:srgbClr val="003D6A"/>
                </a:solidFill>
              </a:rPr>
              <a:t>zwischen Abdeckblech und </a:t>
            </a:r>
            <a:r>
              <a:rPr lang="de-DE" sz="1400" dirty="0" err="1">
                <a:solidFill>
                  <a:srgbClr val="003D6A"/>
                </a:solidFill>
              </a:rPr>
              <a:t>Greifergehäuse</a:t>
            </a:r>
            <a:r>
              <a:rPr lang="de-DE" sz="1400" dirty="0">
                <a:solidFill>
                  <a:srgbClr val="003D6A"/>
                </a:solidFill>
              </a:rPr>
              <a:t> für optimierte Dichtwirkung und verbesserten Montageablauf.</a:t>
            </a:r>
          </a:p>
          <a:p>
            <a:pPr>
              <a:lnSpc>
                <a:spcPts val="2400"/>
              </a:lnSpc>
              <a:spcBef>
                <a:spcPts val="550"/>
              </a:spcBef>
            </a:pPr>
            <a:r>
              <a:rPr lang="de-DE" sz="1600" b="1" dirty="0" smtClean="0">
                <a:solidFill>
                  <a:srgbClr val="003D6A"/>
                </a:solidFill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de-DE" sz="1600" b="1" dirty="0">
                <a:solidFill>
                  <a:srgbClr val="003D6A"/>
                </a:solidFill>
                <a:latin typeface="Calibri"/>
                <a:cs typeface="Calibri"/>
                <a:sym typeface="Wingdings" panose="05000000000000000000" pitchFamily="2" charset="2"/>
              </a:rPr>
              <a:t>PGN-plus-P SD Version </a:t>
            </a:r>
            <a:r>
              <a:rPr lang="de-DE" sz="1600" b="1" dirty="0" smtClean="0">
                <a:solidFill>
                  <a:srgbClr val="003D6A"/>
                </a:solidFill>
                <a:latin typeface="Calibri"/>
                <a:cs typeface="Calibri"/>
                <a:sym typeface="Wingdings" panose="05000000000000000000" pitchFamily="2" charset="2"/>
              </a:rPr>
              <a:t>kann der dichten ZIMMER 5000 Serie entgegen gesetzt werden</a:t>
            </a:r>
            <a:endParaRPr lang="de-DE" sz="1600" b="1" dirty="0">
              <a:solidFill>
                <a:srgbClr val="003D6A"/>
              </a:solidFill>
              <a:latin typeface="Calibri"/>
              <a:cs typeface="Calibri"/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561443" y="6430695"/>
            <a:ext cx="5962650" cy="365125"/>
          </a:xfrm>
        </p:spPr>
        <p:txBody>
          <a:bodyPr/>
          <a:lstStyle/>
          <a:p>
            <a:pPr algn="l"/>
            <a:r>
              <a:rPr lang="de-DE" dirty="0" smtClean="0"/>
              <a:t>SCHUNK vs. ZIMMER I Erkenntnisse 2018 I PMKT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87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41472"/>
      </p:ext>
    </p:extLst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330</Words>
  <Application>Microsoft Office PowerPoint</Application>
  <PresentationFormat>Bildschirmpräsentation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 SCH_PPT_Vorlage_4-3_220312</vt:lpstr>
      <vt:lpstr>PowerPoint-Präsentation</vt:lpstr>
      <vt:lpstr>Thematik  Dichter Greifer</vt:lpstr>
      <vt:lpstr>Thematik Hochtemperatur </vt:lpstr>
      <vt:lpstr>Thematik Staubdicht</vt:lpstr>
      <vt:lpstr>PowerPoint-Präsentation</vt:lpstr>
    </vt:vector>
  </TitlesOfParts>
  <Company>Ideenhaus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Jung, Anna</cp:lastModifiedBy>
  <cp:revision>199</cp:revision>
  <cp:lastPrinted>2018-08-23T08:30:11Z</cp:lastPrinted>
  <dcterms:created xsi:type="dcterms:W3CDTF">2015-04-07T09:55:40Z</dcterms:created>
  <dcterms:modified xsi:type="dcterms:W3CDTF">2018-09-24T14:07:16Z</dcterms:modified>
</cp:coreProperties>
</file>