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98" r:id="rId2"/>
    <p:sldId id="269" r:id="rId3"/>
    <p:sldId id="262" r:id="rId4"/>
    <p:sldId id="274" r:id="rId5"/>
    <p:sldId id="279" r:id="rId6"/>
  </p:sldIdLst>
  <p:sldSz cx="12192000" cy="6858000"/>
  <p:notesSz cx="6797675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17" userDrawn="1">
          <p15:clr>
            <a:srgbClr val="A4A3A4"/>
          </p15:clr>
        </p15:guide>
        <p15:guide id="2" pos="4392" userDrawn="1">
          <p15:clr>
            <a:srgbClr val="A4A3A4"/>
          </p15:clr>
        </p15:guide>
        <p15:guide id="3" orient="horz" pos="1842" userDrawn="1">
          <p15:clr>
            <a:srgbClr val="A4A3A4"/>
          </p15:clr>
        </p15:guide>
        <p15:guide id="4" orient="horz" pos="2131" userDrawn="1">
          <p15:clr>
            <a:srgbClr val="A4A3A4"/>
          </p15:clr>
        </p15:guide>
        <p15:guide id="5" pos="4808" userDrawn="1">
          <p15:clr>
            <a:srgbClr val="A4A3A4"/>
          </p15:clr>
        </p15:guide>
        <p15:guide id="6" orient="horz" pos="2296" userDrawn="1">
          <p15:clr>
            <a:srgbClr val="A4A3A4"/>
          </p15:clr>
        </p15:guide>
        <p15:guide id="7" pos="575" userDrawn="1">
          <p15:clr>
            <a:srgbClr val="A4A3A4"/>
          </p15:clr>
        </p15:guide>
        <p15:guide id="8" orient="horz" pos="749" userDrawn="1">
          <p15:clr>
            <a:srgbClr val="A4A3A4"/>
          </p15:clr>
        </p15:guide>
        <p15:guide id="9" orient="horz" pos="3596" userDrawn="1">
          <p15:clr>
            <a:srgbClr val="A4A3A4"/>
          </p15:clr>
        </p15:guide>
        <p15:guide id="10" orient="horz" pos="3793" userDrawn="1">
          <p15:clr>
            <a:srgbClr val="A4A3A4"/>
          </p15:clr>
        </p15:guide>
        <p15:guide id="11" pos="2207" userDrawn="1">
          <p15:clr>
            <a:srgbClr val="A4A3A4"/>
          </p15:clr>
        </p15:guide>
        <p15:guide id="1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0" autoAdjust="0"/>
    <p:restoredTop sz="94660"/>
  </p:normalViewPr>
  <p:slideViewPr>
    <p:cSldViewPr>
      <p:cViewPr varScale="1">
        <p:scale>
          <a:sx n="119" d="100"/>
          <a:sy n="119" d="100"/>
        </p:scale>
        <p:origin x="84" y="348"/>
      </p:cViewPr>
      <p:guideLst>
        <p:guide orient="horz" pos="1317"/>
        <p:guide pos="4392"/>
        <p:guide orient="horz" pos="1842"/>
        <p:guide orient="horz" pos="2131"/>
        <p:guide pos="4808"/>
        <p:guide orient="horz" pos="2296"/>
        <p:guide pos="575"/>
        <p:guide orient="horz" pos="749"/>
        <p:guide orient="horz" pos="3596"/>
        <p:guide orient="horz" pos="3793"/>
        <p:guide pos="2207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howGuides="1">
      <p:cViewPr varScale="1">
        <p:scale>
          <a:sx n="92" d="100"/>
          <a:sy n="92" d="100"/>
        </p:scale>
        <p:origin x="375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10.02.2022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10.02.2022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662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9937"/>
            <a:ext cx="12192000" cy="6858000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405" y="6220360"/>
            <a:ext cx="12191595" cy="637641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pic>
        <p:nvPicPr>
          <p:cNvPr id="9" name="Bild 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046520"/>
            <a:ext cx="12192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800584" y="6442893"/>
            <a:ext cx="5295416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3D online </a:t>
            </a:r>
            <a:r>
              <a:rPr lang="de-DE" sz="12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configurator</a:t>
            </a:r>
            <a:r>
              <a:rPr lang="de-DE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gripping</a:t>
            </a:r>
            <a:r>
              <a:rPr lang="de-DE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swivel</a:t>
            </a:r>
            <a:r>
              <a:rPr lang="de-DE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units</a:t>
            </a:r>
            <a:endParaRPr lang="de-DE" sz="12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Textfeld 13"/>
          <p:cNvSpPr txBox="1"/>
          <p:nvPr userDrawn="1"/>
        </p:nvSpPr>
        <p:spPr>
          <a:xfrm>
            <a:off x="7536160" y="1206694"/>
            <a:ext cx="4655840" cy="583963"/>
          </a:xfrm>
          <a:prstGeom prst="rect">
            <a:avLst/>
          </a:prstGeom>
          <a:solidFill>
            <a:srgbClr val="009EE0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 algn="l">
              <a:lnSpc>
                <a:spcPts val="4000"/>
              </a:lnSpc>
            </a:pPr>
            <a:r>
              <a:rPr lang="de-DE" sz="2800" b="1" dirty="0" err="1">
                <a:solidFill>
                  <a:schemeClr val="bg1"/>
                </a:solidFill>
              </a:rPr>
              <a:t>Configurator</a:t>
            </a:r>
            <a:r>
              <a:rPr lang="de-DE" sz="2800" b="1" dirty="0">
                <a:solidFill>
                  <a:schemeClr val="bg1"/>
                </a:solidFill>
              </a:rPr>
              <a:t> SGEI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eiß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F2E74D09-7320-4895-97E5-076F0C774E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12192000" cy="6031225"/>
          </a:xfrm>
          <a:prstGeom prst="rect">
            <a:avLst/>
          </a:prstGeom>
        </p:spPr>
      </p:pic>
      <p:sp>
        <p:nvSpPr>
          <p:cNvPr id="33" name="Rechteck 32"/>
          <p:cNvSpPr/>
          <p:nvPr userDrawn="1"/>
        </p:nvSpPr>
        <p:spPr>
          <a:xfrm>
            <a:off x="0" y="6007813"/>
            <a:ext cx="12191595" cy="850188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31" name="Fußzeilenplatzhalter 4"/>
          <p:cNvSpPr txBox="1">
            <a:spLocks/>
          </p:cNvSpPr>
          <p:nvPr/>
        </p:nvSpPr>
        <p:spPr>
          <a:xfrm>
            <a:off x="904009" y="6248693"/>
            <a:ext cx="6719304" cy="336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9" name="Fußzeilenplatzhalter 4"/>
          <p:cNvSpPr txBox="1">
            <a:spLocks/>
          </p:cNvSpPr>
          <p:nvPr userDrawn="1"/>
        </p:nvSpPr>
        <p:spPr>
          <a:xfrm>
            <a:off x="469902" y="6341840"/>
            <a:ext cx="734271" cy="336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fld id="{D42D1118-0BEA-4219-AAE0-0D1ADB44C724}" type="slidenum">
              <a:rPr lang="de-DE" sz="1100" smtClean="0">
                <a:solidFill>
                  <a:schemeClr val="bg1"/>
                </a:solidFill>
              </a:rPr>
              <a:t>‹Nr.›</a:t>
            </a:fld>
            <a:endParaRPr lang="de-DE" sz="1100" dirty="0">
              <a:solidFill>
                <a:schemeClr val="bg1"/>
              </a:solidFill>
            </a:endParaRPr>
          </a:p>
        </p:txBody>
      </p:sp>
      <p:pic>
        <p:nvPicPr>
          <p:cNvPr id="11" name="Bild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749159"/>
            <a:ext cx="12192000" cy="999067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15E51BEB-5FE5-4ECD-9E0C-968541CB7AB6}"/>
              </a:ext>
            </a:extLst>
          </p:cNvPr>
          <p:cNvSpPr txBox="1"/>
          <p:nvPr userDrawn="1"/>
        </p:nvSpPr>
        <p:spPr>
          <a:xfrm>
            <a:off x="7536160" y="1206694"/>
            <a:ext cx="4655840" cy="583963"/>
          </a:xfrm>
          <a:prstGeom prst="rect">
            <a:avLst/>
          </a:prstGeom>
          <a:solidFill>
            <a:srgbClr val="009EE0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 algn="l">
              <a:lnSpc>
                <a:spcPts val="4000"/>
              </a:lnSpc>
            </a:pPr>
            <a:r>
              <a:rPr lang="de-DE" sz="2800" b="1" dirty="0" err="1">
                <a:solidFill>
                  <a:schemeClr val="bg1"/>
                </a:solidFill>
              </a:rPr>
              <a:t>Configurator</a:t>
            </a:r>
            <a:r>
              <a:rPr lang="de-DE" sz="2800" b="1" dirty="0">
                <a:solidFill>
                  <a:schemeClr val="bg1"/>
                </a:solidFill>
              </a:rPr>
              <a:t> SGEI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DEEB7BD-2822-4910-9F04-4408B2D5B831}"/>
              </a:ext>
            </a:extLst>
          </p:cNvPr>
          <p:cNvSpPr txBox="1"/>
          <p:nvPr userDrawn="1"/>
        </p:nvSpPr>
        <p:spPr>
          <a:xfrm>
            <a:off x="1055440" y="6368327"/>
            <a:ext cx="33544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3D online </a:t>
            </a:r>
            <a:r>
              <a:rPr lang="de-DE" sz="14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configurator</a:t>
            </a:r>
            <a:r>
              <a:rPr lang="de-DE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gripping</a:t>
            </a:r>
            <a:r>
              <a:rPr lang="de-DE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swivel</a:t>
            </a:r>
            <a:r>
              <a:rPr lang="de-DE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units</a:t>
            </a:r>
            <a:endParaRPr lang="de-DE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2185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iß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31"/>
          <p:cNvSpPr/>
          <p:nvPr userDrawn="1"/>
        </p:nvSpPr>
        <p:spPr>
          <a:xfrm>
            <a:off x="0" y="6007813"/>
            <a:ext cx="12191595" cy="850188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pic>
        <p:nvPicPr>
          <p:cNvPr id="33" name="Bild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05" y="5749173"/>
            <a:ext cx="12192000" cy="999067"/>
          </a:xfrm>
          <a:prstGeom prst="rect">
            <a:avLst/>
          </a:prstGeom>
        </p:spPr>
      </p:pic>
      <p:sp>
        <p:nvSpPr>
          <p:cNvPr id="29" name="Titelplatzhalter 4"/>
          <p:cNvSpPr>
            <a:spLocks noGrp="1"/>
          </p:cNvSpPr>
          <p:nvPr>
            <p:ph type="title" hasCustomPrompt="1"/>
          </p:nvPr>
        </p:nvSpPr>
        <p:spPr>
          <a:xfrm>
            <a:off x="279400" y="213785"/>
            <a:ext cx="1051560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de-DE" dirty="0"/>
              <a:t>Überschrift 28/32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1"/>
          </p:nvPr>
        </p:nvSpPr>
        <p:spPr>
          <a:xfrm>
            <a:off x="6231467" y="1483785"/>
            <a:ext cx="5562600" cy="3805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279400" y="1483785"/>
            <a:ext cx="5832000" cy="3805767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31" name="Fußzeilenplatzhalter 4"/>
          <p:cNvSpPr txBox="1">
            <a:spLocks/>
          </p:cNvSpPr>
          <p:nvPr/>
        </p:nvSpPr>
        <p:spPr>
          <a:xfrm>
            <a:off x="904009" y="6248693"/>
            <a:ext cx="6719304" cy="336000"/>
          </a:xfrm>
          <a:prstGeom prst="rect">
            <a:avLst/>
          </a:prstGeom>
        </p:spPr>
        <p:txBody>
          <a:bodyPr vert="horz" lIns="153619" tIns="76809" rIns="153619" bIns="76809" rtlCol="0" anchor="ctr"/>
          <a:lstStyle/>
          <a:p>
            <a:pPr lvl="0">
              <a:defRPr/>
            </a:pPr>
            <a:endParaRPr lang="de-DE" sz="1467" dirty="0">
              <a:solidFill>
                <a:schemeClr val="bg1"/>
              </a:solidFill>
            </a:endParaRPr>
          </a:p>
        </p:txBody>
      </p:sp>
      <p:sp>
        <p:nvSpPr>
          <p:cNvPr id="10" name="Fußzeilenplatzhalter 4"/>
          <p:cNvSpPr txBox="1">
            <a:spLocks/>
          </p:cNvSpPr>
          <p:nvPr userDrawn="1"/>
        </p:nvSpPr>
        <p:spPr>
          <a:xfrm>
            <a:off x="469901" y="6341840"/>
            <a:ext cx="734271" cy="336000"/>
          </a:xfrm>
          <a:prstGeom prst="rect">
            <a:avLst/>
          </a:prstGeom>
        </p:spPr>
        <p:txBody>
          <a:bodyPr vert="horz" lIns="153619" tIns="76809" rIns="153619" bIns="76809" rtlCol="0" anchor="ctr"/>
          <a:lstStyle/>
          <a:p>
            <a:pPr lvl="0">
              <a:defRPr/>
            </a:pPr>
            <a:fld id="{D42D1118-0BEA-4219-AAE0-0D1ADB44C724}" type="slidenum">
              <a:rPr lang="de-DE" sz="1467" smtClean="0">
                <a:solidFill>
                  <a:schemeClr val="bg1"/>
                </a:solidFill>
              </a:rPr>
              <a:t>‹Nr.›</a:t>
            </a:fld>
            <a:endParaRPr lang="de-DE" sz="1467" dirty="0">
              <a:solidFill>
                <a:schemeClr val="bg1"/>
              </a:solidFill>
            </a:endParaRPr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1092200" y="6318253"/>
            <a:ext cx="4114800" cy="366183"/>
          </a:xfrm>
        </p:spPr>
        <p:txBody>
          <a:bodyPr/>
          <a:lstStyle/>
          <a:p>
            <a:r>
              <a:rPr lang="de-DE"/>
              <a:t>3D-Online-Konfigurator Greif-Schwenkeinheiten</a:t>
            </a: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6713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3D-Online-Konfigurator Greif-Schwenkeinheiten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12246428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3002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C9039-9B79-4A6A-BD3E-958D626E7F2D}" type="datetime1">
              <a:rPr lang="de-DE" smtClean="0"/>
              <a:t>10.02.2022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3D-Online-Konfigurator Greif-Schwenkeinheiten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0" r:id="rId2"/>
    <p:sldLayoutId id="2147483681" r:id="rId3"/>
    <p:sldLayoutId id="2147483682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chunk.partcommunity.com/3d-cad-models/sgei-schwenk-greifeinheit-konfigurator-schunk?info=schunk%2Fservices%2Fconfigurators%2Fsgei_schwenk_greifeinheit_konfigurator_asm_at.prj&amp;cwid=3676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24FDD2BE-5362-429B-872A-6DF1EB67BB1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9830"/>
            <a:ext cx="12191999" cy="6009260"/>
          </a:xfrm>
          <a:prstGeom prst="rect">
            <a:avLst/>
          </a:prstGeom>
        </p:spPr>
      </p:pic>
      <p:sp>
        <p:nvSpPr>
          <p:cNvPr id="50" name="Rechteck 49"/>
          <p:cNvSpPr/>
          <p:nvPr/>
        </p:nvSpPr>
        <p:spPr>
          <a:xfrm>
            <a:off x="0" y="4461432"/>
            <a:ext cx="12192000" cy="1441529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46">
              <a:defRPr/>
            </a:pPr>
            <a:endParaRPr lang="de-DE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9" name="Titel 1"/>
          <p:cNvSpPr txBox="1">
            <a:spLocks/>
          </p:cNvSpPr>
          <p:nvPr/>
        </p:nvSpPr>
        <p:spPr>
          <a:xfrm>
            <a:off x="306866" y="4588769"/>
            <a:ext cx="11811516" cy="1119112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4000" b="1" dirty="0" err="1">
                <a:solidFill>
                  <a:srgbClr val="FFFFFF"/>
                </a:solidFill>
              </a:rPr>
              <a:t>Product</a:t>
            </a:r>
            <a:r>
              <a:rPr lang="de-DE" sz="4000" b="1" dirty="0">
                <a:solidFill>
                  <a:srgbClr val="FFFFFF"/>
                </a:solidFill>
              </a:rPr>
              <a:t> </a:t>
            </a:r>
            <a:r>
              <a:rPr lang="de-DE" sz="4000" b="1" dirty="0" err="1">
                <a:solidFill>
                  <a:srgbClr val="FFFFFF"/>
                </a:solidFill>
              </a:rPr>
              <a:t>presentation</a:t>
            </a:r>
            <a:endParaRPr lang="de-DE" sz="4000" b="1" dirty="0">
              <a:solidFill>
                <a:srgbClr val="FFFFFF"/>
              </a:solidFill>
            </a:endParaRPr>
          </a:p>
          <a:p>
            <a:pPr marL="84138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2400" dirty="0">
                <a:solidFill>
                  <a:srgbClr val="FFFFFF"/>
                </a:solidFill>
              </a:rPr>
              <a:t>3D-Online-Configurator </a:t>
            </a:r>
            <a:r>
              <a:rPr lang="de-DE" sz="2400" dirty="0" err="1">
                <a:solidFill>
                  <a:srgbClr val="FFFFFF"/>
                </a:solidFill>
              </a:rPr>
              <a:t>gripper</a:t>
            </a:r>
            <a:r>
              <a:rPr lang="de-DE" sz="2400" dirty="0">
                <a:solidFill>
                  <a:srgbClr val="FFFFFF"/>
                </a:solidFill>
              </a:rPr>
              <a:t> </a:t>
            </a:r>
            <a:r>
              <a:rPr lang="de-DE" sz="2400" dirty="0" err="1">
                <a:solidFill>
                  <a:srgbClr val="FFFFFF"/>
                </a:solidFill>
              </a:rPr>
              <a:t>swivel</a:t>
            </a:r>
            <a:r>
              <a:rPr lang="de-DE" sz="2400" dirty="0">
                <a:solidFill>
                  <a:srgbClr val="FFFFFF"/>
                </a:solidFill>
              </a:rPr>
              <a:t> </a:t>
            </a:r>
            <a:r>
              <a:rPr lang="de-DE" sz="2400" dirty="0" err="1">
                <a:solidFill>
                  <a:srgbClr val="FFFFFF"/>
                </a:solidFill>
              </a:rPr>
              <a:t>units</a:t>
            </a:r>
            <a:endParaRPr lang="de-DE" sz="2400" dirty="0">
              <a:solidFill>
                <a:srgbClr val="FFFFFF"/>
              </a:solidFill>
            </a:endParaRPr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743" y="6496403"/>
            <a:ext cx="1794933" cy="119421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6"/>
          <a:srcRect l="38113" b="2500"/>
          <a:stretch/>
        </p:blipFill>
        <p:spPr>
          <a:xfrm>
            <a:off x="628357" y="6286475"/>
            <a:ext cx="276683" cy="297205"/>
          </a:xfrm>
          <a:prstGeom prst="rect">
            <a:avLst/>
          </a:prstGeom>
        </p:spPr>
      </p:pic>
      <p:pic>
        <p:nvPicPr>
          <p:cNvPr id="7" name="Bild 4">
            <a:extLst>
              <a:ext uri="{FF2B5EF4-FFF2-40B4-BE49-F238E27FC236}">
                <a16:creationId xmlns:a16="http://schemas.microsoft.com/office/drawing/2014/main" id="{FF2BE00B-75A5-427F-855A-AFBD37CAD0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749160"/>
            <a:ext cx="12192000" cy="9990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2700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feld 35"/>
          <p:cNvSpPr txBox="1"/>
          <p:nvPr/>
        </p:nvSpPr>
        <p:spPr>
          <a:xfrm>
            <a:off x="6672064" y="3297758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b="1">
              <a:solidFill>
                <a:srgbClr val="003D6A"/>
              </a:solidFill>
            </a:endParaRPr>
          </a:p>
          <a:p>
            <a:endParaRPr lang="de-DE" b="1">
              <a:solidFill>
                <a:srgbClr val="00446B"/>
              </a:solidFill>
            </a:endParaRPr>
          </a:p>
          <a:p>
            <a:endParaRPr lang="de-DE" b="1" dirty="0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7464152" y="2054696"/>
            <a:ext cx="3995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003D6A"/>
                </a:solidFill>
              </a:rPr>
              <a:t>SCHUNK 3D-Online </a:t>
            </a:r>
            <a:r>
              <a:rPr lang="de-DE" sz="1600" b="1" dirty="0" err="1">
                <a:solidFill>
                  <a:srgbClr val="003D6A"/>
                </a:solidFill>
              </a:rPr>
              <a:t>configurator</a:t>
            </a:r>
            <a:r>
              <a:rPr lang="de-DE" sz="1600" b="1" dirty="0">
                <a:solidFill>
                  <a:srgbClr val="003D6A"/>
                </a:solidFill>
              </a:rPr>
              <a:t> </a:t>
            </a:r>
            <a:r>
              <a:rPr lang="de-DE" sz="1600" b="1" dirty="0" err="1">
                <a:solidFill>
                  <a:srgbClr val="003D6A"/>
                </a:solidFill>
              </a:rPr>
              <a:t>for</a:t>
            </a:r>
            <a:r>
              <a:rPr lang="de-DE" sz="1600" b="1" dirty="0">
                <a:solidFill>
                  <a:srgbClr val="003D6A"/>
                </a:solidFill>
              </a:rPr>
              <a:t> </a:t>
            </a:r>
            <a:r>
              <a:rPr lang="de-DE" sz="1600" b="1" dirty="0" err="1">
                <a:solidFill>
                  <a:srgbClr val="003D6A"/>
                </a:solidFill>
              </a:rPr>
              <a:t>three</a:t>
            </a:r>
            <a:r>
              <a:rPr lang="de-DE" sz="1600" b="1" dirty="0">
                <a:solidFill>
                  <a:srgbClr val="003D6A"/>
                </a:solidFill>
              </a:rPr>
              <a:t>-dimensional </a:t>
            </a:r>
            <a:r>
              <a:rPr lang="de-DE" sz="1600" b="1" dirty="0" err="1">
                <a:solidFill>
                  <a:srgbClr val="003D6A"/>
                </a:solidFill>
              </a:rPr>
              <a:t>configuration</a:t>
            </a:r>
            <a:r>
              <a:rPr lang="de-DE" sz="1600" b="1" dirty="0">
                <a:solidFill>
                  <a:srgbClr val="003D6A"/>
                </a:solidFill>
              </a:rPr>
              <a:t> </a:t>
            </a:r>
            <a:r>
              <a:rPr lang="de-DE" sz="1600" b="1" dirty="0" err="1">
                <a:solidFill>
                  <a:srgbClr val="003D6A"/>
                </a:solidFill>
              </a:rPr>
              <a:t>of</a:t>
            </a:r>
            <a:r>
              <a:rPr lang="de-DE" sz="1600" b="1" dirty="0">
                <a:solidFill>
                  <a:srgbClr val="003D6A"/>
                </a:solidFill>
              </a:rPr>
              <a:t> </a:t>
            </a:r>
            <a:r>
              <a:rPr lang="de-DE" sz="1600" b="1" dirty="0" err="1">
                <a:solidFill>
                  <a:srgbClr val="003D6A"/>
                </a:solidFill>
              </a:rPr>
              <a:t>gripper</a:t>
            </a:r>
            <a:r>
              <a:rPr lang="de-DE" sz="1600" b="1" dirty="0">
                <a:solidFill>
                  <a:srgbClr val="003D6A"/>
                </a:solidFill>
              </a:rPr>
              <a:t> </a:t>
            </a:r>
            <a:r>
              <a:rPr lang="de-DE" sz="1600" b="1" dirty="0" err="1">
                <a:solidFill>
                  <a:srgbClr val="003D6A"/>
                </a:solidFill>
              </a:rPr>
              <a:t>swivel</a:t>
            </a:r>
            <a:r>
              <a:rPr lang="de-DE" sz="1600" b="1" dirty="0">
                <a:solidFill>
                  <a:srgbClr val="003D6A"/>
                </a:solidFill>
              </a:rPr>
              <a:t> </a:t>
            </a:r>
            <a:r>
              <a:rPr lang="de-DE" sz="1600" b="1" dirty="0" err="1">
                <a:solidFill>
                  <a:srgbClr val="003D6A"/>
                </a:solidFill>
              </a:rPr>
              <a:t>units</a:t>
            </a:r>
            <a:endParaRPr lang="de-DE" sz="1600" b="1" dirty="0">
              <a:solidFill>
                <a:srgbClr val="003D6A"/>
              </a:solidFill>
            </a:endParaRP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0" y="1268760"/>
            <a:ext cx="4608032" cy="396004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055440" y="5238221"/>
            <a:ext cx="9259351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de-DE" sz="2000" b="1" dirty="0" err="1">
                <a:solidFill>
                  <a:schemeClr val="bg1"/>
                </a:solidFill>
              </a:rPr>
              <a:t>Swivel</a:t>
            </a:r>
            <a:r>
              <a:rPr lang="de-DE" sz="2000" b="1" dirty="0">
                <a:solidFill>
                  <a:schemeClr val="bg1"/>
                </a:solidFill>
              </a:rPr>
              <a:t> </a:t>
            </a:r>
            <a:r>
              <a:rPr lang="de-DE" sz="2000" b="1" dirty="0" err="1">
                <a:solidFill>
                  <a:schemeClr val="bg1"/>
                </a:solidFill>
              </a:rPr>
              <a:t>units</a:t>
            </a:r>
            <a:r>
              <a:rPr lang="de-DE" sz="2000" b="1" dirty="0">
                <a:solidFill>
                  <a:schemeClr val="bg1"/>
                </a:solidFill>
              </a:rPr>
              <a:t> SRU-plus and SRM </a:t>
            </a:r>
            <a:r>
              <a:rPr lang="de-DE" sz="2000" b="1" dirty="0" err="1">
                <a:solidFill>
                  <a:schemeClr val="bg1"/>
                </a:solidFill>
              </a:rPr>
              <a:t>can</a:t>
            </a:r>
            <a:r>
              <a:rPr lang="de-DE" sz="2000" b="1" dirty="0">
                <a:solidFill>
                  <a:schemeClr val="bg1"/>
                </a:solidFill>
              </a:rPr>
              <a:t> </a:t>
            </a:r>
            <a:r>
              <a:rPr lang="de-DE" sz="2000" b="1" dirty="0" err="1">
                <a:solidFill>
                  <a:schemeClr val="bg1"/>
                </a:solidFill>
              </a:rPr>
              <a:t>be</a:t>
            </a:r>
            <a:r>
              <a:rPr lang="de-DE" sz="2000" b="1" dirty="0">
                <a:solidFill>
                  <a:schemeClr val="bg1"/>
                </a:solidFill>
              </a:rPr>
              <a:t> </a:t>
            </a:r>
            <a:r>
              <a:rPr lang="de-DE" sz="2000" b="1" dirty="0" err="1">
                <a:solidFill>
                  <a:schemeClr val="bg1"/>
                </a:solidFill>
              </a:rPr>
              <a:t>combined</a:t>
            </a:r>
            <a:r>
              <a:rPr lang="de-DE" sz="2000" b="1" dirty="0">
                <a:solidFill>
                  <a:schemeClr val="bg1"/>
                </a:solidFill>
              </a:rPr>
              <a:t> </a:t>
            </a:r>
            <a:r>
              <a:rPr lang="de-DE" sz="2000" b="1" dirty="0" err="1">
                <a:solidFill>
                  <a:schemeClr val="bg1"/>
                </a:solidFill>
              </a:rPr>
              <a:t>with</a:t>
            </a:r>
            <a:r>
              <a:rPr lang="de-DE" sz="2000" b="1" dirty="0">
                <a:solidFill>
                  <a:schemeClr val="bg1"/>
                </a:solidFill>
              </a:rPr>
              <a:t> </a:t>
            </a:r>
            <a:r>
              <a:rPr lang="de-DE" sz="2000" b="1" dirty="0" err="1">
                <a:solidFill>
                  <a:schemeClr val="bg1"/>
                </a:solidFill>
              </a:rPr>
              <a:t>the</a:t>
            </a:r>
            <a:r>
              <a:rPr lang="de-DE" sz="2000" b="1" dirty="0">
                <a:solidFill>
                  <a:schemeClr val="bg1"/>
                </a:solidFill>
              </a:rPr>
              <a:t> </a:t>
            </a:r>
            <a:r>
              <a:rPr lang="de-DE" sz="2000" b="1" dirty="0" err="1">
                <a:solidFill>
                  <a:schemeClr val="bg1"/>
                </a:solidFill>
              </a:rPr>
              <a:t>following</a:t>
            </a:r>
            <a:r>
              <a:rPr lang="de-DE" sz="2000" b="1" dirty="0">
                <a:solidFill>
                  <a:schemeClr val="bg1"/>
                </a:solidFill>
              </a:rPr>
              <a:t> SCHUNK </a:t>
            </a:r>
            <a:r>
              <a:rPr lang="de-DE" sz="2000" b="1" dirty="0" err="1">
                <a:solidFill>
                  <a:schemeClr val="bg1"/>
                </a:solidFill>
              </a:rPr>
              <a:t>grippers</a:t>
            </a:r>
            <a:r>
              <a:rPr lang="de-DE" sz="2000" b="1" dirty="0">
                <a:solidFill>
                  <a:schemeClr val="bg1"/>
                </a:solidFill>
              </a:rPr>
              <a:t>:</a:t>
            </a:r>
          </a:p>
          <a:p>
            <a:r>
              <a:rPr lang="de-DE" sz="1600" b="1" dirty="0">
                <a:solidFill>
                  <a:schemeClr val="bg1"/>
                </a:solidFill>
              </a:rPr>
              <a:t>PGN-plus, DPG-plus, JGP, PWG-plus, PZN-plus, DPZ-plus, JGZ, PZB-plus</a:t>
            </a:r>
          </a:p>
        </p:txBody>
      </p:sp>
      <p:sp>
        <p:nvSpPr>
          <p:cNvPr id="2" name="Rechteck 1"/>
          <p:cNvSpPr/>
          <p:nvPr/>
        </p:nvSpPr>
        <p:spPr>
          <a:xfrm>
            <a:off x="7478241" y="3370079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050" b="1" dirty="0">
                <a:hlinkClick r:id="rId3"/>
              </a:rPr>
              <a:t>SGEI-</a:t>
            </a:r>
            <a:r>
              <a:rPr lang="de-DE" sz="1050" b="1" dirty="0" err="1">
                <a:hlinkClick r:id="rId3"/>
              </a:rPr>
              <a:t>Configurator</a:t>
            </a:r>
            <a:endParaRPr lang="de-DE" sz="105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7480151" y="3022104"/>
            <a:ext cx="3995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u="sng" dirty="0" err="1">
                <a:solidFill>
                  <a:srgbClr val="003D6A"/>
                </a:solidFill>
              </a:rPr>
              <a:t>To</a:t>
            </a:r>
            <a:r>
              <a:rPr lang="de-DE" sz="1600" b="1" u="sng" dirty="0">
                <a:solidFill>
                  <a:srgbClr val="003D6A"/>
                </a:solidFill>
              </a:rPr>
              <a:t> </a:t>
            </a:r>
            <a:r>
              <a:rPr lang="de-DE" sz="1600" b="1" u="sng" dirty="0" err="1">
                <a:solidFill>
                  <a:srgbClr val="003D6A"/>
                </a:solidFill>
              </a:rPr>
              <a:t>the</a:t>
            </a:r>
            <a:r>
              <a:rPr lang="de-DE" sz="1600" b="1" u="sng" dirty="0">
                <a:solidFill>
                  <a:srgbClr val="003D6A"/>
                </a:solidFill>
              </a:rPr>
              <a:t> </a:t>
            </a:r>
            <a:r>
              <a:rPr lang="de-DE" sz="1600" b="1" u="sng" dirty="0" err="1">
                <a:solidFill>
                  <a:srgbClr val="003D6A"/>
                </a:solidFill>
              </a:rPr>
              <a:t>PARTcommunity</a:t>
            </a:r>
            <a:r>
              <a:rPr lang="de-DE" sz="1600" b="1" u="sng" dirty="0">
                <a:solidFill>
                  <a:srgbClr val="003D6A"/>
                </a:solidFill>
              </a:rPr>
              <a:t> :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03CE610-422B-4930-835B-B37E2F24B847}"/>
              </a:ext>
            </a:extLst>
          </p:cNvPr>
          <p:cNvSpPr txBox="1"/>
          <p:nvPr/>
        </p:nvSpPr>
        <p:spPr>
          <a:xfrm>
            <a:off x="5675313" y="501207"/>
            <a:ext cx="6516687" cy="570369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2800" b="1" dirty="0">
                <a:solidFill>
                  <a:schemeClr val="bg1"/>
                </a:solidFill>
              </a:rPr>
              <a:t>NEW! Also </a:t>
            </a:r>
            <a:r>
              <a:rPr lang="de-DE" sz="2800" b="1" dirty="0" err="1">
                <a:solidFill>
                  <a:schemeClr val="bg1"/>
                </a:solidFill>
              </a:rPr>
              <a:t>for</a:t>
            </a:r>
            <a:r>
              <a:rPr lang="de-DE" sz="2800" b="1" dirty="0">
                <a:solidFill>
                  <a:schemeClr val="bg1"/>
                </a:solidFill>
              </a:rPr>
              <a:t> </a:t>
            </a:r>
            <a:r>
              <a:rPr lang="de-DE" sz="2800" b="1" dirty="0" err="1">
                <a:solidFill>
                  <a:schemeClr val="bg1"/>
                </a:solidFill>
              </a:rPr>
              <a:t>gripping</a:t>
            </a:r>
            <a:r>
              <a:rPr lang="de-DE" sz="2800" b="1" dirty="0">
                <a:solidFill>
                  <a:schemeClr val="bg1"/>
                </a:solidFill>
              </a:rPr>
              <a:t> </a:t>
            </a:r>
            <a:r>
              <a:rPr lang="de-DE" sz="2800" b="1" dirty="0" err="1">
                <a:solidFill>
                  <a:schemeClr val="bg1"/>
                </a:solidFill>
              </a:rPr>
              <a:t>swivel</a:t>
            </a:r>
            <a:r>
              <a:rPr lang="de-DE" sz="2800" b="1" dirty="0">
                <a:solidFill>
                  <a:schemeClr val="bg1"/>
                </a:solidFill>
              </a:rPr>
              <a:t> </a:t>
            </a:r>
            <a:r>
              <a:rPr lang="de-DE" sz="2800" b="1" dirty="0" err="1">
                <a:solidFill>
                  <a:schemeClr val="bg1"/>
                </a:solidFill>
              </a:rPr>
              <a:t>units</a:t>
            </a:r>
            <a:endParaRPr lang="de-DE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5675313" y="484471"/>
            <a:ext cx="6516687" cy="603840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3600" b="1" dirty="0" err="1">
                <a:solidFill>
                  <a:schemeClr val="bg1"/>
                </a:solidFill>
              </a:rPr>
              <a:t>Functional</a:t>
            </a:r>
            <a:r>
              <a:rPr lang="de-DE" sz="3600" b="1" dirty="0">
                <a:solidFill>
                  <a:schemeClr val="bg1"/>
                </a:solidFill>
              </a:rPr>
              <a:t> </a:t>
            </a:r>
            <a:r>
              <a:rPr lang="de-DE" sz="3600" b="1" dirty="0" err="1">
                <a:solidFill>
                  <a:schemeClr val="bg1"/>
                </a:solidFill>
              </a:rPr>
              <a:t>principle</a:t>
            </a:r>
            <a:endParaRPr lang="de-DE" sz="3600" b="1" dirty="0">
              <a:solidFill>
                <a:schemeClr val="bg1"/>
              </a:solidFill>
            </a:endParaRPr>
          </a:p>
        </p:txBody>
      </p:sp>
      <p:sp>
        <p:nvSpPr>
          <p:cNvPr id="59" name="Textfeld 58"/>
          <p:cNvSpPr txBox="1"/>
          <p:nvPr/>
        </p:nvSpPr>
        <p:spPr>
          <a:xfrm>
            <a:off x="7788696" y="2298358"/>
            <a:ext cx="39959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/>
          </a:p>
          <a:p>
            <a:endParaRPr lang="de-DE" sz="1600">
              <a:solidFill>
                <a:srgbClr val="003D6A"/>
              </a:solidFill>
            </a:endParaRPr>
          </a:p>
          <a:p>
            <a:endParaRPr lang="de-DE" sz="1600">
              <a:solidFill>
                <a:srgbClr val="003D6A"/>
              </a:solidFill>
            </a:endParaRPr>
          </a:p>
          <a:p>
            <a:endParaRPr lang="de-DE" sz="1600">
              <a:solidFill>
                <a:srgbClr val="003D6A"/>
              </a:solidFill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1334714" y="1643727"/>
            <a:ext cx="4473254" cy="3585473"/>
            <a:chOff x="590741" y="2316163"/>
            <a:chExt cx="4185221" cy="3213651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741" y="2316163"/>
              <a:ext cx="4185221" cy="3213651"/>
            </a:xfrm>
            <a:prstGeom prst="rect">
              <a:avLst/>
            </a:prstGeom>
          </p:spPr>
        </p:pic>
        <p:pic>
          <p:nvPicPr>
            <p:cNvPr id="9" name="Grafik 8"/>
            <p:cNvPicPr>
              <a:picLocks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8397" y="3005318"/>
              <a:ext cx="3909327" cy="1709557"/>
            </a:xfrm>
            <a:prstGeom prst="rect">
              <a:avLst/>
            </a:prstGeom>
          </p:spPr>
        </p:pic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40A91CDE-ECBA-48C4-BF2B-1AAAB6B59B99}"/>
              </a:ext>
            </a:extLst>
          </p:cNvPr>
          <p:cNvGrpSpPr/>
          <p:nvPr/>
        </p:nvGrpSpPr>
        <p:grpSpPr>
          <a:xfrm>
            <a:off x="7584999" y="2999294"/>
            <a:ext cx="3578872" cy="830997"/>
            <a:chOff x="5241600" y="3849427"/>
            <a:chExt cx="3578872" cy="830997"/>
          </a:xfrm>
        </p:grpSpPr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id="{56A0A9AA-0501-4F55-9315-CBF6A7F39450}"/>
                </a:ext>
              </a:extLst>
            </p:cNvPr>
            <p:cNvSpPr txBox="1"/>
            <p:nvPr/>
          </p:nvSpPr>
          <p:spPr>
            <a:xfrm>
              <a:off x="5554847" y="3849427"/>
              <a:ext cx="32656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 err="1">
                  <a:solidFill>
                    <a:srgbClr val="003D6A"/>
                  </a:solidFill>
                </a:rPr>
                <a:t>Standardized</a:t>
              </a:r>
              <a:r>
                <a:rPr lang="de-DE" sz="1600" b="1" dirty="0">
                  <a:solidFill>
                    <a:srgbClr val="003D6A"/>
                  </a:solidFill>
                </a:rPr>
                <a:t> </a:t>
              </a:r>
              <a:r>
                <a:rPr lang="de-DE" sz="1600" b="1" dirty="0" err="1">
                  <a:solidFill>
                    <a:srgbClr val="003D6A"/>
                  </a:solidFill>
                </a:rPr>
                <a:t>adapter</a:t>
              </a:r>
              <a:r>
                <a:rPr lang="de-DE" sz="1600" b="1" dirty="0">
                  <a:solidFill>
                    <a:srgbClr val="003D6A"/>
                  </a:solidFill>
                </a:rPr>
                <a:t> </a:t>
              </a:r>
              <a:r>
                <a:rPr lang="de-DE" sz="1600" b="1" dirty="0" err="1">
                  <a:solidFill>
                    <a:srgbClr val="003D6A"/>
                  </a:solidFill>
                </a:rPr>
                <a:t>plate</a:t>
              </a:r>
              <a:r>
                <a:rPr lang="de-DE" sz="1600" b="1" dirty="0">
                  <a:solidFill>
                    <a:srgbClr val="003D6A"/>
                  </a:solidFill>
                </a:rPr>
                <a:t> </a:t>
              </a:r>
              <a:r>
                <a:rPr lang="de-DE" sz="1600" b="1" dirty="0" err="1">
                  <a:solidFill>
                    <a:srgbClr val="003D6A"/>
                  </a:solidFill>
                </a:rPr>
                <a:t>integrated</a:t>
              </a:r>
              <a:r>
                <a:rPr lang="de-DE" sz="1600" b="1" dirty="0">
                  <a:solidFill>
                    <a:srgbClr val="003D6A"/>
                  </a:solidFill>
                </a:rPr>
                <a:t> – </a:t>
              </a:r>
              <a:r>
                <a:rPr lang="de-DE" sz="1600" b="1" dirty="0" err="1">
                  <a:solidFill>
                    <a:srgbClr val="003D6A"/>
                  </a:solidFill>
                </a:rPr>
                <a:t>creation</a:t>
              </a:r>
              <a:r>
                <a:rPr lang="de-DE" sz="1600" b="1" dirty="0">
                  <a:solidFill>
                    <a:srgbClr val="003D6A"/>
                  </a:solidFill>
                </a:rPr>
                <a:t> </a:t>
              </a:r>
              <a:r>
                <a:rPr lang="de-DE" sz="1600" b="1" dirty="0" err="1">
                  <a:solidFill>
                    <a:srgbClr val="003D6A"/>
                  </a:solidFill>
                </a:rPr>
                <a:t>of</a:t>
              </a:r>
              <a:r>
                <a:rPr lang="de-DE" sz="1600" b="1" dirty="0">
                  <a:solidFill>
                    <a:srgbClr val="003D6A"/>
                  </a:solidFill>
                </a:rPr>
                <a:t> </a:t>
              </a:r>
              <a:r>
                <a:rPr lang="de-DE" sz="1600" b="1" dirty="0" err="1">
                  <a:solidFill>
                    <a:srgbClr val="003D6A"/>
                  </a:solidFill>
                </a:rPr>
                <a:t>parts</a:t>
              </a:r>
              <a:r>
                <a:rPr lang="de-DE" sz="1600" b="1" dirty="0">
                  <a:solidFill>
                    <a:srgbClr val="003D6A"/>
                  </a:solidFill>
                </a:rPr>
                <a:t> </a:t>
              </a:r>
              <a:r>
                <a:rPr lang="de-DE" sz="1600" b="1" dirty="0" err="1">
                  <a:solidFill>
                    <a:srgbClr val="003D6A"/>
                  </a:solidFill>
                </a:rPr>
                <a:t>lists</a:t>
              </a:r>
              <a:r>
                <a:rPr lang="de-DE" sz="1600" b="1" dirty="0">
                  <a:solidFill>
                    <a:srgbClr val="003D6A"/>
                  </a:solidFill>
                </a:rPr>
                <a:t> inclusive </a:t>
              </a:r>
              <a:r>
                <a:rPr lang="de-DE" sz="1600" b="1" dirty="0" err="1">
                  <a:solidFill>
                    <a:srgbClr val="003D6A"/>
                  </a:solidFill>
                </a:rPr>
                <a:t>standard</a:t>
              </a:r>
              <a:r>
                <a:rPr lang="de-DE" sz="1600" b="1" dirty="0">
                  <a:solidFill>
                    <a:srgbClr val="003D6A"/>
                  </a:solidFill>
                </a:rPr>
                <a:t> </a:t>
              </a:r>
              <a:r>
                <a:rPr lang="de-DE" sz="1600" b="1" dirty="0" err="1">
                  <a:solidFill>
                    <a:srgbClr val="003D6A"/>
                  </a:solidFill>
                </a:rPr>
                <a:t>parts</a:t>
              </a:r>
              <a:endParaRPr lang="de-DE" sz="1600" b="1" dirty="0">
                <a:solidFill>
                  <a:srgbClr val="003D6A"/>
                </a:solidFill>
              </a:endParaRPr>
            </a:p>
          </p:txBody>
        </p:sp>
        <p:grpSp>
          <p:nvGrpSpPr>
            <p:cNvPr id="37" name="Gruppieren 36">
              <a:extLst>
                <a:ext uri="{FF2B5EF4-FFF2-40B4-BE49-F238E27FC236}">
                  <a16:creationId xmlns:a16="http://schemas.microsoft.com/office/drawing/2014/main" id="{BAE14606-64A7-4AD0-920A-FE8068443A5A}"/>
                </a:ext>
              </a:extLst>
            </p:cNvPr>
            <p:cNvGrpSpPr/>
            <p:nvPr/>
          </p:nvGrpSpPr>
          <p:grpSpPr>
            <a:xfrm>
              <a:off x="5241600" y="3875036"/>
              <a:ext cx="285750" cy="287337"/>
              <a:chOff x="6389688" y="3467286"/>
              <a:chExt cx="285750" cy="287337"/>
            </a:xfrm>
          </p:grpSpPr>
          <p:sp>
            <p:nvSpPr>
              <p:cNvPr id="38" name="Oval 8">
                <a:extLst>
                  <a:ext uri="{FF2B5EF4-FFF2-40B4-BE49-F238E27FC236}">
                    <a16:creationId xmlns:a16="http://schemas.microsoft.com/office/drawing/2014/main" id="{D37E0CA8-287A-499D-A90F-149492F020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89688" y="3467286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3D6A"/>
                  </a:solidFill>
                </a:endParaRPr>
              </a:p>
            </p:txBody>
          </p:sp>
          <p:sp>
            <p:nvSpPr>
              <p:cNvPr id="39" name="Freeform 9">
                <a:extLst>
                  <a:ext uri="{FF2B5EF4-FFF2-40B4-BE49-F238E27FC236}">
                    <a16:creationId xmlns:a16="http://schemas.microsoft.com/office/drawing/2014/main" id="{D11D7F24-206E-4529-8980-EA4C2870F0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21438" y="3500623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3D6A"/>
                  </a:solidFill>
                </a:endParaRPr>
              </a:p>
            </p:txBody>
          </p:sp>
        </p:grpSp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AF482CE7-E331-4DA2-807C-D170C4CF22F0}"/>
              </a:ext>
            </a:extLst>
          </p:cNvPr>
          <p:cNvGrpSpPr/>
          <p:nvPr/>
        </p:nvGrpSpPr>
        <p:grpSpPr>
          <a:xfrm>
            <a:off x="7581824" y="4926240"/>
            <a:ext cx="3578872" cy="584775"/>
            <a:chOff x="5241600" y="3849427"/>
            <a:chExt cx="3578872" cy="584775"/>
          </a:xfrm>
        </p:grpSpPr>
        <p:sp>
          <p:nvSpPr>
            <p:cNvPr id="41" name="Textfeld 40">
              <a:extLst>
                <a:ext uri="{FF2B5EF4-FFF2-40B4-BE49-F238E27FC236}">
                  <a16:creationId xmlns:a16="http://schemas.microsoft.com/office/drawing/2014/main" id="{0CE19963-82F1-4A30-B3B0-B29384061619}"/>
                </a:ext>
              </a:extLst>
            </p:cNvPr>
            <p:cNvSpPr txBox="1"/>
            <p:nvPr/>
          </p:nvSpPr>
          <p:spPr>
            <a:xfrm>
              <a:off x="5554847" y="3849427"/>
              <a:ext cx="32656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 err="1">
                  <a:solidFill>
                    <a:srgbClr val="003D6A"/>
                  </a:solidFill>
                </a:rPr>
                <a:t>Available</a:t>
              </a:r>
              <a:r>
                <a:rPr lang="de-DE" sz="1600" b="1" dirty="0">
                  <a:solidFill>
                    <a:srgbClr val="003D6A"/>
                  </a:solidFill>
                </a:rPr>
                <a:t> in all </a:t>
              </a:r>
              <a:r>
                <a:rPr lang="de-DE" sz="1600" b="1" dirty="0" err="1">
                  <a:solidFill>
                    <a:srgbClr val="003D6A"/>
                  </a:solidFill>
                </a:rPr>
                <a:t>popular</a:t>
              </a:r>
              <a:r>
                <a:rPr lang="de-DE" sz="1600" b="1" dirty="0">
                  <a:solidFill>
                    <a:srgbClr val="003D6A"/>
                  </a:solidFill>
                </a:rPr>
                <a:t> 2D </a:t>
              </a:r>
              <a:r>
                <a:rPr lang="de-DE" sz="1600" b="1" dirty="0" err="1">
                  <a:solidFill>
                    <a:srgbClr val="003D6A"/>
                  </a:solidFill>
                </a:rPr>
                <a:t>and</a:t>
              </a:r>
              <a:r>
                <a:rPr lang="de-DE" sz="1600" b="1" dirty="0">
                  <a:solidFill>
                    <a:srgbClr val="003D6A"/>
                  </a:solidFill>
                </a:rPr>
                <a:t> 3D </a:t>
              </a:r>
              <a:r>
                <a:rPr lang="de-DE" sz="1600" b="1" dirty="0" err="1">
                  <a:solidFill>
                    <a:srgbClr val="003D6A"/>
                  </a:solidFill>
                </a:rPr>
                <a:t>formats</a:t>
              </a:r>
              <a:endParaRPr lang="de-DE" sz="1600" b="1" dirty="0">
                <a:solidFill>
                  <a:srgbClr val="003D6A"/>
                </a:solidFill>
              </a:endParaRPr>
            </a:p>
          </p:txBody>
        </p:sp>
        <p:grpSp>
          <p:nvGrpSpPr>
            <p:cNvPr id="42" name="Gruppieren 41">
              <a:extLst>
                <a:ext uri="{FF2B5EF4-FFF2-40B4-BE49-F238E27FC236}">
                  <a16:creationId xmlns:a16="http://schemas.microsoft.com/office/drawing/2014/main" id="{D145D5EF-9A1A-4175-92B6-A64B4957485E}"/>
                </a:ext>
              </a:extLst>
            </p:cNvPr>
            <p:cNvGrpSpPr/>
            <p:nvPr/>
          </p:nvGrpSpPr>
          <p:grpSpPr>
            <a:xfrm>
              <a:off x="5241600" y="3875036"/>
              <a:ext cx="285750" cy="287337"/>
              <a:chOff x="6389688" y="3467286"/>
              <a:chExt cx="285750" cy="287337"/>
            </a:xfrm>
          </p:grpSpPr>
          <p:sp>
            <p:nvSpPr>
              <p:cNvPr id="43" name="Oval 8">
                <a:extLst>
                  <a:ext uri="{FF2B5EF4-FFF2-40B4-BE49-F238E27FC236}">
                    <a16:creationId xmlns:a16="http://schemas.microsoft.com/office/drawing/2014/main" id="{B94D02D7-ADB6-4E98-93E1-3D43594AC1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89688" y="3467286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3D6A"/>
                  </a:solidFill>
                </a:endParaRPr>
              </a:p>
            </p:txBody>
          </p:sp>
          <p:sp>
            <p:nvSpPr>
              <p:cNvPr id="44" name="Freeform 9">
                <a:extLst>
                  <a:ext uri="{FF2B5EF4-FFF2-40B4-BE49-F238E27FC236}">
                    <a16:creationId xmlns:a16="http://schemas.microsoft.com/office/drawing/2014/main" id="{5D33C5E4-C143-467D-BD14-6AED0D4DFC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21438" y="3500623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3D6A"/>
                  </a:solidFill>
                </a:endParaRPr>
              </a:p>
            </p:txBody>
          </p:sp>
        </p:grpSp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6878CF52-8EA8-4417-BF54-91BBD3A2E913}"/>
              </a:ext>
            </a:extLst>
          </p:cNvPr>
          <p:cNvGrpSpPr/>
          <p:nvPr/>
        </p:nvGrpSpPr>
        <p:grpSpPr>
          <a:xfrm>
            <a:off x="7600874" y="2174323"/>
            <a:ext cx="3578872" cy="830997"/>
            <a:chOff x="5241600" y="3849427"/>
            <a:chExt cx="3578872" cy="830997"/>
          </a:xfrm>
        </p:grpSpPr>
        <p:sp>
          <p:nvSpPr>
            <p:cNvPr id="46" name="Textfeld 45">
              <a:extLst>
                <a:ext uri="{FF2B5EF4-FFF2-40B4-BE49-F238E27FC236}">
                  <a16:creationId xmlns:a16="http://schemas.microsoft.com/office/drawing/2014/main" id="{ABBCB2F3-0C3E-47A7-84DB-D7E9E77004BD}"/>
                </a:ext>
              </a:extLst>
            </p:cNvPr>
            <p:cNvSpPr txBox="1"/>
            <p:nvPr/>
          </p:nvSpPr>
          <p:spPr>
            <a:xfrm>
              <a:off x="5554847" y="3849427"/>
              <a:ext cx="32656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 err="1">
                  <a:solidFill>
                    <a:srgbClr val="003D6A"/>
                  </a:solidFill>
                </a:rPr>
                <a:t>Swivel</a:t>
              </a:r>
              <a:r>
                <a:rPr lang="de-DE" sz="1600" b="1" dirty="0">
                  <a:solidFill>
                    <a:srgbClr val="003D6A"/>
                  </a:solidFill>
                </a:rPr>
                <a:t> </a:t>
              </a:r>
              <a:r>
                <a:rPr lang="de-DE" sz="1600" b="1" dirty="0" err="1">
                  <a:solidFill>
                    <a:srgbClr val="003D6A"/>
                  </a:solidFill>
                </a:rPr>
                <a:t>gripper</a:t>
              </a:r>
              <a:r>
                <a:rPr lang="de-DE" sz="1600" b="1" dirty="0">
                  <a:solidFill>
                    <a:srgbClr val="003D6A"/>
                  </a:solidFill>
                </a:rPr>
                <a:t> </a:t>
              </a:r>
              <a:r>
                <a:rPr lang="de-DE" sz="1600" b="1" dirty="0" err="1">
                  <a:solidFill>
                    <a:srgbClr val="003D6A"/>
                  </a:solidFill>
                </a:rPr>
                <a:t>units</a:t>
              </a:r>
              <a:r>
                <a:rPr lang="de-DE" sz="1600" b="1" dirty="0">
                  <a:solidFill>
                    <a:srgbClr val="003D6A"/>
                  </a:solidFill>
                </a:rPr>
                <a:t> </a:t>
              </a:r>
              <a:r>
                <a:rPr lang="de-DE" sz="1600" b="1" dirty="0" err="1">
                  <a:solidFill>
                    <a:srgbClr val="003D6A"/>
                  </a:solidFill>
                </a:rPr>
                <a:t>configurable</a:t>
              </a:r>
              <a:r>
                <a:rPr lang="de-DE" sz="1600" b="1" dirty="0">
                  <a:solidFill>
                    <a:srgbClr val="003D6A"/>
                  </a:solidFill>
                </a:rPr>
                <a:t> in a </a:t>
              </a:r>
              <a:r>
                <a:rPr lang="de-DE" sz="1600" b="1" dirty="0" err="1">
                  <a:solidFill>
                    <a:srgbClr val="003D6A"/>
                  </a:solidFill>
                </a:rPr>
                <a:t>few</a:t>
              </a:r>
              <a:r>
                <a:rPr lang="de-DE" sz="1600" b="1" dirty="0">
                  <a:solidFill>
                    <a:srgbClr val="003D6A"/>
                  </a:solidFill>
                </a:rPr>
                <a:t> </a:t>
              </a:r>
              <a:r>
                <a:rPr lang="de-DE" sz="1600" b="1" dirty="0" err="1">
                  <a:solidFill>
                    <a:srgbClr val="003D6A"/>
                  </a:solidFill>
                </a:rPr>
                <a:t>clicks</a:t>
              </a:r>
              <a:r>
                <a:rPr lang="de-DE" sz="1600" b="1" dirty="0">
                  <a:solidFill>
                    <a:srgbClr val="003D6A"/>
                  </a:solidFill>
                </a:rPr>
                <a:t> </a:t>
              </a:r>
              <a:r>
                <a:rPr lang="de-DE" sz="1600" b="1" dirty="0" err="1">
                  <a:solidFill>
                    <a:srgbClr val="003D6A"/>
                  </a:solidFill>
                </a:rPr>
                <a:t>based</a:t>
              </a:r>
              <a:r>
                <a:rPr lang="de-DE" sz="1600" b="1" dirty="0">
                  <a:solidFill>
                    <a:srgbClr val="003D6A"/>
                  </a:solidFill>
                </a:rPr>
                <a:t> on </a:t>
              </a:r>
              <a:r>
                <a:rPr lang="de-DE" sz="1600" b="1" dirty="0" err="1">
                  <a:solidFill>
                    <a:srgbClr val="003D6A"/>
                  </a:solidFill>
                </a:rPr>
                <a:t>the</a:t>
              </a:r>
              <a:r>
                <a:rPr lang="de-DE" sz="1600" b="1" dirty="0">
                  <a:solidFill>
                    <a:srgbClr val="003D6A"/>
                  </a:solidFill>
                </a:rPr>
                <a:t> SRU-plus and SRM</a:t>
              </a:r>
            </a:p>
          </p:txBody>
        </p:sp>
        <p:grpSp>
          <p:nvGrpSpPr>
            <p:cNvPr id="47" name="Gruppieren 46">
              <a:extLst>
                <a:ext uri="{FF2B5EF4-FFF2-40B4-BE49-F238E27FC236}">
                  <a16:creationId xmlns:a16="http://schemas.microsoft.com/office/drawing/2014/main" id="{8F14B017-3B10-4A9C-A2E5-D87D4979E8F3}"/>
                </a:ext>
              </a:extLst>
            </p:cNvPr>
            <p:cNvGrpSpPr/>
            <p:nvPr/>
          </p:nvGrpSpPr>
          <p:grpSpPr>
            <a:xfrm>
              <a:off x="5241600" y="3875036"/>
              <a:ext cx="285750" cy="287337"/>
              <a:chOff x="6389688" y="3467286"/>
              <a:chExt cx="285750" cy="287337"/>
            </a:xfrm>
          </p:grpSpPr>
          <p:sp>
            <p:nvSpPr>
              <p:cNvPr id="48" name="Oval 8">
                <a:extLst>
                  <a:ext uri="{FF2B5EF4-FFF2-40B4-BE49-F238E27FC236}">
                    <a16:creationId xmlns:a16="http://schemas.microsoft.com/office/drawing/2014/main" id="{9EB5D558-56B8-474D-B934-275479DA8C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89688" y="3467286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3D6A"/>
                  </a:solidFill>
                </a:endParaRPr>
              </a:p>
            </p:txBody>
          </p:sp>
          <p:sp>
            <p:nvSpPr>
              <p:cNvPr id="49" name="Freeform 9">
                <a:extLst>
                  <a:ext uri="{FF2B5EF4-FFF2-40B4-BE49-F238E27FC236}">
                    <a16:creationId xmlns:a16="http://schemas.microsoft.com/office/drawing/2014/main" id="{029E3C9B-451F-47D1-87DF-5018DEB315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21438" y="3500623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3D6A"/>
                  </a:solidFill>
                </a:endParaRPr>
              </a:p>
            </p:txBody>
          </p:sp>
        </p:grpSp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E23ACFFB-264A-4C9B-9B12-A6D8CAFC1DB8}"/>
              </a:ext>
            </a:extLst>
          </p:cNvPr>
          <p:cNvGrpSpPr/>
          <p:nvPr/>
        </p:nvGrpSpPr>
        <p:grpSpPr>
          <a:xfrm>
            <a:off x="7550074" y="3831945"/>
            <a:ext cx="3914776" cy="584775"/>
            <a:chOff x="5241600" y="3849427"/>
            <a:chExt cx="3578872" cy="584775"/>
          </a:xfrm>
        </p:grpSpPr>
        <p:sp>
          <p:nvSpPr>
            <p:cNvPr id="51" name="Textfeld 50">
              <a:extLst>
                <a:ext uri="{FF2B5EF4-FFF2-40B4-BE49-F238E27FC236}">
                  <a16:creationId xmlns:a16="http://schemas.microsoft.com/office/drawing/2014/main" id="{4B5566A7-3857-46E7-A494-D579CDBFEFD5}"/>
                </a:ext>
              </a:extLst>
            </p:cNvPr>
            <p:cNvSpPr txBox="1"/>
            <p:nvPr/>
          </p:nvSpPr>
          <p:spPr>
            <a:xfrm>
              <a:off x="5554847" y="3849427"/>
              <a:ext cx="32656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 err="1">
                  <a:solidFill>
                    <a:srgbClr val="003D6A"/>
                  </a:solidFill>
                </a:rPr>
                <a:t>Available</a:t>
              </a:r>
              <a:r>
                <a:rPr lang="de-DE" sz="1600" b="1" dirty="0">
                  <a:solidFill>
                    <a:srgbClr val="003D6A"/>
                  </a:solidFill>
                </a:rPr>
                <a:t> in </a:t>
              </a:r>
              <a:r>
                <a:rPr lang="de-DE" sz="1600" b="1" dirty="0" err="1">
                  <a:solidFill>
                    <a:srgbClr val="003D6A"/>
                  </a:solidFill>
                </a:rPr>
                <a:t>the</a:t>
              </a:r>
              <a:r>
                <a:rPr lang="de-DE" sz="1600" b="1" dirty="0">
                  <a:solidFill>
                    <a:srgbClr val="003D6A"/>
                  </a:solidFill>
                </a:rPr>
                <a:t> SCHUNK </a:t>
              </a:r>
              <a:r>
                <a:rPr lang="de-DE" sz="1600" b="1" dirty="0" err="1">
                  <a:solidFill>
                    <a:srgbClr val="003D6A"/>
                  </a:solidFill>
                </a:rPr>
                <a:t>PARTcommunity</a:t>
              </a:r>
              <a:r>
                <a:rPr lang="de-DE" sz="1600" b="1" dirty="0">
                  <a:solidFill>
                    <a:srgbClr val="003D6A"/>
                  </a:solidFill>
                </a:rPr>
                <a:t> </a:t>
              </a:r>
              <a:r>
                <a:rPr lang="de-DE" sz="1600" b="1" dirty="0" err="1">
                  <a:solidFill>
                    <a:srgbClr val="003D6A"/>
                  </a:solidFill>
                </a:rPr>
                <a:t>worldwide</a:t>
              </a:r>
              <a:endParaRPr lang="de-DE" sz="1600" b="1" dirty="0">
                <a:solidFill>
                  <a:srgbClr val="003D6A"/>
                </a:solidFill>
              </a:endParaRPr>
            </a:p>
          </p:txBody>
        </p:sp>
        <p:grpSp>
          <p:nvGrpSpPr>
            <p:cNvPr id="52" name="Gruppieren 51">
              <a:extLst>
                <a:ext uri="{FF2B5EF4-FFF2-40B4-BE49-F238E27FC236}">
                  <a16:creationId xmlns:a16="http://schemas.microsoft.com/office/drawing/2014/main" id="{15B538F3-F93C-4004-9B03-0A1A3F1D17D9}"/>
                </a:ext>
              </a:extLst>
            </p:cNvPr>
            <p:cNvGrpSpPr/>
            <p:nvPr/>
          </p:nvGrpSpPr>
          <p:grpSpPr>
            <a:xfrm>
              <a:off x="5241600" y="3875036"/>
              <a:ext cx="285750" cy="287337"/>
              <a:chOff x="6389688" y="3467286"/>
              <a:chExt cx="285750" cy="287337"/>
            </a:xfrm>
          </p:grpSpPr>
          <p:sp>
            <p:nvSpPr>
              <p:cNvPr id="53" name="Oval 8">
                <a:extLst>
                  <a:ext uri="{FF2B5EF4-FFF2-40B4-BE49-F238E27FC236}">
                    <a16:creationId xmlns:a16="http://schemas.microsoft.com/office/drawing/2014/main" id="{69B88FD5-D5C5-459F-8FB8-958CF76305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89688" y="3467286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3D6A"/>
                  </a:solidFill>
                </a:endParaRPr>
              </a:p>
            </p:txBody>
          </p:sp>
          <p:sp>
            <p:nvSpPr>
              <p:cNvPr id="54" name="Freeform 9">
                <a:extLst>
                  <a:ext uri="{FF2B5EF4-FFF2-40B4-BE49-F238E27FC236}">
                    <a16:creationId xmlns:a16="http://schemas.microsoft.com/office/drawing/2014/main" id="{D003B8D6-4A4C-49BF-8168-618A588407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21438" y="3500623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3D6A"/>
                  </a:solidFill>
                </a:endParaRPr>
              </a:p>
            </p:txBody>
          </p:sp>
        </p:grpSp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8B6A023D-9FAE-4D42-829D-A927FA67EA11}"/>
              </a:ext>
            </a:extLst>
          </p:cNvPr>
          <p:cNvGrpSpPr/>
          <p:nvPr/>
        </p:nvGrpSpPr>
        <p:grpSpPr>
          <a:xfrm>
            <a:off x="7581824" y="4466758"/>
            <a:ext cx="3914776" cy="338554"/>
            <a:chOff x="5241600" y="3849427"/>
            <a:chExt cx="3578872" cy="338554"/>
          </a:xfrm>
        </p:grpSpPr>
        <p:sp>
          <p:nvSpPr>
            <p:cNvPr id="56" name="Textfeld 55">
              <a:extLst>
                <a:ext uri="{FF2B5EF4-FFF2-40B4-BE49-F238E27FC236}">
                  <a16:creationId xmlns:a16="http://schemas.microsoft.com/office/drawing/2014/main" id="{C202677A-679D-4102-91BF-25F70D35FFF3}"/>
                </a:ext>
              </a:extLst>
            </p:cNvPr>
            <p:cNvSpPr txBox="1"/>
            <p:nvPr/>
          </p:nvSpPr>
          <p:spPr>
            <a:xfrm>
              <a:off x="5554847" y="3849427"/>
              <a:ext cx="32656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 err="1">
                  <a:solidFill>
                    <a:srgbClr val="003D6A"/>
                  </a:solidFill>
                </a:rPr>
                <a:t>Suitable</a:t>
              </a:r>
              <a:r>
                <a:rPr lang="de-DE" sz="1600" b="1" dirty="0">
                  <a:solidFill>
                    <a:srgbClr val="003D6A"/>
                  </a:solidFill>
                </a:rPr>
                <a:t> </a:t>
              </a:r>
              <a:r>
                <a:rPr lang="de-DE" sz="1600" b="1" dirty="0" err="1">
                  <a:solidFill>
                    <a:srgbClr val="003D6A"/>
                  </a:solidFill>
                </a:rPr>
                <a:t>sensors</a:t>
              </a:r>
              <a:r>
                <a:rPr lang="de-DE" sz="1600" b="1" dirty="0">
                  <a:solidFill>
                    <a:srgbClr val="003D6A"/>
                  </a:solidFill>
                </a:rPr>
                <a:t> </a:t>
              </a:r>
              <a:r>
                <a:rPr lang="de-DE" sz="1600" b="1" dirty="0" err="1">
                  <a:solidFill>
                    <a:srgbClr val="003D6A"/>
                  </a:solidFill>
                </a:rPr>
                <a:t>selectable</a:t>
              </a:r>
              <a:endParaRPr lang="de-DE" sz="1600" b="1" dirty="0">
                <a:solidFill>
                  <a:srgbClr val="003D6A"/>
                </a:solidFill>
              </a:endParaRPr>
            </a:p>
          </p:txBody>
        </p:sp>
        <p:grpSp>
          <p:nvGrpSpPr>
            <p:cNvPr id="57" name="Gruppieren 56">
              <a:extLst>
                <a:ext uri="{FF2B5EF4-FFF2-40B4-BE49-F238E27FC236}">
                  <a16:creationId xmlns:a16="http://schemas.microsoft.com/office/drawing/2014/main" id="{77CFCF1B-83DD-4855-83FA-0A03F9AAC231}"/>
                </a:ext>
              </a:extLst>
            </p:cNvPr>
            <p:cNvGrpSpPr/>
            <p:nvPr/>
          </p:nvGrpSpPr>
          <p:grpSpPr>
            <a:xfrm>
              <a:off x="5241600" y="3875036"/>
              <a:ext cx="285750" cy="287337"/>
              <a:chOff x="6389688" y="3467286"/>
              <a:chExt cx="285750" cy="287337"/>
            </a:xfrm>
          </p:grpSpPr>
          <p:sp>
            <p:nvSpPr>
              <p:cNvPr id="58" name="Oval 8">
                <a:extLst>
                  <a:ext uri="{FF2B5EF4-FFF2-40B4-BE49-F238E27FC236}">
                    <a16:creationId xmlns:a16="http://schemas.microsoft.com/office/drawing/2014/main" id="{8D8E5ACA-7B13-40EE-B951-D1CE12B31F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89688" y="3467286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3D6A"/>
                  </a:solidFill>
                </a:endParaRPr>
              </a:p>
            </p:txBody>
          </p:sp>
          <p:sp>
            <p:nvSpPr>
              <p:cNvPr id="60" name="Freeform 9">
                <a:extLst>
                  <a:ext uri="{FF2B5EF4-FFF2-40B4-BE49-F238E27FC236}">
                    <a16:creationId xmlns:a16="http://schemas.microsoft.com/office/drawing/2014/main" id="{25CDAA2D-3CCB-4A36-83F3-E092437FA4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21438" y="3500623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3D6A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ACA299AA-90EC-42A3-9643-ABE7C41BF15B}"/>
              </a:ext>
            </a:extLst>
          </p:cNvPr>
          <p:cNvSpPr txBox="1"/>
          <p:nvPr/>
        </p:nvSpPr>
        <p:spPr>
          <a:xfrm>
            <a:off x="5675313" y="484471"/>
            <a:ext cx="6516687" cy="603840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3600" b="1" dirty="0">
                <a:solidFill>
                  <a:schemeClr val="bg1"/>
                </a:solidFill>
              </a:rPr>
              <a:t>Advantages – </a:t>
            </a:r>
            <a:r>
              <a:rPr lang="de-DE" sz="3600" b="1" dirty="0" err="1">
                <a:solidFill>
                  <a:schemeClr val="bg1"/>
                </a:solidFill>
              </a:rPr>
              <a:t>Your</a:t>
            </a:r>
            <a:r>
              <a:rPr lang="de-DE" sz="3600" b="1" dirty="0">
                <a:solidFill>
                  <a:schemeClr val="bg1"/>
                </a:solidFill>
              </a:rPr>
              <a:t> </a:t>
            </a:r>
            <a:r>
              <a:rPr lang="de-DE" sz="3600" b="1" dirty="0" err="1">
                <a:solidFill>
                  <a:schemeClr val="bg1"/>
                </a:solidFill>
              </a:rPr>
              <a:t>benefits</a:t>
            </a:r>
            <a:endParaRPr lang="de-DE" sz="3600" b="1" dirty="0">
              <a:solidFill>
                <a:schemeClr val="bg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7F04DE0-BDED-401A-B5ED-47B33EFF8CF5}"/>
              </a:ext>
            </a:extLst>
          </p:cNvPr>
          <p:cNvSpPr txBox="1"/>
          <p:nvPr/>
        </p:nvSpPr>
        <p:spPr>
          <a:xfrm>
            <a:off x="6094911" y="2167984"/>
            <a:ext cx="4824536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600" b="1" dirty="0">
                <a:solidFill>
                  <a:srgbClr val="003D6A"/>
                </a:solidFill>
              </a:rPr>
              <a:t>3D-online </a:t>
            </a:r>
            <a:r>
              <a:rPr lang="de-DE" sz="1600" b="1" dirty="0" err="1">
                <a:solidFill>
                  <a:srgbClr val="003D6A"/>
                </a:solidFill>
              </a:rPr>
              <a:t>configurator</a:t>
            </a:r>
            <a:r>
              <a:rPr lang="de-DE" sz="1600" b="1" dirty="0">
                <a:solidFill>
                  <a:srgbClr val="003D6A"/>
                </a:solidFill>
              </a:rPr>
              <a:t> </a:t>
            </a:r>
            <a:r>
              <a:rPr lang="de-DE" sz="1600" b="1" dirty="0" err="1">
                <a:solidFill>
                  <a:srgbClr val="003D6A"/>
                </a:solidFill>
              </a:rPr>
              <a:t>gripper</a:t>
            </a:r>
            <a:r>
              <a:rPr lang="de-DE" sz="1600" b="1" dirty="0">
                <a:solidFill>
                  <a:srgbClr val="003D6A"/>
                </a:solidFill>
              </a:rPr>
              <a:t> </a:t>
            </a:r>
            <a:r>
              <a:rPr lang="de-DE" sz="1600" b="1" dirty="0" err="1">
                <a:solidFill>
                  <a:srgbClr val="003D6A"/>
                </a:solidFill>
              </a:rPr>
              <a:t>swivel</a:t>
            </a:r>
            <a:r>
              <a:rPr lang="de-DE" sz="1600" b="1" dirty="0">
                <a:solidFill>
                  <a:srgbClr val="003D6A"/>
                </a:solidFill>
              </a:rPr>
              <a:t> </a:t>
            </a:r>
            <a:r>
              <a:rPr lang="de-DE" sz="1600" b="1" dirty="0" err="1">
                <a:solidFill>
                  <a:srgbClr val="003D6A"/>
                </a:solidFill>
              </a:rPr>
              <a:t>units</a:t>
            </a:r>
            <a:r>
              <a:rPr lang="de-DE" sz="1600" b="1" dirty="0">
                <a:solidFill>
                  <a:srgbClr val="003D6A"/>
                </a:solidFill>
              </a:rPr>
              <a:t> </a:t>
            </a:r>
            <a:r>
              <a:rPr lang="de-DE" sz="1600" dirty="0">
                <a:solidFill>
                  <a:srgbClr val="003D6A"/>
                </a:solidFill>
              </a:rPr>
              <a:t>simple </a:t>
            </a:r>
            <a:r>
              <a:rPr lang="de-DE" sz="1600" dirty="0" err="1">
                <a:solidFill>
                  <a:srgbClr val="003D6A"/>
                </a:solidFill>
              </a:rPr>
              <a:t>configuration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of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gripper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swivel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units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with</a:t>
            </a:r>
            <a:r>
              <a:rPr lang="de-DE" sz="1600" dirty="0">
                <a:solidFill>
                  <a:srgbClr val="003D6A"/>
                </a:solidFill>
              </a:rPr>
              <a:t> SCHUNK </a:t>
            </a:r>
            <a:r>
              <a:rPr lang="de-DE" sz="1600" dirty="0" err="1">
                <a:solidFill>
                  <a:srgbClr val="003D6A"/>
                </a:solidFill>
              </a:rPr>
              <a:t>grippers</a:t>
            </a:r>
            <a:r>
              <a:rPr lang="de-DE" sz="1600" dirty="0">
                <a:solidFill>
                  <a:srgbClr val="003D6A"/>
                </a:solidFill>
              </a:rPr>
              <a:t> in </a:t>
            </a:r>
            <a:r>
              <a:rPr lang="de-DE" sz="1600" dirty="0" err="1">
                <a:solidFill>
                  <a:srgbClr val="003D6A"/>
                </a:solidFill>
              </a:rPr>
              <a:t>combination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with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the</a:t>
            </a:r>
            <a:r>
              <a:rPr lang="de-DE" sz="1600" dirty="0">
                <a:solidFill>
                  <a:srgbClr val="003D6A"/>
                </a:solidFill>
              </a:rPr>
              <a:t> universal </a:t>
            </a:r>
            <a:r>
              <a:rPr lang="de-DE" sz="1600" dirty="0" err="1">
                <a:solidFill>
                  <a:srgbClr val="003D6A"/>
                </a:solidFill>
              </a:rPr>
              <a:t>swivel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unit</a:t>
            </a:r>
            <a:r>
              <a:rPr lang="de-DE" sz="1600" dirty="0">
                <a:solidFill>
                  <a:srgbClr val="003D6A"/>
                </a:solidFill>
              </a:rPr>
              <a:t> SRU-plus and SRM</a:t>
            </a:r>
          </a:p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600" b="1" dirty="0" err="1">
                <a:solidFill>
                  <a:srgbClr val="003D6A"/>
                </a:solidFill>
              </a:rPr>
              <a:t>Combinational</a:t>
            </a:r>
            <a:r>
              <a:rPr lang="de-DE" sz="1600" b="1" dirty="0">
                <a:solidFill>
                  <a:srgbClr val="003D6A"/>
                </a:solidFill>
              </a:rPr>
              <a:t> </a:t>
            </a:r>
            <a:r>
              <a:rPr lang="de-DE" sz="1600" b="1" dirty="0" err="1">
                <a:solidFill>
                  <a:srgbClr val="003D6A"/>
                </a:solidFill>
              </a:rPr>
              <a:t>logic</a:t>
            </a:r>
            <a:r>
              <a:rPr lang="de-DE" sz="1600" b="1" dirty="0">
                <a:solidFill>
                  <a:srgbClr val="003D6A"/>
                </a:solidFill>
              </a:rPr>
              <a:t> </a:t>
            </a:r>
            <a:r>
              <a:rPr lang="de-DE" sz="1600" b="1" dirty="0" err="1">
                <a:solidFill>
                  <a:srgbClr val="003D6A"/>
                </a:solidFill>
              </a:rPr>
              <a:t>is</a:t>
            </a:r>
            <a:r>
              <a:rPr lang="de-DE" sz="1600" b="1" dirty="0">
                <a:solidFill>
                  <a:srgbClr val="003D6A"/>
                </a:solidFill>
              </a:rPr>
              <a:t> </a:t>
            </a:r>
            <a:r>
              <a:rPr lang="de-DE" sz="1600" b="1" dirty="0" err="1">
                <a:solidFill>
                  <a:srgbClr val="003D6A"/>
                </a:solidFill>
              </a:rPr>
              <a:t>integrated</a:t>
            </a:r>
            <a:r>
              <a:rPr lang="de-DE" sz="1600" b="1" dirty="0">
                <a:solidFill>
                  <a:srgbClr val="003D6A"/>
                </a:solidFill>
              </a:rPr>
              <a:t> in </a:t>
            </a:r>
            <a:r>
              <a:rPr lang="de-DE" sz="1600" b="1" dirty="0" err="1">
                <a:solidFill>
                  <a:srgbClr val="003D6A"/>
                </a:solidFill>
              </a:rPr>
              <a:t>the</a:t>
            </a:r>
            <a:r>
              <a:rPr lang="de-DE" sz="1600" b="1" dirty="0">
                <a:solidFill>
                  <a:srgbClr val="003D6A"/>
                </a:solidFill>
              </a:rPr>
              <a:t> </a:t>
            </a:r>
            <a:r>
              <a:rPr lang="de-DE" sz="1600" b="1" dirty="0" err="1">
                <a:solidFill>
                  <a:srgbClr val="003D6A"/>
                </a:solidFill>
              </a:rPr>
              <a:t>configurator</a:t>
            </a:r>
            <a:r>
              <a:rPr lang="de-DE" sz="1600" b="1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no</a:t>
            </a:r>
            <a:r>
              <a:rPr lang="de-DE" sz="1600" dirty="0">
                <a:solidFill>
                  <a:srgbClr val="003D6A"/>
                </a:solidFill>
              </a:rPr>
              <a:t> separate </a:t>
            </a:r>
            <a:r>
              <a:rPr lang="de-DE" sz="1600" dirty="0" err="1">
                <a:solidFill>
                  <a:srgbClr val="003D6A"/>
                </a:solidFill>
              </a:rPr>
              <a:t>data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model</a:t>
            </a:r>
            <a:r>
              <a:rPr lang="de-DE" sz="1600" dirty="0">
                <a:solidFill>
                  <a:srgbClr val="003D6A"/>
                </a:solidFill>
              </a:rPr>
              <a:t> SCHUNK </a:t>
            </a:r>
            <a:r>
              <a:rPr lang="de-DE" sz="1600" dirty="0" err="1">
                <a:solidFill>
                  <a:srgbClr val="003D6A"/>
                </a:solidFill>
              </a:rPr>
              <a:t>Kombibox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necessary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anymore</a:t>
            </a:r>
            <a:endParaRPr lang="de-DE" sz="1600" dirty="0">
              <a:solidFill>
                <a:srgbClr val="003D6A"/>
              </a:solidFill>
            </a:endParaRPr>
          </a:p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600" b="1" dirty="0">
                <a:solidFill>
                  <a:srgbClr val="003D6A"/>
                </a:solidFill>
              </a:rPr>
              <a:t>Fast </a:t>
            </a:r>
            <a:r>
              <a:rPr lang="de-DE" sz="1600" b="1" dirty="0" err="1">
                <a:solidFill>
                  <a:srgbClr val="003D6A"/>
                </a:solidFill>
              </a:rPr>
              <a:t>and</a:t>
            </a:r>
            <a:r>
              <a:rPr lang="de-DE" sz="1600" b="1" dirty="0">
                <a:solidFill>
                  <a:srgbClr val="003D6A"/>
                </a:solidFill>
              </a:rPr>
              <a:t> </a:t>
            </a:r>
            <a:r>
              <a:rPr lang="de-DE" sz="1600" b="1" dirty="0" err="1">
                <a:solidFill>
                  <a:srgbClr val="003D6A"/>
                </a:solidFill>
              </a:rPr>
              <a:t>error-free</a:t>
            </a:r>
            <a:r>
              <a:rPr lang="de-DE" sz="1600" b="1" dirty="0">
                <a:solidFill>
                  <a:srgbClr val="003D6A"/>
                </a:solidFill>
              </a:rPr>
              <a:t> </a:t>
            </a:r>
            <a:r>
              <a:rPr lang="de-DE" sz="1600" b="1" dirty="0" err="1">
                <a:solidFill>
                  <a:srgbClr val="003D6A"/>
                </a:solidFill>
              </a:rPr>
              <a:t>configuration</a:t>
            </a:r>
            <a:r>
              <a:rPr lang="de-DE" sz="1600" b="1" dirty="0">
                <a:solidFill>
                  <a:srgbClr val="003D6A"/>
                </a:solidFill>
              </a:rPr>
              <a:t> </a:t>
            </a:r>
            <a:r>
              <a:rPr lang="de-DE" sz="1600" dirty="0">
                <a:solidFill>
                  <a:srgbClr val="003D6A"/>
                </a:solidFill>
              </a:rPr>
              <a:t>due </a:t>
            </a:r>
            <a:r>
              <a:rPr lang="de-DE" sz="1600" dirty="0" err="1">
                <a:solidFill>
                  <a:srgbClr val="003D6A"/>
                </a:solidFill>
              </a:rPr>
              <a:t>to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integrated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combination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logistics</a:t>
            </a:r>
            <a:r>
              <a:rPr lang="de-DE" sz="1600" dirty="0">
                <a:solidFill>
                  <a:srgbClr val="003D6A"/>
                </a:solidFill>
              </a:rPr>
              <a:t>. Access via </a:t>
            </a:r>
            <a:r>
              <a:rPr lang="de-DE" sz="1600" dirty="0" err="1">
                <a:solidFill>
                  <a:srgbClr val="003D6A"/>
                </a:solidFill>
              </a:rPr>
              <a:t>the</a:t>
            </a:r>
            <a:r>
              <a:rPr lang="de-DE" sz="1600" dirty="0">
                <a:solidFill>
                  <a:srgbClr val="003D6A"/>
                </a:solidFill>
              </a:rPr>
              <a:t> SCHUNK </a:t>
            </a:r>
            <a:r>
              <a:rPr lang="de-DE" sz="1600" dirty="0" err="1">
                <a:solidFill>
                  <a:srgbClr val="003D6A"/>
                </a:solidFill>
              </a:rPr>
              <a:t>PARTcommunity</a:t>
            </a:r>
            <a:r>
              <a:rPr lang="de-DE" sz="1600" dirty="0">
                <a:solidFill>
                  <a:srgbClr val="003D6A"/>
                </a:solidFill>
              </a:rPr>
              <a:t> on </a:t>
            </a:r>
            <a:r>
              <a:rPr lang="de-DE" sz="1600" dirty="0" err="1">
                <a:solidFill>
                  <a:srgbClr val="003D6A"/>
                </a:solidFill>
              </a:rPr>
              <a:t>the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basis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of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the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proven</a:t>
            </a:r>
            <a:r>
              <a:rPr lang="de-DE" sz="1600" dirty="0">
                <a:solidFill>
                  <a:srgbClr val="003D6A"/>
                </a:solidFill>
              </a:rPr>
              <a:t> CADENAS </a:t>
            </a:r>
            <a:r>
              <a:rPr lang="de-DE" sz="1600" dirty="0" err="1">
                <a:solidFill>
                  <a:srgbClr val="003D6A"/>
                </a:solidFill>
              </a:rPr>
              <a:t>technology</a:t>
            </a:r>
            <a:r>
              <a:rPr lang="de-DE" sz="1600" dirty="0">
                <a:solidFill>
                  <a:srgbClr val="003D6A"/>
                </a:solidFill>
              </a:rPr>
              <a:t>. </a:t>
            </a:r>
            <a:r>
              <a:rPr lang="de-DE" sz="1600" dirty="0" err="1">
                <a:solidFill>
                  <a:srgbClr val="003D6A"/>
                </a:solidFill>
              </a:rPr>
              <a:t>Available</a:t>
            </a:r>
            <a:r>
              <a:rPr lang="de-DE" sz="1600" dirty="0">
                <a:solidFill>
                  <a:srgbClr val="003D6A"/>
                </a:solidFill>
              </a:rPr>
              <a:t> all </a:t>
            </a:r>
            <a:r>
              <a:rPr lang="de-DE" sz="1600" dirty="0" err="1">
                <a:solidFill>
                  <a:srgbClr val="003D6A"/>
                </a:solidFill>
              </a:rPr>
              <a:t>over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the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world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free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of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charge</a:t>
            </a:r>
            <a:endParaRPr lang="de-DE" sz="1600" dirty="0">
              <a:solidFill>
                <a:srgbClr val="003D6A"/>
              </a:solidFill>
            </a:endParaRPr>
          </a:p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endParaRPr lang="de-DE" sz="1400" dirty="0">
              <a:solidFill>
                <a:srgbClr val="003D6A"/>
              </a:solidFill>
              <a:effectLst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CB134D3-8113-4BB4-89E6-8026CBBCC132}"/>
              </a:ext>
            </a:extLst>
          </p:cNvPr>
          <p:cNvSpPr txBox="1"/>
          <p:nvPr/>
        </p:nvSpPr>
        <p:spPr>
          <a:xfrm>
            <a:off x="479376" y="2167984"/>
            <a:ext cx="4896544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600" b="1" dirty="0">
                <a:solidFill>
                  <a:srgbClr val="003D6A"/>
                </a:solidFill>
              </a:rPr>
              <a:t>All </a:t>
            </a:r>
            <a:r>
              <a:rPr lang="de-DE" sz="1600" b="1" dirty="0" err="1">
                <a:solidFill>
                  <a:srgbClr val="003D6A"/>
                </a:solidFill>
              </a:rPr>
              <a:t>configurations</a:t>
            </a:r>
            <a:r>
              <a:rPr lang="de-DE" sz="1600" b="1" dirty="0">
                <a:solidFill>
                  <a:srgbClr val="003D6A"/>
                </a:solidFill>
              </a:rPr>
              <a:t> </a:t>
            </a:r>
            <a:r>
              <a:rPr lang="de-DE" sz="1600" b="1" dirty="0" err="1">
                <a:solidFill>
                  <a:srgbClr val="003D6A"/>
                </a:solidFill>
              </a:rPr>
              <a:t>are</a:t>
            </a:r>
            <a:r>
              <a:rPr lang="de-DE" sz="1600" b="1" dirty="0">
                <a:solidFill>
                  <a:srgbClr val="003D6A"/>
                </a:solidFill>
              </a:rPr>
              <a:t> </a:t>
            </a:r>
            <a:r>
              <a:rPr lang="de-DE" sz="1600" b="1" dirty="0" err="1">
                <a:solidFill>
                  <a:srgbClr val="003D6A"/>
                </a:solidFill>
              </a:rPr>
              <a:t>available</a:t>
            </a:r>
            <a:r>
              <a:rPr lang="de-DE" sz="1600" b="1" dirty="0">
                <a:solidFill>
                  <a:srgbClr val="003D6A"/>
                </a:solidFill>
              </a:rPr>
              <a:t> in all </a:t>
            </a:r>
            <a:r>
              <a:rPr lang="de-DE" sz="1600" b="1" dirty="0" err="1">
                <a:solidFill>
                  <a:srgbClr val="003D6A"/>
                </a:solidFill>
              </a:rPr>
              <a:t>common</a:t>
            </a:r>
            <a:r>
              <a:rPr lang="de-DE" sz="1600" b="1" dirty="0">
                <a:solidFill>
                  <a:srgbClr val="003D6A"/>
                </a:solidFill>
              </a:rPr>
              <a:t> 2D- </a:t>
            </a:r>
            <a:r>
              <a:rPr lang="de-DE" sz="1600" b="1" dirty="0" err="1">
                <a:solidFill>
                  <a:srgbClr val="003D6A"/>
                </a:solidFill>
              </a:rPr>
              <a:t>and</a:t>
            </a:r>
            <a:r>
              <a:rPr lang="de-DE" sz="1600" b="1" dirty="0">
                <a:solidFill>
                  <a:srgbClr val="003D6A"/>
                </a:solidFill>
              </a:rPr>
              <a:t> 3D </a:t>
            </a:r>
            <a:r>
              <a:rPr lang="de-DE" sz="1600" b="1" dirty="0" err="1">
                <a:solidFill>
                  <a:srgbClr val="003D6A"/>
                </a:solidFill>
              </a:rPr>
              <a:t>variants</a:t>
            </a:r>
            <a:r>
              <a:rPr lang="de-DE" sz="1600" b="1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for</a:t>
            </a:r>
            <a:r>
              <a:rPr lang="de-DE" sz="1600" dirty="0">
                <a:solidFill>
                  <a:srgbClr val="003D6A"/>
                </a:solidFill>
              </a:rPr>
              <a:t> simple </a:t>
            </a:r>
            <a:r>
              <a:rPr lang="de-DE" sz="1600" dirty="0" err="1">
                <a:solidFill>
                  <a:srgbClr val="003D6A"/>
                </a:solidFill>
              </a:rPr>
              <a:t>and</a:t>
            </a:r>
            <a:r>
              <a:rPr lang="de-DE" sz="1600" dirty="0">
                <a:solidFill>
                  <a:srgbClr val="003D6A"/>
                </a:solidFill>
              </a:rPr>
              <a:t> fast </a:t>
            </a:r>
            <a:r>
              <a:rPr lang="de-DE" sz="1600" dirty="0" err="1">
                <a:solidFill>
                  <a:srgbClr val="003D6A"/>
                </a:solidFill>
              </a:rPr>
              <a:t>integration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into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existing</a:t>
            </a:r>
            <a:r>
              <a:rPr lang="de-DE" sz="1600" dirty="0">
                <a:solidFill>
                  <a:srgbClr val="003D6A"/>
                </a:solidFill>
              </a:rPr>
              <a:t> CAD </a:t>
            </a:r>
            <a:r>
              <a:rPr lang="de-DE" sz="1600" dirty="0" err="1">
                <a:solidFill>
                  <a:srgbClr val="003D6A"/>
                </a:solidFill>
              </a:rPr>
              <a:t>systems</a:t>
            </a:r>
            <a:r>
              <a:rPr lang="de-DE" sz="1600" dirty="0">
                <a:solidFill>
                  <a:srgbClr val="003D6A"/>
                </a:solidFill>
              </a:rPr>
              <a:t>. The </a:t>
            </a:r>
            <a:r>
              <a:rPr lang="de-DE" sz="1600" dirty="0" err="1">
                <a:solidFill>
                  <a:srgbClr val="003D6A"/>
                </a:solidFill>
              </a:rPr>
              <a:t>download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of</a:t>
            </a:r>
            <a:r>
              <a:rPr lang="de-DE" sz="1600" dirty="0">
                <a:solidFill>
                  <a:srgbClr val="003D6A"/>
                </a:solidFill>
              </a:rPr>
              <a:t> a 3D PDF </a:t>
            </a:r>
            <a:r>
              <a:rPr lang="de-DE" sz="1600" dirty="0" err="1">
                <a:solidFill>
                  <a:srgbClr val="003D6A"/>
                </a:solidFill>
              </a:rPr>
              <a:t>document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facilitates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the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display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of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the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configuration</a:t>
            </a:r>
            <a:r>
              <a:rPr lang="de-DE" sz="1600" dirty="0">
                <a:solidFill>
                  <a:srgbClr val="003D6A"/>
                </a:solidFill>
              </a:rPr>
              <a:t> also </a:t>
            </a:r>
            <a:r>
              <a:rPr lang="de-DE" sz="1600" dirty="0" err="1">
                <a:solidFill>
                  <a:srgbClr val="003D6A"/>
                </a:solidFill>
              </a:rPr>
              <a:t>without</a:t>
            </a:r>
            <a:r>
              <a:rPr lang="de-DE" sz="1600" dirty="0">
                <a:solidFill>
                  <a:srgbClr val="003D6A"/>
                </a:solidFill>
              </a:rPr>
              <a:t> CAD </a:t>
            </a:r>
            <a:r>
              <a:rPr lang="de-DE" sz="1600" dirty="0" err="1">
                <a:solidFill>
                  <a:srgbClr val="003D6A"/>
                </a:solidFill>
              </a:rPr>
              <a:t>system</a:t>
            </a:r>
            <a:endParaRPr lang="de-DE" sz="1600" dirty="0">
              <a:solidFill>
                <a:srgbClr val="003D6A"/>
              </a:solidFill>
            </a:endParaRPr>
          </a:p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600" b="1" dirty="0" err="1">
                <a:solidFill>
                  <a:srgbClr val="003D6A"/>
                </a:solidFill>
              </a:rPr>
              <a:t>Accessories</a:t>
            </a:r>
            <a:r>
              <a:rPr lang="de-DE" sz="1600" b="1" dirty="0">
                <a:solidFill>
                  <a:srgbClr val="003D6A"/>
                </a:solidFill>
              </a:rPr>
              <a:t> </a:t>
            </a:r>
            <a:r>
              <a:rPr lang="de-DE" sz="1600" dirty="0">
                <a:solidFill>
                  <a:srgbClr val="003D6A"/>
                </a:solidFill>
              </a:rPr>
              <a:t>like </a:t>
            </a:r>
            <a:r>
              <a:rPr lang="de-DE" sz="1600" dirty="0" err="1">
                <a:solidFill>
                  <a:srgbClr val="003D6A"/>
                </a:solidFill>
              </a:rPr>
              <a:t>the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sensor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system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or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required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adapter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plates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are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automatically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integrated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into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the</a:t>
            </a:r>
            <a:r>
              <a:rPr lang="de-DE" sz="1600" dirty="0">
                <a:solidFill>
                  <a:srgbClr val="003D6A"/>
                </a:solidFill>
              </a:rPr>
              <a:t> design. </a:t>
            </a:r>
            <a:r>
              <a:rPr lang="de-DE" sz="1600" dirty="0" err="1">
                <a:solidFill>
                  <a:srgbClr val="003D6A"/>
                </a:solidFill>
              </a:rPr>
              <a:t>Convenient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preview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function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with</a:t>
            </a:r>
            <a:r>
              <a:rPr lang="de-DE" sz="1600" dirty="0">
                <a:solidFill>
                  <a:srgbClr val="003D6A"/>
                </a:solidFill>
              </a:rPr>
              <a:t> live </a:t>
            </a:r>
            <a:r>
              <a:rPr lang="de-DE" sz="1600" dirty="0" err="1">
                <a:solidFill>
                  <a:srgbClr val="003D6A"/>
                </a:solidFill>
              </a:rPr>
              <a:t>adjustment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of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changes</a:t>
            </a:r>
            <a:r>
              <a:rPr lang="de-DE" sz="1600" dirty="0">
                <a:solidFill>
                  <a:srgbClr val="003D6A"/>
                </a:solidFill>
              </a:rPr>
              <a:t>. </a:t>
            </a:r>
            <a:r>
              <a:rPr lang="de-DE" sz="1600" dirty="0" err="1">
                <a:solidFill>
                  <a:srgbClr val="003D6A"/>
                </a:solidFill>
              </a:rPr>
              <a:t>Automatic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parts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list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creation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of</a:t>
            </a:r>
            <a:r>
              <a:rPr lang="de-DE" sz="1600" dirty="0">
                <a:solidFill>
                  <a:srgbClr val="003D6A"/>
                </a:solidFill>
              </a:rPr>
              <a:t> all </a:t>
            </a:r>
            <a:r>
              <a:rPr lang="de-DE" sz="1600" dirty="0" err="1">
                <a:solidFill>
                  <a:srgbClr val="003D6A"/>
                </a:solidFill>
              </a:rPr>
              <a:t>required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products</a:t>
            </a:r>
            <a:r>
              <a:rPr lang="de-DE" sz="1600" dirty="0">
                <a:solidFill>
                  <a:srgbClr val="003D6A"/>
                </a:solidFill>
              </a:rPr>
              <a:t> incl. all </a:t>
            </a:r>
            <a:r>
              <a:rPr lang="de-DE" sz="1600" dirty="0" err="1">
                <a:solidFill>
                  <a:srgbClr val="003D6A"/>
                </a:solidFill>
              </a:rPr>
              <a:t>standard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parts</a:t>
            </a:r>
            <a:r>
              <a:rPr lang="de-DE" sz="1600" dirty="0">
                <a:solidFill>
                  <a:srgbClr val="003D6A"/>
                </a:solidFill>
              </a:rPr>
              <a:t>. </a:t>
            </a:r>
            <a:r>
              <a:rPr lang="de-DE" sz="1600" dirty="0" err="1">
                <a:solidFill>
                  <a:srgbClr val="003D6A"/>
                </a:solidFill>
              </a:rPr>
              <a:t>Saving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and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download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function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of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the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created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configuration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as</a:t>
            </a:r>
            <a:r>
              <a:rPr lang="de-DE" sz="1600" dirty="0">
                <a:solidFill>
                  <a:srgbClr val="003D6A"/>
                </a:solidFill>
              </a:rPr>
              <a:t> a </a:t>
            </a:r>
            <a:r>
              <a:rPr lang="de-DE" sz="1600" dirty="0" err="1">
                <a:solidFill>
                  <a:srgbClr val="003D6A"/>
                </a:solidFill>
              </a:rPr>
              <a:t>finished</a:t>
            </a:r>
            <a:r>
              <a:rPr lang="de-DE" sz="1600" dirty="0">
                <a:solidFill>
                  <a:srgbClr val="003D6A"/>
                </a:solidFill>
              </a:rPr>
              <a:t> </a:t>
            </a:r>
            <a:r>
              <a:rPr lang="de-DE" sz="1600" dirty="0" err="1">
                <a:solidFill>
                  <a:srgbClr val="003D6A"/>
                </a:solidFill>
              </a:rPr>
              <a:t>component</a:t>
            </a:r>
            <a:endParaRPr lang="de-DE" sz="1600" dirty="0">
              <a:solidFill>
                <a:srgbClr val="003D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6455837" y="4759201"/>
            <a:ext cx="2712508" cy="1943895"/>
          </a:xfrm>
          <a:prstGeom prst="rect">
            <a:avLst/>
          </a:prstGeom>
          <a:ln>
            <a:noFill/>
          </a:ln>
        </p:spPr>
        <p:txBody>
          <a:bodyPr vert="horz" lIns="121912" tIns="60956" rIns="121912" bIns="60956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5619250" algn="l"/>
              </a:tabLst>
            </a:pPr>
            <a:endParaRPr lang="de-DE" sz="2667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266</Words>
  <Application>Microsoft Office PowerPoint</Application>
  <PresentationFormat>Breitbild</PresentationFormat>
  <Paragraphs>23</Paragraphs>
  <Slides>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2022-02-10T09:40:01Z</dcterms:modified>
</cp:coreProperties>
</file>