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81" r:id="rId5"/>
    <p:sldId id="274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>
      <p:cViewPr varScale="1">
        <p:scale>
          <a:sx n="116" d="100"/>
          <a:sy n="116" d="100"/>
        </p:scale>
        <p:origin x="1626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design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SCHUNK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grippers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1237180"/>
            <a:ext cx="4788024" cy="522985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1400" b="1" dirty="0" smtClean="0">
                <a:solidFill>
                  <a:schemeClr val="bg1"/>
                </a:solidFill>
              </a:rPr>
              <a:t>The </a:t>
            </a:r>
            <a:r>
              <a:rPr lang="de-DE" sz="1400" b="1" dirty="0" err="1" smtClean="0">
                <a:solidFill>
                  <a:schemeClr val="bg1"/>
                </a:solidFill>
              </a:rPr>
              <a:t>new</a:t>
            </a:r>
            <a:r>
              <a:rPr lang="de-DE" sz="1400" b="1" dirty="0" smtClean="0">
                <a:solidFill>
                  <a:schemeClr val="bg1"/>
                </a:solidFill>
              </a:rPr>
              <a:t> design </a:t>
            </a:r>
            <a:r>
              <a:rPr lang="de-DE" sz="1400" b="1" dirty="0" err="1" smtClean="0">
                <a:solidFill>
                  <a:schemeClr val="bg1"/>
                </a:solidFill>
              </a:rPr>
              <a:t>and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selection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tool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for</a:t>
            </a:r>
            <a:r>
              <a:rPr lang="de-DE" sz="1400" b="1" dirty="0" smtClean="0">
                <a:solidFill>
                  <a:schemeClr val="bg1"/>
                </a:solidFill>
              </a:rPr>
              <a:t> SCHUNK </a:t>
            </a:r>
            <a:r>
              <a:rPr lang="de-DE" sz="1400" b="1" dirty="0" err="1" smtClean="0">
                <a:solidFill>
                  <a:schemeClr val="bg1"/>
                </a:solidFill>
              </a:rPr>
              <a:t>grippers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08.06.2018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>
                <a:solidFill>
                  <a:srgbClr val="FFFFFF"/>
                </a:solidFill>
              </a:rPr>
              <a:t>Product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presentation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The </a:t>
            </a:r>
            <a:r>
              <a:rPr lang="de-DE" sz="3000" dirty="0" err="1" smtClean="0">
                <a:solidFill>
                  <a:srgbClr val="FFFFFF"/>
                </a:solidFill>
              </a:rPr>
              <a:t>new</a:t>
            </a:r>
            <a:r>
              <a:rPr lang="de-DE" sz="3000" dirty="0" smtClean="0">
                <a:solidFill>
                  <a:srgbClr val="FFFFFF"/>
                </a:solidFill>
              </a:rPr>
              <a:t> design </a:t>
            </a:r>
            <a:r>
              <a:rPr lang="de-DE" sz="3000" dirty="0" err="1">
                <a:solidFill>
                  <a:srgbClr val="FFFFFF"/>
                </a:solidFill>
              </a:rPr>
              <a:t>tool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for</a:t>
            </a:r>
            <a:r>
              <a:rPr lang="de-DE" sz="3000" dirty="0">
                <a:solidFill>
                  <a:srgbClr val="FFFFFF"/>
                </a:solidFill>
              </a:rPr>
              <a:t> SCHUNK </a:t>
            </a:r>
            <a:r>
              <a:rPr lang="de-DE" sz="3000" dirty="0" err="1">
                <a:solidFill>
                  <a:srgbClr val="FFFFFF"/>
                </a:solidFill>
              </a:rPr>
              <a:t>grippers</a:t>
            </a:r>
            <a:endParaRPr lang="de-DE" sz="3000" dirty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 New! Design </a:t>
            </a:r>
            <a:r>
              <a:rPr lang="de-DE" sz="4000" b="1" dirty="0" err="1" smtClean="0">
                <a:solidFill>
                  <a:schemeClr val="bg1"/>
                </a:solidFill>
              </a:rPr>
              <a:t>tool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8" y="1984580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D6A"/>
                </a:solidFill>
              </a:rPr>
              <a:t>With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SCHUNK online design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selection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tool</a:t>
            </a:r>
            <a:r>
              <a:rPr lang="de-DE" sz="1600" b="1" dirty="0">
                <a:solidFill>
                  <a:srgbClr val="003D6A"/>
                </a:solidFill>
              </a:rPr>
              <a:t>,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suitable</a:t>
            </a:r>
            <a:r>
              <a:rPr lang="de-DE" sz="1600" b="1" dirty="0">
                <a:solidFill>
                  <a:srgbClr val="003D6A"/>
                </a:solidFill>
              </a:rPr>
              <a:t> SCHUNK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from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complete</a:t>
            </a:r>
            <a:r>
              <a:rPr lang="de-DE" sz="1600" b="1" dirty="0">
                <a:solidFill>
                  <a:srgbClr val="003D6A"/>
                </a:solidFill>
              </a:rPr>
              <a:t> SCHUNK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portfolio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can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be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easily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specifically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selected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for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each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use</a:t>
            </a:r>
            <a:r>
              <a:rPr lang="de-DE" sz="1600" b="1" dirty="0">
                <a:solidFill>
                  <a:srgbClr val="003D6A"/>
                </a:solidFill>
              </a:rPr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6" y="1243202"/>
            <a:ext cx="3676398" cy="306366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13859" y="4214324"/>
            <a:ext cx="4463331" cy="584775"/>
            <a:chOff x="513857" y="3578455"/>
            <a:chExt cx="4463331" cy="584775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836988" y="3578455"/>
              <a:ext cx="414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Consistent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shaped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design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tool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with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updated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logic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, online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access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to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current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data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base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13859" y="5040444"/>
            <a:ext cx="3842243" cy="584775"/>
            <a:chOff x="513857" y="3578455"/>
            <a:chExt cx="3842243" cy="58477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836987" y="3578455"/>
              <a:ext cx="351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HTML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based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>
                  <a:solidFill>
                    <a:srgbClr val="003D6A"/>
                  </a:solidFill>
                </a:rPr>
                <a:t>–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worldwide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reachable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from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all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common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devices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07181" y="5754742"/>
            <a:ext cx="5505015" cy="338554"/>
            <a:chOff x="513857" y="3578455"/>
            <a:chExt cx="5505015" cy="33855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1" name="Textfeld 20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Consistent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operable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650318" y="5826750"/>
            <a:ext cx="5505015" cy="338554"/>
            <a:chOff x="513857" y="3578455"/>
            <a:chExt cx="5505015" cy="33855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6" name="Textfeld 25"/>
            <p:cNvSpPr txBox="1"/>
            <p:nvPr/>
          </p:nvSpPr>
          <p:spPr>
            <a:xfrm>
              <a:off x="836987" y="3578455"/>
              <a:ext cx="5181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Save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selection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of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components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654059" y="3862330"/>
            <a:ext cx="4102819" cy="584775"/>
            <a:chOff x="513857" y="3578455"/>
            <a:chExt cx="4102819" cy="58477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836987" y="3578455"/>
              <a:ext cx="3779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Clean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documentation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and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archiving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of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the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design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654059" y="4574148"/>
            <a:ext cx="4274043" cy="338554"/>
            <a:chOff x="513857" y="3578455"/>
            <a:chExt cx="4274043" cy="33855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7" name="Textfeld 36"/>
            <p:cNvSpPr txBox="1"/>
            <p:nvPr/>
          </p:nvSpPr>
          <p:spPr>
            <a:xfrm>
              <a:off x="836987" y="3578455"/>
              <a:ext cx="395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Simple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calculation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647381" y="5110363"/>
            <a:ext cx="4398243" cy="584775"/>
            <a:chOff x="513857" y="3578455"/>
            <a:chExt cx="4398243" cy="584775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13857" y="3616844"/>
              <a:ext cx="285750" cy="287337"/>
              <a:chOff x="5101651" y="3888214"/>
              <a:chExt cx="285750" cy="287337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5101651" y="3888214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5139031" y="3921551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2" name="Textfeld 41"/>
            <p:cNvSpPr txBox="1"/>
            <p:nvPr/>
          </p:nvSpPr>
          <p:spPr>
            <a:xfrm>
              <a:off x="836988" y="3578455"/>
              <a:ext cx="4075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Customer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loyalty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–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consulting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and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expert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knowledge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digitized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86612"/>
            <a:ext cx="6516687" cy="583963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200" b="1" dirty="0" smtClean="0">
                <a:solidFill>
                  <a:schemeClr val="bg1"/>
                </a:solidFill>
              </a:rPr>
              <a:t>Description </a:t>
            </a:r>
            <a:r>
              <a:rPr lang="de-DE" sz="3200" b="1" dirty="0" err="1" smtClean="0">
                <a:solidFill>
                  <a:schemeClr val="bg1"/>
                </a:solidFill>
              </a:rPr>
              <a:t>of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the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gripping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situation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51520" y="1196752"/>
            <a:ext cx="3901574" cy="4824536"/>
            <a:chOff x="640178" y="323172"/>
            <a:chExt cx="3805200" cy="470536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78" y="706125"/>
              <a:ext cx="3805200" cy="432241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l="16908" r="15941" b="91949"/>
            <a:stretch/>
          </p:blipFill>
          <p:spPr>
            <a:xfrm>
              <a:off x="640178" y="323172"/>
              <a:ext cx="3803824" cy="411483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355976" y="2132856"/>
            <a:ext cx="3578872" cy="2869986"/>
            <a:chOff x="6199749" y="1747682"/>
            <a:chExt cx="3578872" cy="286998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6199749" y="1747682"/>
              <a:ext cx="3384376" cy="338554"/>
              <a:chOff x="5241600" y="3849427"/>
              <a:chExt cx="3384376" cy="338554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5554848" y="3849427"/>
                <a:ext cx="3071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003D6A"/>
                    </a:solidFill>
                  </a:rPr>
                  <a:t>Inclusive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current</a:t>
                </a:r>
                <a:r>
                  <a:rPr lang="de-DE" sz="1600" b="1" dirty="0" smtClean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new</a:t>
                </a:r>
                <a:r>
                  <a:rPr lang="de-DE" sz="1600" b="1" dirty="0" smtClean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products</a:t>
                </a:r>
                <a:endParaRPr lang="de-DE" sz="1600" b="1" dirty="0">
                  <a:solidFill>
                    <a:srgbClr val="003D6A"/>
                  </a:solidFill>
                </a:endParaRPr>
              </a:p>
            </p:txBody>
          </p:sp>
          <p:grpSp>
            <p:nvGrpSpPr>
              <p:cNvPr id="33" name="Gruppieren 32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6199749" y="2372205"/>
              <a:ext cx="2817252" cy="338554"/>
              <a:chOff x="5241600" y="3849427"/>
              <a:chExt cx="2817252" cy="338554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5554847" y="3849427"/>
                <a:ext cx="2504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003D6A"/>
                    </a:solidFill>
                  </a:rPr>
                  <a:t>Inclusive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graphical</a:t>
                </a:r>
                <a:r>
                  <a:rPr lang="de-DE" sz="1600" b="1" dirty="0" smtClean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support</a:t>
                </a:r>
                <a:endParaRPr lang="de-DE" sz="1600" b="1" dirty="0">
                  <a:solidFill>
                    <a:srgbClr val="003D6A"/>
                  </a:solidFill>
                </a:endParaRPr>
              </a:p>
            </p:txBody>
          </p:sp>
          <p:grpSp>
            <p:nvGrpSpPr>
              <p:cNvPr id="29" name="Gruppieren 28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5" name="Gruppieren 14"/>
            <p:cNvGrpSpPr/>
            <p:nvPr/>
          </p:nvGrpSpPr>
          <p:grpSpPr>
            <a:xfrm>
              <a:off x="6199749" y="2971818"/>
              <a:ext cx="3578872" cy="338554"/>
              <a:chOff x="5241600" y="3799461"/>
              <a:chExt cx="3578872" cy="338554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5554847" y="3799461"/>
                <a:ext cx="3265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>
                    <a:solidFill>
                      <a:srgbClr val="003D6A"/>
                    </a:solidFill>
                  </a:rPr>
                  <a:t>Storable</a:t>
                </a:r>
                <a:endParaRPr lang="de-DE" sz="1600" b="1" dirty="0">
                  <a:solidFill>
                    <a:srgbClr val="003D6A"/>
                  </a:solidFill>
                </a:endParaRP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5241600" y="3825069"/>
                <a:ext cx="285750" cy="287337"/>
                <a:chOff x="6389688" y="3417319"/>
                <a:chExt cx="285750" cy="287337"/>
              </a:xfrm>
            </p:grpSpPr>
            <p:sp>
              <p:nvSpPr>
                <p:cNvPr id="26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17319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6421438" y="3459081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16" name="Gruppieren 15"/>
            <p:cNvGrpSpPr/>
            <p:nvPr/>
          </p:nvGrpSpPr>
          <p:grpSpPr>
            <a:xfrm>
              <a:off x="6199749" y="3553335"/>
              <a:ext cx="3384376" cy="338554"/>
              <a:chOff x="5241600" y="3849427"/>
              <a:chExt cx="3384376" cy="338554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5554847" y="3849427"/>
                <a:ext cx="30711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>
                    <a:solidFill>
                      <a:srgbClr val="003D6A"/>
                    </a:solidFill>
                  </a:rPr>
                  <a:t>Printable</a:t>
                </a:r>
                <a:r>
                  <a:rPr lang="de-DE" sz="1600" b="1" dirty="0" smtClean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rgbClr val="003D6A"/>
                    </a:solidFill>
                  </a:rPr>
                  <a:t>input</a:t>
                </a:r>
                <a:r>
                  <a:rPr lang="de-DE" sz="1600" b="1" dirty="0" smtClean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>
                    <a:solidFill>
                      <a:srgbClr val="003D6A"/>
                    </a:solidFill>
                  </a:rPr>
                  <a:t>and</a:t>
                </a:r>
                <a:r>
                  <a:rPr lang="de-DE" sz="1600" b="1" dirty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>
                    <a:solidFill>
                      <a:srgbClr val="003D6A"/>
                    </a:solidFill>
                  </a:rPr>
                  <a:t>results</a:t>
                </a:r>
                <a:r>
                  <a:rPr lang="de-DE" sz="1600" b="1" dirty="0">
                    <a:solidFill>
                      <a:srgbClr val="003D6A"/>
                    </a:solidFill>
                  </a:rPr>
                  <a:t> </a:t>
                </a:r>
                <a:r>
                  <a:rPr lang="de-DE" sz="1600" b="1" dirty="0" err="1">
                    <a:solidFill>
                      <a:srgbClr val="003D6A"/>
                    </a:solidFill>
                  </a:rPr>
                  <a:t>page</a:t>
                </a:r>
                <a:endParaRPr lang="de-DE" sz="1600" b="1" dirty="0">
                  <a:solidFill>
                    <a:srgbClr val="003D6A"/>
                  </a:solidFill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5241600" y="3875036"/>
                <a:ext cx="285750" cy="287337"/>
                <a:chOff x="6389688" y="3467286"/>
                <a:chExt cx="285750" cy="287337"/>
              </a:xfrm>
            </p:grpSpPr>
            <p:sp>
              <p:nvSpPr>
                <p:cNvPr id="22" name="Oval 8"/>
                <p:cNvSpPr>
                  <a:spLocks noChangeArrowheads="1"/>
                </p:cNvSpPr>
                <p:nvPr/>
              </p:nvSpPr>
              <p:spPr bwMode="auto">
                <a:xfrm>
                  <a:off x="6389688" y="3467286"/>
                  <a:ext cx="285750" cy="287337"/>
                </a:xfrm>
                <a:prstGeom prst="ellipse">
                  <a:avLst/>
                </a:prstGeom>
                <a:solidFill>
                  <a:srgbClr val="009E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6421438" y="3500623"/>
                  <a:ext cx="220662" cy="220662"/>
                </a:xfrm>
                <a:custGeom>
                  <a:avLst/>
                  <a:gdLst>
                    <a:gd name="T0" fmla="*/ 139 w 139"/>
                    <a:gd name="T1" fmla="*/ 49 h 139"/>
                    <a:gd name="T2" fmla="*/ 139 w 139"/>
                    <a:gd name="T3" fmla="*/ 91 h 139"/>
                    <a:gd name="T4" fmla="*/ 91 w 139"/>
                    <a:gd name="T5" fmla="*/ 91 h 139"/>
                    <a:gd name="T6" fmla="*/ 91 w 139"/>
                    <a:gd name="T7" fmla="*/ 139 h 139"/>
                    <a:gd name="T8" fmla="*/ 49 w 139"/>
                    <a:gd name="T9" fmla="*/ 139 h 139"/>
                    <a:gd name="T10" fmla="*/ 49 w 139"/>
                    <a:gd name="T11" fmla="*/ 91 h 139"/>
                    <a:gd name="T12" fmla="*/ 0 w 139"/>
                    <a:gd name="T13" fmla="*/ 91 h 139"/>
                    <a:gd name="T14" fmla="*/ 0 w 139"/>
                    <a:gd name="T15" fmla="*/ 49 h 139"/>
                    <a:gd name="T16" fmla="*/ 49 w 139"/>
                    <a:gd name="T17" fmla="*/ 49 h 139"/>
                    <a:gd name="T18" fmla="*/ 49 w 139"/>
                    <a:gd name="T19" fmla="*/ 0 h 139"/>
                    <a:gd name="T20" fmla="*/ 91 w 139"/>
                    <a:gd name="T21" fmla="*/ 0 h 139"/>
                    <a:gd name="T22" fmla="*/ 91 w 139"/>
                    <a:gd name="T23" fmla="*/ 49 h 139"/>
                    <a:gd name="T24" fmla="*/ 139 w 139"/>
                    <a:gd name="T25" fmla="*/ 4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9" h="139">
                      <a:moveTo>
                        <a:pt x="139" y="49"/>
                      </a:moveTo>
                      <a:lnTo>
                        <a:pt x="139" y="91"/>
                      </a:lnTo>
                      <a:lnTo>
                        <a:pt x="91" y="91"/>
                      </a:lnTo>
                      <a:lnTo>
                        <a:pt x="91" y="139"/>
                      </a:lnTo>
                      <a:lnTo>
                        <a:pt x="49" y="139"/>
                      </a:lnTo>
                      <a:lnTo>
                        <a:pt x="49" y="91"/>
                      </a:lnTo>
                      <a:lnTo>
                        <a:pt x="0" y="91"/>
                      </a:lnTo>
                      <a:lnTo>
                        <a:pt x="0" y="49"/>
                      </a:lnTo>
                      <a:lnTo>
                        <a:pt x="49" y="49"/>
                      </a:lnTo>
                      <a:lnTo>
                        <a:pt x="49" y="0"/>
                      </a:lnTo>
                      <a:lnTo>
                        <a:pt x="91" y="0"/>
                      </a:lnTo>
                      <a:lnTo>
                        <a:pt x="91" y="49"/>
                      </a:lnTo>
                      <a:lnTo>
                        <a:pt x="139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8" name="Textfeld 17"/>
            <p:cNvSpPr txBox="1"/>
            <p:nvPr/>
          </p:nvSpPr>
          <p:spPr>
            <a:xfrm>
              <a:off x="6512996" y="4279114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600" b="1" dirty="0">
                <a:solidFill>
                  <a:srgbClr val="003D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313" y="486612"/>
            <a:ext cx="6516687" cy="583963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200" b="1" dirty="0" err="1" smtClean="0">
                <a:solidFill>
                  <a:schemeClr val="bg1"/>
                </a:solidFill>
              </a:rPr>
              <a:t>Selection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of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the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appropriate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gripper</a:t>
            </a:r>
            <a:endParaRPr lang="de-DE" sz="3200" b="1" dirty="0">
              <a:solidFill>
                <a:schemeClr val="bg1"/>
              </a:solidFill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79512" y="1844824"/>
            <a:ext cx="5960286" cy="4248472"/>
            <a:chOff x="533176" y="1160385"/>
            <a:chExt cx="5466019" cy="389616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176" y="1160385"/>
              <a:ext cx="5461008" cy="74856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77" y="1919200"/>
              <a:ext cx="5466018" cy="3137345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6199749" y="2060848"/>
            <a:ext cx="2817252" cy="338554"/>
            <a:chOff x="5241600" y="3849427"/>
            <a:chExt cx="2817252" cy="338554"/>
          </a:xfrm>
        </p:grpSpPr>
        <p:sp>
          <p:nvSpPr>
            <p:cNvPr id="9" name="Textfeld 8"/>
            <p:cNvSpPr txBox="1"/>
            <p:nvPr/>
          </p:nvSpPr>
          <p:spPr>
            <a:xfrm>
              <a:off x="5554847" y="3849427"/>
              <a:ext cx="2504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Hit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list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6199749" y="2634229"/>
            <a:ext cx="2817252" cy="584775"/>
            <a:chOff x="5241600" y="3849427"/>
            <a:chExt cx="2817252" cy="584775"/>
          </a:xfrm>
        </p:grpSpPr>
        <p:sp>
          <p:nvSpPr>
            <p:cNvPr id="14" name="Textfeld 13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Display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of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utilization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rate incl. </a:t>
              </a:r>
              <a:r>
                <a:rPr lang="de-DE" sz="1600" b="1" dirty="0" err="1">
                  <a:solidFill>
                    <a:srgbClr val="003D6A"/>
                  </a:solidFill>
                </a:rPr>
                <a:t>u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tilization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reason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8" name="Gruppieren 17"/>
          <p:cNvGrpSpPr/>
          <p:nvPr/>
        </p:nvGrpSpPr>
        <p:grpSpPr>
          <a:xfrm>
            <a:off x="6199749" y="3318180"/>
            <a:ext cx="2817252" cy="584775"/>
            <a:chOff x="5241600" y="3849427"/>
            <a:chExt cx="2817252" cy="584775"/>
          </a:xfrm>
        </p:grpSpPr>
        <p:sp>
          <p:nvSpPr>
            <p:cNvPr id="19" name="Textfeld 18"/>
            <p:cNvSpPr txBox="1"/>
            <p:nvPr/>
          </p:nvSpPr>
          <p:spPr>
            <a:xfrm>
              <a:off x="5554847" y="3849427"/>
              <a:ext cx="2504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Printable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input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and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results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page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6199749" y="4043959"/>
            <a:ext cx="2817252" cy="1077218"/>
            <a:chOff x="5241600" y="3849427"/>
            <a:chExt cx="2817252" cy="1077218"/>
          </a:xfrm>
        </p:grpSpPr>
        <p:sp>
          <p:nvSpPr>
            <p:cNvPr id="24" name="Textfeld 23"/>
            <p:cNvSpPr txBox="1"/>
            <p:nvPr/>
          </p:nvSpPr>
          <p:spPr>
            <a:xfrm>
              <a:off x="5554847" y="3849427"/>
              <a:ext cx="25040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>
                  <a:solidFill>
                    <a:srgbClr val="003D6A"/>
                  </a:solidFill>
                </a:rPr>
                <a:t>Direct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display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of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product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information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such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pictures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,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documents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about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the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products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, etc.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6231499" y="5377725"/>
            <a:ext cx="3391286" cy="338554"/>
            <a:chOff x="5241600" y="3849427"/>
            <a:chExt cx="3391286" cy="338554"/>
          </a:xfrm>
        </p:grpSpPr>
        <p:sp>
          <p:nvSpPr>
            <p:cNvPr id="29" name="Textfeld 28"/>
            <p:cNvSpPr txBox="1"/>
            <p:nvPr/>
          </p:nvSpPr>
          <p:spPr>
            <a:xfrm>
              <a:off x="5554847" y="3849427"/>
              <a:ext cx="3078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…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and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much</a:t>
              </a:r>
              <a:r>
                <a:rPr lang="de-DE" sz="1600" b="1" dirty="0" smtClean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3D6A"/>
                  </a:solidFill>
                </a:rPr>
                <a:t>more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47" y="3366114"/>
            <a:ext cx="3422328" cy="26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Advantages – </a:t>
            </a:r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07504" y="1961059"/>
            <a:ext cx="4320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Design </a:t>
            </a:r>
            <a:r>
              <a:rPr lang="de-DE" sz="1600" b="1" dirty="0" err="1">
                <a:solidFill>
                  <a:srgbClr val="003D6A"/>
                </a:solidFill>
              </a:rPr>
              <a:t>of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suitable</a:t>
            </a:r>
            <a:r>
              <a:rPr lang="de-DE" sz="1600" b="1" dirty="0">
                <a:solidFill>
                  <a:srgbClr val="003D6A"/>
                </a:solidFill>
              </a:rPr>
              <a:t> SCHUNK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each</a:t>
            </a:r>
            <a:r>
              <a:rPr lang="de-DE" sz="1600" dirty="0">
                <a:solidFill>
                  <a:srgbClr val="003D6A"/>
                </a:solidFill>
              </a:rPr>
              <a:t> individual </a:t>
            </a:r>
            <a:r>
              <a:rPr lang="de-DE" sz="1600" dirty="0" err="1">
                <a:solidFill>
                  <a:srgbClr val="003D6A"/>
                </a:solidFill>
              </a:rPr>
              <a:t>application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case</a:t>
            </a:r>
            <a:r>
              <a:rPr lang="de-DE" sz="1600" dirty="0">
                <a:solidFill>
                  <a:srgbClr val="003D6A"/>
                </a:solidFill>
              </a:rPr>
              <a:t> due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many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years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experience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proven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calculation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logic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Simple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consistent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user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guidance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with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visual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support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data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entry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all relevant </a:t>
            </a:r>
            <a:r>
              <a:rPr lang="de-DE" sz="1600" dirty="0" err="1">
                <a:solidFill>
                  <a:srgbClr val="003D6A"/>
                </a:solidFill>
              </a:rPr>
              <a:t>parameters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calculating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designing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grippers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Users </a:t>
            </a:r>
            <a:r>
              <a:rPr lang="de-DE" sz="1600" b="1" dirty="0" err="1">
                <a:solidFill>
                  <a:srgbClr val="003D6A"/>
                </a:solidFill>
              </a:rPr>
              <a:t>receive</a:t>
            </a:r>
            <a:r>
              <a:rPr lang="de-DE" sz="1600" b="1" dirty="0">
                <a:solidFill>
                  <a:srgbClr val="003D6A"/>
                </a:solidFill>
              </a:rPr>
              <a:t> a </a:t>
            </a:r>
            <a:r>
              <a:rPr lang="de-DE" sz="1600" b="1" dirty="0" err="1">
                <a:solidFill>
                  <a:srgbClr val="003D6A"/>
                </a:solidFill>
              </a:rPr>
              <a:t>hit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list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suitable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grippers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convenient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safe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selection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suitable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product</a:t>
            </a:r>
            <a:r>
              <a:rPr lang="de-DE" sz="1600" dirty="0">
                <a:solidFill>
                  <a:srgbClr val="003D6A"/>
                </a:solidFill>
              </a:rPr>
              <a:t>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Specific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utilization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ratio</a:t>
            </a:r>
            <a:r>
              <a:rPr lang="de-DE" sz="1600" b="1" dirty="0">
                <a:solidFill>
                  <a:srgbClr val="003D6A"/>
                </a:solidFill>
              </a:rPr>
              <a:t> in </a:t>
            </a:r>
            <a:r>
              <a:rPr lang="de-DE" sz="1600" b="1" dirty="0" err="1">
                <a:solidFill>
                  <a:srgbClr val="003D6A"/>
                </a:solidFill>
              </a:rPr>
              <a:t>accordance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with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application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scenario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gripper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displayed</a:t>
            </a:r>
            <a:r>
              <a:rPr lang="de-DE" sz="1600" dirty="0">
                <a:solidFill>
                  <a:srgbClr val="003D6A"/>
                </a:solidFill>
              </a:rPr>
              <a:t> in a </a:t>
            </a:r>
            <a:r>
              <a:rPr lang="de-DE" sz="1600" dirty="0" err="1">
                <a:solidFill>
                  <a:srgbClr val="003D6A"/>
                </a:solidFill>
              </a:rPr>
              <a:t>hit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list</a:t>
            </a:r>
            <a:r>
              <a:rPr lang="de-DE" sz="1600" dirty="0">
                <a:solidFill>
                  <a:srgbClr val="003D6A"/>
                </a:solidFill>
              </a:rPr>
              <a:t>. In </a:t>
            </a:r>
            <a:r>
              <a:rPr lang="de-DE" sz="1600" dirty="0" err="1">
                <a:solidFill>
                  <a:srgbClr val="003D6A"/>
                </a:solidFill>
              </a:rPr>
              <a:t>addition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hit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list</a:t>
            </a:r>
            <a:r>
              <a:rPr lang="de-DE" sz="1600" dirty="0">
                <a:solidFill>
                  <a:srgbClr val="003D6A"/>
                </a:solidFill>
              </a:rPr>
              <a:t>,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specific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utilization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criteria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respective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components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specified</a:t>
            </a:r>
            <a:endParaRPr lang="de-DE" sz="1600" dirty="0">
              <a:solidFill>
                <a:srgbClr val="003D6A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8024" y="1940918"/>
            <a:ext cx="4031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Globally</a:t>
            </a:r>
            <a:r>
              <a:rPr lang="de-DE" sz="1600" b="1" dirty="0">
                <a:solidFill>
                  <a:srgbClr val="003D6A"/>
                </a:solidFill>
              </a:rPr>
              <a:t> online </a:t>
            </a:r>
            <a:r>
              <a:rPr lang="de-DE" sz="1600" b="1" dirty="0" err="1">
                <a:solidFill>
                  <a:srgbClr val="003D6A"/>
                </a:solidFill>
              </a:rPr>
              <a:t>available</a:t>
            </a:r>
            <a:r>
              <a:rPr lang="de-DE" sz="1600" b="1" dirty="0">
                <a:solidFill>
                  <a:srgbClr val="003D6A"/>
                </a:solidFill>
              </a:rPr>
              <a:t> design </a:t>
            </a:r>
            <a:r>
              <a:rPr lang="de-DE" sz="1600" b="1" dirty="0" err="1">
                <a:solidFill>
                  <a:srgbClr val="003D6A"/>
                </a:solidFill>
              </a:rPr>
              <a:t>tool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on all end </a:t>
            </a:r>
            <a:r>
              <a:rPr lang="de-DE" sz="1600" dirty="0" err="1">
                <a:solidFill>
                  <a:srgbClr val="003D6A"/>
                </a:solidFill>
              </a:rPr>
              <a:t>devices</a:t>
            </a:r>
            <a:r>
              <a:rPr lang="de-DE" sz="1600" dirty="0">
                <a:solidFill>
                  <a:srgbClr val="003D6A"/>
                </a:solidFill>
              </a:rPr>
              <a:t> due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HTML-</a:t>
            </a:r>
            <a:r>
              <a:rPr lang="de-DE" sz="1600" dirty="0" err="1">
                <a:solidFill>
                  <a:srgbClr val="003D6A"/>
                </a:solidFill>
              </a:rPr>
              <a:t>based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user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interface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Current</a:t>
            </a:r>
            <a:r>
              <a:rPr lang="de-DE" sz="1600" b="1" dirty="0">
                <a:solidFill>
                  <a:srgbClr val="003D6A"/>
                </a:solidFill>
              </a:rPr>
              <a:t> SCHUNK </a:t>
            </a:r>
            <a:r>
              <a:rPr lang="de-DE" sz="1600" b="1" dirty="0" err="1">
                <a:solidFill>
                  <a:srgbClr val="003D6A"/>
                </a:solidFill>
              </a:rPr>
              <a:t>product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portfolio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associated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data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always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up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date</a:t>
            </a:r>
            <a:r>
              <a:rPr lang="de-DE" sz="1600" dirty="0">
                <a:solidFill>
                  <a:srgbClr val="003D6A"/>
                </a:solidFill>
              </a:rPr>
              <a:t>. This </a:t>
            </a:r>
            <a:r>
              <a:rPr lang="de-DE" sz="1600" dirty="0" err="1">
                <a:solidFill>
                  <a:srgbClr val="003D6A"/>
                </a:solidFill>
              </a:rPr>
              <a:t>increases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safety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efficiency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when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selecting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components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Archiving</a:t>
            </a:r>
            <a:r>
              <a:rPr lang="de-DE" sz="1600" b="1" dirty="0">
                <a:solidFill>
                  <a:srgbClr val="003D6A"/>
                </a:solidFill>
              </a:rPr>
              <a:t>, </a:t>
            </a:r>
            <a:r>
              <a:rPr lang="de-DE" sz="1600" b="1" dirty="0" err="1">
                <a:solidFill>
                  <a:srgbClr val="003D6A"/>
                </a:solidFill>
              </a:rPr>
              <a:t>opening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calculation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or</a:t>
            </a:r>
            <a:r>
              <a:rPr lang="de-DE" sz="1600" b="1" dirty="0">
                <a:solidFill>
                  <a:srgbClr val="003D6A"/>
                </a:solidFill>
              </a:rPr>
              <a:t> design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viewing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entry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parameters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calculation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results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again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later</a:t>
            </a: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2018-05-30 10:39:42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>
                <a:solidFill>
                  <a:schemeClr val="bg1"/>
                </a:solidFill>
              </a:rPr>
              <a:t>Jens Lehmann, deutsche Torwartlegende, seit 2012 SCHUNK-Markenbotschafter für sicheres, präzises Greifen und Halten.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Bildschirmpräsentation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2018-06-08T07:06:53Z</dcterms:modified>
</cp:coreProperties>
</file>