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varScale="1">
        <p:scale>
          <a:sx n="195" d="100"/>
          <a:sy n="195" d="100"/>
        </p:scale>
        <p:origin x="804" y="150"/>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30.05.2022</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30.05.2022</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Measuring I 6-axis force/torque sensors I FT-AXIA</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FT-AXIA</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30.05.2022</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FT-AXIA</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6-axis force/torque sensors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6-axis force/torque sensors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first compact force/torque sensor with two calibrations and integrated electronics.</a:t>
            </a:r>
            <a:endParaRPr lang="de-DE" sz="1013" b="1">
              <a:solidFill>
                <a:srgbClr val="003D6A"/>
              </a:solidFill>
            </a:endParaRPr>
          </a:p>
          <a:p>
            <a:endParaRPr lang="de-DE" sz="1013" b="1">
              <a:solidFill>
                <a:srgbClr val="00446B"/>
              </a:solidFill>
            </a:endParaRPr>
          </a:p>
          <a:p>
            <a:r>
              <a:rPr lang="de-DE" sz="1013" b="1">
                <a:solidFill>
                  <a:srgbClr val="00446B"/>
                </a:solidFill>
              </a:rPr>
              <a:t>2 measurement ranges for selection</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Rigid 6-axis force/torque sensor for precision measuring in all six degrees of freedom</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Precise. Reliable. Robust.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Compact design due to completely integrated electronics and status display via LEDs.</a:t>
            </a:r>
            <a:endParaRPr lang="de-DE" sz="1050" i="1"/>
          </a:p>
          <a:p>
            <a:pPr marL="270000" indent="-270000">
              <a:spcAft>
                <a:spcPts val="900"/>
              </a:spcAft>
              <a:buSzPct val="140000"/>
              <a:buBlip>
                <a:blip r:embed="rId2"/>
              </a:buBlip>
            </a:pPr>
            <a:r>
              <a:rPr lang="de-DE" sz="1200" b="1">
                <a:solidFill>
                  <a:srgbClr val="003D6A"/>
                </a:solidFill>
              </a:rPr>
              <a:t>Simple configuration - two calibrations can be controlled in the sensor via web interface.</a:t>
            </a:r>
          </a:p>
          <a:p>
            <a:pPr marL="270000" indent="-270000">
              <a:spcAft>
                <a:spcPts val="900"/>
              </a:spcAft>
              <a:buSzPct val="140000"/>
              <a:buBlip>
                <a:blip r:embed="rId2"/>
              </a:buBlip>
            </a:pPr>
            <a:r>
              <a:rPr lang="de-DE" sz="1200" b="1">
                <a:solidFill>
                  <a:srgbClr val="003D6A"/>
                </a:solidFill>
              </a:rPr>
              <a:t>Plug &amp; Work directly compatible for KUKA and Universal Robots via software module</a:t>
            </a:r>
          </a:p>
          <a:p>
            <a:pPr marL="270000" indent="-270000">
              <a:spcAft>
                <a:spcPts val="900"/>
              </a:spcAft>
              <a:buSzPct val="140000"/>
              <a:buBlip>
                <a:blip r:embed="rId2"/>
              </a:buBlip>
            </a:pPr>
            <a:r>
              <a:rPr lang="de-DE" sz="1200" b="1">
                <a:solidFill>
                  <a:srgbClr val="003D6A"/>
                </a:solidFill>
              </a:rPr>
              <a:t>Robust and durable even with short-term overloading, the sensor is protected from damage</a:t>
            </a: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Interfaces</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Resistance strain gauges</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Electronics</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IP protection class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The strain gauges (DMS) of the 6-axis force/torque sensors measure the strain applied in all six degrees of freedom (Fx, Fy, Fz, Mx, My and Mz). The signals of the DMS are evaluated in the sensor and provided.</a:t>
            </a:r>
          </a:p>
          <a:p>
            <a:endParaRPr lang="de-DE" sz="1100">
              <a:solidFill>
                <a:srgbClr val="003D6A"/>
              </a:solidFill>
            </a:endParaRPr>
          </a:p>
          <a:p>
            <a:endParaRPr lang="de-DE" sz="1100">
              <a:solidFill>
                <a:srgbClr val="003D6A"/>
              </a:solidFill>
            </a:endParaRPr>
          </a:p>
          <a:p>
            <a:endParaRPr lang="de-DE" sz="110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Compact design </a:t>
            </a:r>
            <a:r>
              <a:rPr lang="de-DE" sz="1200">
                <a:solidFill>
                  <a:srgbClr val="003D6A"/>
                </a:solidFill>
              </a:rPr>
              <a:t>due to space-saving set-up with integrated electronics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Two calibrations are available </a:t>
            </a:r>
            <a:r>
              <a:rPr lang="de-DE" sz="1200">
                <a:solidFill>
                  <a:srgbClr val="003D6A"/>
                </a:solidFill>
              </a:rPr>
              <a:t>whereby two measurement ranges can be controlled via web interface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Plug &amp; Work </a:t>
            </a:r>
            <a:r>
              <a:rPr lang="de-DE" sz="1200">
                <a:solidFill>
                  <a:srgbClr val="003D6A"/>
                </a:solidFill>
              </a:rPr>
              <a:t>directly compatible for KUKA and Universal Robots via software module</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Cost saving despite high precision </a:t>
            </a:r>
            <a:r>
              <a:rPr lang="de-DE" sz="1200">
                <a:solidFill>
                  <a:srgbClr val="003D6A"/>
                </a:solidFill>
              </a:rPr>
              <a:t>due to optimized manufacturing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Robust design </a:t>
            </a:r>
            <a:r>
              <a:rPr lang="de-DE" sz="1200">
                <a:solidFill>
                  <a:srgbClr val="003D6A"/>
                </a:solidFill>
              </a:rPr>
              <a:t>ensures due to a high overload range with protection against damage even with short-term overload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Version with LED display </a:t>
            </a:r>
            <a:r>
              <a:rPr lang="de-DE" sz="1200">
                <a:solidFill>
                  <a:srgbClr val="003D6A"/>
                </a:solidFill>
              </a:rPr>
              <a:t>for status display on the sensor without evaluation via the controller</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2169327205"/>
              </p:ext>
            </p:extLst>
          </p:nvPr>
        </p:nvGraphicFramePr>
        <p:xfrm>
          <a:off x="395412" y="1059582"/>
          <a:ext cx="8353176" cy="3384900"/>
        </p:xfrm>
        <a:graphic>
          <a:graphicData uri="http://schemas.openxmlformats.org/drawingml/2006/table">
            <a:tbl>
              <a:tblPr firstRow="1" bandRow="1">
                <a:effectLst/>
                <a:tableStyleId>{2D5ABB26-0587-4C30-8999-92F81FD0307C}</a:tableStyleId>
              </a:tblPr>
              <a:tblGrid>
                <a:gridCol w="696098">
                  <a:extLst>
                    <a:ext uri="{9D8B030D-6E8A-4147-A177-3AD203B41FA5}">
                      <a16:colId xmlns:a16="http://schemas.microsoft.com/office/drawing/2014/main" val="20000"/>
                    </a:ext>
                  </a:extLst>
                </a:gridCol>
                <a:gridCol w="696098">
                  <a:extLst>
                    <a:ext uri="{9D8B030D-6E8A-4147-A177-3AD203B41FA5}">
                      <a16:colId xmlns:a16="http://schemas.microsoft.com/office/drawing/2014/main" val="20001"/>
                    </a:ext>
                  </a:extLst>
                </a:gridCol>
                <a:gridCol w="696098">
                  <a:extLst>
                    <a:ext uri="{9D8B030D-6E8A-4147-A177-3AD203B41FA5}">
                      <a16:colId xmlns:a16="http://schemas.microsoft.com/office/drawing/2014/main" val="20002"/>
                    </a:ext>
                  </a:extLst>
                </a:gridCol>
                <a:gridCol w="696098">
                  <a:extLst>
                    <a:ext uri="{9D8B030D-6E8A-4147-A177-3AD203B41FA5}">
                      <a16:colId xmlns:a16="http://schemas.microsoft.com/office/drawing/2014/main" val="20003"/>
                    </a:ext>
                  </a:extLst>
                </a:gridCol>
                <a:gridCol w="696098">
                  <a:extLst>
                    <a:ext uri="{9D8B030D-6E8A-4147-A177-3AD203B41FA5}">
                      <a16:colId xmlns:a16="http://schemas.microsoft.com/office/drawing/2014/main" val="20004"/>
                    </a:ext>
                  </a:extLst>
                </a:gridCol>
                <a:gridCol w="696098">
                  <a:extLst>
                    <a:ext uri="{9D8B030D-6E8A-4147-A177-3AD203B41FA5}">
                      <a16:colId xmlns:a16="http://schemas.microsoft.com/office/drawing/2014/main" val="20005"/>
                    </a:ext>
                  </a:extLst>
                </a:gridCol>
                <a:gridCol w="696098">
                  <a:extLst>
                    <a:ext uri="{9D8B030D-6E8A-4147-A177-3AD203B41FA5}">
                      <a16:colId xmlns:a16="http://schemas.microsoft.com/office/drawing/2014/main" val="20006"/>
                    </a:ext>
                  </a:extLst>
                </a:gridCol>
                <a:gridCol w="696098">
                  <a:extLst>
                    <a:ext uri="{9D8B030D-6E8A-4147-A177-3AD203B41FA5}">
                      <a16:colId xmlns:a16="http://schemas.microsoft.com/office/drawing/2014/main" val="20007"/>
                    </a:ext>
                  </a:extLst>
                </a:gridCol>
                <a:gridCol w="696098">
                  <a:extLst>
                    <a:ext uri="{9D8B030D-6E8A-4147-A177-3AD203B41FA5}">
                      <a16:colId xmlns:a16="http://schemas.microsoft.com/office/drawing/2014/main" val="20008"/>
                    </a:ext>
                  </a:extLst>
                </a:gridCol>
                <a:gridCol w="696098">
                  <a:extLst>
                    <a:ext uri="{9D8B030D-6E8A-4147-A177-3AD203B41FA5}">
                      <a16:colId xmlns:a16="http://schemas.microsoft.com/office/drawing/2014/main" val="20009"/>
                    </a:ext>
                  </a:extLst>
                </a:gridCol>
                <a:gridCol w="696098">
                  <a:extLst>
                    <a:ext uri="{9D8B030D-6E8A-4147-A177-3AD203B41FA5}">
                      <a16:colId xmlns:a16="http://schemas.microsoft.com/office/drawing/2014/main" val="20010"/>
                    </a:ext>
                  </a:extLst>
                </a:gridCol>
                <a:gridCol w="696098">
                  <a:extLst>
                    <a:ext uri="{9D8B030D-6E8A-4147-A177-3AD203B41FA5}">
                      <a16:colId xmlns:a16="http://schemas.microsoft.com/office/drawing/2014/main" val="20011"/>
                    </a:ext>
                  </a:extLst>
                </a:gridCol>
              </a:tblGrid>
              <a:tr h="253080">
                <a:tc gridSpan="12">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dirty="0" err="1">
                          <a:solidFill>
                            <a:srgbClr val="003D6A"/>
                          </a:solidFill>
                          <a:latin typeface="+mn-lt"/>
                          <a:ea typeface="+mn-ea"/>
                          <a:cs typeface="+mn-cs"/>
                        </a:rPr>
                        <a:t>evaluation</a:t>
                      </a:r>
                      <a:r>
                        <a:rPr lang="de-DE" sz="1050" b="0" kern="1200" dirty="0">
                          <a:solidFill>
                            <a:srgbClr val="003D6A"/>
                          </a:solidFill>
                          <a:latin typeface="+mn-lt"/>
                          <a:ea typeface="+mn-ea"/>
                          <a:cs typeface="+mn-cs"/>
                        </a:rPr>
                        <a:t> via</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Calibration 1</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Range of measurement Fx, Fy</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Range of measurement Fz</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Range of measurement Mx, My</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Range of measurement Mz</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Calibration 2</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range of measurement Fx, Fy</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Range of measurement Fz</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Range of measurement Mx, My</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Range of measurement Mz</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EtherNet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0.28 .. 1.88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SI-75-4 .. SI-4000-300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75 .. 4000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235 .. 6000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4 .. 300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4 .. 300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SI-150-8 .. SI-1200-50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150 .. 1200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470 .. 2000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8 .. 50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8 .. 50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EtherCAT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0.28 .. 1.88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SI-75-4 .. SI-4000-300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75 .. 4000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235 .. 6000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4 .. 300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4 .. 300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SI-150-8 .. SI-1200-50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150 .. 1200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470 .. 2000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8 .. 50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8 .. 50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122354"/>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serial interface (RS-485)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0.28 .. 1.88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SI-75-4 .. SI-4000-300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75 .. 4000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235 .. 6000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4 .. 300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4 .. 300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SI-150-8 .. SI-1200-50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150 .. 1200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470 .. 2000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8 .. 50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8 .. 50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328917"/>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serial interface (RS-422)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0.744 .. 1.88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SI-1000-50 .. SI-4000-300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1000 .. 4000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2000 .. 6000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50 .. 300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50 .. 300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dirty="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767627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Bildschirmpräsentation (16:9)</PresentationFormat>
  <Paragraphs>107</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2022-05-30T09:08:15Z</dcterms:modified>
</cp:coreProperties>
</file>