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4" r:id="rId8"/>
    <p:sldId id="283" r:id="rId9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45" autoAdjust="0"/>
  </p:normalViewPr>
  <p:slideViewPr>
    <p:cSldViewPr>
      <p:cViewPr varScale="1">
        <p:scale>
          <a:sx n="142" d="100"/>
          <a:sy n="142" d="100"/>
        </p:scale>
        <p:origin x="714" y="78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10.08.2021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10.08.2021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Changing I Quick change system I SWS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SWS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10.08.2021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Product presentation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SWS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Quick change system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Quick change system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>Compact quick-change system with patented no-touch locking system.</a:t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>Up to 10 integrated air feed-throughs on pneumatic grippers</a:t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Pneumatic tool changing system with patented locking system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Modular. Robust. Flexible.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Simple direct connection with robot flange without additional adapter plate.</a:t>
            </a:r>
            <a:endParaRPr lang="de-DE" sz="1050" i="1"/>
          </a:p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Integrated pneumatic feed-through</a:t>
            </a:r>
          </a:p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Integrated piston stroke monitoring</a:t>
            </a:r>
          </a:p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Patented fail-safe locking mechanism</a:t>
            </a:r>
          </a:p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Portfolio expansion - new size 007</a:t>
            </a:r>
            <a:endParaRPr lang="de-DE" sz="1050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Principle of function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Drive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Housing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Sensor monitoring of the locking device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Locking mechanism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Air feed-through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800">
                <a:solidFill>
                  <a:srgbClr val="003D6A"/>
                </a:solidFill>
              </a:rPr>
              <a:t>Automatic exchange of the end effector (e.g. gripper, pallets, vacuum gripping systems, pneumatically or electrically driven tools, welding guns, etc.) increases the flexibility of your robot.</a:t>
            </a:r>
          </a:p>
          <a:p>
            <a:r>
              <a:rPr lang="de-DE" sz="800">
                <a:solidFill>
                  <a:srgbClr val="003D6A"/>
                </a:solidFill>
              </a:rPr>
              <a:t>The quick-change system (SWS) consists of a quick-change master (SWK) and a quick-change adapter (SWA). The SWK is mounted onto the robot, and couples the SWA mounted onto your tool. A pneumatically driven locking piston, with its patented design, ensures that the connection is secure. After coupling, pneumatic and electric feed-throughs automatically supply your robot tool.</a:t>
            </a:r>
          </a:p>
          <a:p>
            <a:endParaRPr lang="de-DE" sz="800">
              <a:solidFill>
                <a:srgbClr val="003D6A"/>
              </a:solidFill>
            </a:endParaRPr>
          </a:p>
          <a:p>
            <a:endParaRPr lang="de-DE" sz="800">
              <a:solidFill>
                <a:srgbClr val="003D6A"/>
              </a:solidFill>
            </a:endParaRP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Functional description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Advantages – Your benefits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Complete series of 14 sizes </a:t>
            </a:r>
            <a:r>
              <a:rPr lang="de-DE" sz="1200">
                <a:solidFill>
                  <a:srgbClr val="003D6A"/>
                </a:solidFill>
              </a:rPr>
              <a:t>for optimal size selection and a broad application range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Patented fail-safe locking mechanism </a:t>
            </a:r>
            <a:r>
              <a:rPr lang="de-DE" sz="1200">
                <a:solidFill>
                  <a:srgbClr val="003D6A"/>
                </a:solidFill>
              </a:rPr>
              <a:t>for secure connection between the quick-change master and adapter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Manual emergency unlocking possible </a:t>
            </a:r>
            <a:r>
              <a:rPr lang="de-DE" sz="1200">
                <a:solidFill>
                  <a:srgbClr val="003D6A"/>
                </a:solidFill>
              </a:rPr>
              <a:t>no counter-forces from springs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All functional components made from hardened steel </a:t>
            </a:r>
            <a:r>
              <a:rPr lang="de-DE" sz="1200">
                <a:solidFill>
                  <a:srgbClr val="003D6A"/>
                </a:solidFill>
              </a:rPr>
              <a:t>for high mechanical resilience of the changing system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Wide range of electric, pneumatic, and fluid modules </a:t>
            </a:r>
            <a:r>
              <a:rPr lang="de-DE" sz="1200">
                <a:solidFill>
                  <a:srgbClr val="003D6A"/>
                </a:solidFill>
              </a:rPr>
              <a:t>for universal energy transmission possibilities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Integrated pneumatic feed-through </a:t>
            </a:r>
            <a:r>
              <a:rPr lang="de-DE" sz="1200">
                <a:solidFill>
                  <a:srgbClr val="003D6A"/>
                </a:solidFill>
              </a:rPr>
              <a:t>for a safe power supply of the handling modules and tools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Possibility of transmission of fluid systems </a:t>
            </a:r>
            <a:r>
              <a:rPr lang="de-DE" sz="1200">
                <a:solidFill>
                  <a:srgbClr val="003D6A"/>
                </a:solidFill>
              </a:rPr>
              <a:t>with self-sealing couplings possible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Adapter side coding </a:t>
            </a:r>
            <a:r>
              <a:rPr lang="de-DE" sz="1200">
                <a:solidFill>
                  <a:srgbClr val="003D6A"/>
                </a:solidFill>
              </a:rPr>
              <a:t>via plug connector possible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Suitable storage racks for all sizes </a:t>
            </a:r>
            <a:r>
              <a:rPr lang="de-DE" sz="1200">
                <a:solidFill>
                  <a:srgbClr val="003D6A"/>
                </a:solidFill>
              </a:rPr>
              <a:t>to ensure the optimum adaption to each application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ISO mounting pattern </a:t>
            </a:r>
            <a:r>
              <a:rPr lang="de-DE" sz="1200">
                <a:solidFill>
                  <a:srgbClr val="003D6A"/>
                </a:solidFill>
              </a:rPr>
              <a:t>for easy assembly to most types of robots without needing additional adapter plates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Technical data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6990682"/>
              </p:ext>
            </p:extLst>
          </p:nvPr>
        </p:nvGraphicFramePr>
        <p:xfrm>
          <a:off x="395535" y="1347614"/>
          <a:ext cx="8353175" cy="285150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5331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40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40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3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72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40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4409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53080"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Technical data overview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Size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Recommended handling weight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Locking force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Air connection thread pneumatic feed-through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Lock/unlock main connection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distance when locking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1.4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170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0.02 .. 0.08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4x M5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M3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690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0.09 .. 0.27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6x M5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173204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0.08 .. 0.16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5x M5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184251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0.09 .. 0.29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6x M5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545754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2300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0.32 .. 0.69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12x M5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86301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2300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0.3 .. 0.7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8x G1/8"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490337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4500 .. 5650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0.6 .. 1.27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8x G1/8"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G1/8"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320974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4500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0.7 .. 1.4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6x G3/8"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G1/8"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915343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5800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1.03 .. 1.95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G1/8"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45432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Technical data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5880130"/>
              </p:ext>
            </p:extLst>
          </p:nvPr>
        </p:nvGraphicFramePr>
        <p:xfrm>
          <a:off x="395535" y="1347614"/>
          <a:ext cx="8353175" cy="193710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5331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40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40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3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72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40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4409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53080"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Technical data overview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Size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Recommended handling weight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Locking force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Air connection thread pneumatic feed-through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Lock/unlock main connection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distance when locking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7400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0.7 .. 1.3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8x G1/8"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G1/8"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749001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79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8100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1.3 .. 1.8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8x G1/4"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G1/8"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31912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12000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1.4 .. 2.25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5x G3/8"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G1/8"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973003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12000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2.2 .. 4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8x G3/8"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G1/8"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045842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160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31000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2.86 .. 6.44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5x G3/8"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G1/8"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2.54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95929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6871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569</Words>
  <Application>Microsoft Office PowerPoint</Application>
  <PresentationFormat>Bildschirmpräsentation (16:9)</PresentationFormat>
  <Paragraphs>170</Paragraphs>
  <Slides>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2021-08-10T09:13:51Z</dcterms:modified>
</cp:coreProperties>
</file>