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279" r:id="rId2"/>
    <p:sldId id="269" r:id="rId3"/>
    <p:sldId id="281" r:id="rId4"/>
    <p:sldId id="262" r:id="rId5"/>
    <p:sldId id="274" r:id="rId6"/>
    <p:sldId id="275" r:id="rId7"/>
    <p:sldId id="284" r:id="rId8"/>
    <p:sldId id="283" r:id="rId9"/>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42" d="100"/>
          <a:sy n="142" d="100"/>
        </p:scale>
        <p:origin x="714" y="108"/>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25.01.2022</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25.01.2022</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Wechseln I Schnellwechselsystem I SWS</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SWS</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25.01.2022</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SWS</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Schnellwechselsystem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Schnellwechselsystem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Kompaktes Schnellwechselsystem mit patentiertem No-Touch-Locking-System.</a:t>
            </a:r>
            <a:endParaRPr lang="de-DE" sz="1013" b="1">
              <a:solidFill>
                <a:srgbClr val="003D6A"/>
              </a:solidFill>
            </a:endParaRPr>
          </a:p>
          <a:p>
            <a:endParaRPr lang="de-DE" sz="1013" b="1">
              <a:solidFill>
                <a:srgbClr val="00446B"/>
              </a:solidFill>
            </a:endParaRPr>
          </a:p>
          <a:p>
            <a:r>
              <a:rPr lang="de-DE" sz="1013" b="1">
                <a:solidFill>
                  <a:srgbClr val="00446B"/>
                </a:solidFill>
              </a:rPr>
              <a:t>Bis zu 10 integrierte Luftdurchführungen bei pneumatischen Greifern</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Pneumatisches Werkzeugwechselsystem mit patentierter Verriegelung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Modular. Robust. Flexibel.</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70000" indent="-270000">
              <a:spcAft>
                <a:spcPts val="900"/>
              </a:spcAft>
              <a:buSzPct val="140000"/>
              <a:buBlip>
                <a:blip r:embed="rId2"/>
              </a:buBlip>
            </a:pPr>
            <a:r>
              <a:rPr lang="de-DE" sz="1200" b="1">
                <a:solidFill>
                  <a:srgbClr val="003D6A"/>
                </a:solidFill>
              </a:rPr>
              <a:t>Einfache Direktverbindung mit Roboterflansch ohne zusätzliche Adapterplatte.</a:t>
            </a:r>
            <a:endParaRPr lang="de-DE" sz="1050" i="1"/>
          </a:p>
          <a:p>
            <a:pPr marL="270000" indent="-270000">
              <a:spcAft>
                <a:spcPts val="900"/>
              </a:spcAft>
              <a:buSzPct val="140000"/>
              <a:buBlip>
                <a:blip r:embed="rId2"/>
              </a:buBlip>
            </a:pPr>
            <a:r>
              <a:rPr lang="de-DE" sz="1200" b="1">
                <a:solidFill>
                  <a:srgbClr val="003D6A"/>
                </a:solidFill>
              </a:rPr>
              <a:t>Integrierte Pneumatikdurchführung</a:t>
            </a:r>
          </a:p>
          <a:p>
            <a:pPr marL="270000" indent="-270000">
              <a:spcAft>
                <a:spcPts val="900"/>
              </a:spcAft>
              <a:buSzPct val="140000"/>
              <a:buBlip>
                <a:blip r:embed="rId2"/>
              </a:buBlip>
            </a:pPr>
            <a:r>
              <a:rPr lang="de-DE" sz="1200" b="1">
                <a:solidFill>
                  <a:srgbClr val="003D6A"/>
                </a:solidFill>
              </a:rPr>
              <a:t>Integrierte Kolbenhubabfrage</a:t>
            </a:r>
          </a:p>
          <a:p>
            <a:pPr marL="270000" indent="-270000">
              <a:spcAft>
                <a:spcPts val="900"/>
              </a:spcAft>
              <a:buSzPct val="140000"/>
              <a:buBlip>
                <a:blip r:embed="rId2"/>
              </a:buBlip>
            </a:pPr>
            <a:r>
              <a:rPr lang="de-DE" sz="1200" b="1">
                <a:solidFill>
                  <a:srgbClr val="003D6A"/>
                </a:solidFill>
              </a:rPr>
              <a:t>Patentiertes, selbsthaltendes Verriegelungssystem</a:t>
            </a:r>
          </a:p>
          <a:p>
            <a:pPr marL="270000" indent="-270000">
              <a:spcAft>
                <a:spcPts val="900"/>
              </a:spcAft>
              <a:buSzPct val="140000"/>
              <a:buBlip>
                <a:blip r:embed="rId2"/>
              </a:buBlip>
            </a:pPr>
            <a:r>
              <a:rPr lang="de-DE" sz="1200" b="1">
                <a:solidFill>
                  <a:srgbClr val="003D6A"/>
                </a:solidFill>
              </a:rPr>
              <a:t>Portfolioerweiterung - Neue Baugröße 007</a:t>
            </a:r>
            <a:endParaRPr lang="de-DE" sz="1050">
              <a:solidFill>
                <a:prstClr val="black"/>
              </a:solidFill>
            </a:endParaRPr>
          </a:p>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Antrieb</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Gehäuse</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Sensorabfrage der Verriegelung</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dirty="0">
                  <a:solidFill>
                    <a:srgbClr val="003D6A"/>
                  </a:solidFill>
                </a:rPr>
                <a:t>Verriegelungsmechanik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dirty="0">
                  <a:solidFill>
                    <a:srgbClr val="003D6A"/>
                  </a:solidFill>
                </a:rPr>
                <a:t>Luftdurchführung</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fontScale="92500"/>
          </a:bodyPr>
          <a:lstStyle/>
          <a:p>
            <a:r>
              <a:rPr lang="de-DE" sz="800" dirty="0">
                <a:solidFill>
                  <a:srgbClr val="003D6A"/>
                </a:solidFill>
              </a:rPr>
              <a:t>Durch den automatischen Wechsel des Endeffektors (z. B. Greifer, Paletten, Saugspinnen, pneumatische oder elektrisch angetriebene Werkzeuge, Schweißzangen etc.) erhöht sich die Flexibilität Ihres Roboters.</a:t>
            </a:r>
          </a:p>
          <a:p>
            <a:r>
              <a:rPr lang="de-DE" sz="800" dirty="0">
                <a:solidFill>
                  <a:srgbClr val="003D6A"/>
                </a:solidFill>
              </a:rPr>
              <a:t>Das Schnellwechselsystem (SWS) besteht aus einem Schnellwechselkopf (SWK) und einem Schnellwechseladapter (SWA). Der am Roboter montierte SWK koppelt den an Ihrem Werkzeug montierten SWA. Ein pneumatisch angetriebener Verriegelungskolben sorgt mit seinem patentierten Design für eine sichere Verbindung. Pneumatische und elektrische Durchführungen versorgen nach dem Koppeln automatisch Ihr Roboterwerkzeug.</a:t>
            </a:r>
          </a:p>
          <a:p>
            <a:endParaRPr lang="de-DE" sz="800" dirty="0">
              <a:solidFill>
                <a:srgbClr val="003D6A"/>
              </a:solidFill>
            </a:endParaRPr>
          </a:p>
          <a:p>
            <a:endParaRPr lang="de-DE" sz="800" dirty="0">
              <a:solidFill>
                <a:srgbClr val="003D6A"/>
              </a:solidFill>
            </a:endParaRP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Komplette Baureihe mit 14 Baugrößen </a:t>
            </a:r>
            <a:r>
              <a:rPr lang="de-DE" sz="1200">
                <a:solidFill>
                  <a:srgbClr val="003D6A"/>
                </a:solidFill>
              </a:rPr>
              <a:t>für die optimale Größenauswahl und ein breites Anwendungsspektrum</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Patentiertes, selbsthaltendes Verriegelungssystem </a:t>
            </a:r>
            <a:r>
              <a:rPr lang="de-DE" sz="1200">
                <a:solidFill>
                  <a:srgbClr val="003D6A"/>
                </a:solidFill>
              </a:rPr>
              <a:t>für eine sichere Verbindung zwischen Schnellwechselkopf und Schnellwechseladapter</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Manuelle Notentriegelung möglich </a:t>
            </a:r>
            <a:r>
              <a:rPr lang="de-DE" sz="1200">
                <a:solidFill>
                  <a:srgbClr val="003D6A"/>
                </a:solidFill>
              </a:rPr>
              <a:t>keine Gegenkräfte durch Feder</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Alle Funktionsteile aus gehärtetem Stahl </a:t>
            </a:r>
            <a:r>
              <a:rPr lang="de-DE" sz="1200">
                <a:solidFill>
                  <a:srgbClr val="003D6A"/>
                </a:solidFill>
              </a:rPr>
              <a:t>für eine hohe Belastbarkeit des Wechselsystems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Breites Sortiment an Elektro-, Pneumatik- und Fluidmodulen </a:t>
            </a:r>
            <a:r>
              <a:rPr lang="de-DE" sz="1200">
                <a:solidFill>
                  <a:srgbClr val="003D6A"/>
                </a:solidFill>
              </a:rPr>
              <a:t>für vielfältige Energie-Übertragungsmöglichkeiten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 Pneumatikdurchführung </a:t>
            </a:r>
            <a:r>
              <a:rPr lang="de-DE" sz="1200">
                <a:solidFill>
                  <a:srgbClr val="003D6A"/>
                </a:solidFill>
              </a:rPr>
              <a:t>zur sicheren Energieversorgung der Handhabungsmodule und Werkzeuge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Übertragungsmöglichkeiten für fluidische Medien </a:t>
            </a:r>
            <a:r>
              <a:rPr lang="de-DE" sz="1200">
                <a:solidFill>
                  <a:srgbClr val="003D6A"/>
                </a:solidFill>
              </a:rPr>
              <a:t>mit selbstdichtenden Kupplungen möglich</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Kodierung der Adapter </a:t>
            </a:r>
            <a:r>
              <a:rPr lang="de-DE" sz="1200">
                <a:solidFill>
                  <a:srgbClr val="003D6A"/>
                </a:solidFill>
              </a:rPr>
              <a:t>über Steckverbindung möglich</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Passende Ablagemagazine für alle Baugrößen </a:t>
            </a:r>
            <a:r>
              <a:rPr lang="de-DE" sz="1200">
                <a:solidFill>
                  <a:srgbClr val="003D6A"/>
                </a:solidFill>
              </a:rPr>
              <a:t>standardisierte Ablagemodule passend für jede Baugröße erhältlich</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ISO-Flanschbild </a:t>
            </a:r>
            <a:r>
              <a:rPr lang="de-DE" sz="1200">
                <a:solidFill>
                  <a:srgbClr val="003D6A"/>
                </a:solidFill>
              </a:rPr>
              <a:t>für die einfache Montage an die meisten Robotertypen ohne zusätzliche Adapterplatten</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91431987"/>
              </p:ext>
            </p:extLst>
          </p:nvPr>
        </p:nvGraphicFramePr>
        <p:xfrm>
          <a:off x="395535" y="1347614"/>
          <a:ext cx="8353175" cy="2851500"/>
        </p:xfrm>
        <a:graphic>
          <a:graphicData uri="http://schemas.openxmlformats.org/drawingml/2006/table">
            <a:tbl>
              <a:tblPr firstRow="1" bandRow="1">
                <a:effectLst/>
                <a:tableStyleId>{2D5ABB26-0587-4C30-8999-92F81FD0307C}</a:tableStyleId>
              </a:tblPr>
              <a:tblGrid>
                <a:gridCol w="533181">
                  <a:extLst>
                    <a:ext uri="{9D8B030D-6E8A-4147-A177-3AD203B41FA5}">
                      <a16:colId xmlns:a16="http://schemas.microsoft.com/office/drawing/2014/main" val="20000"/>
                    </a:ext>
                  </a:extLst>
                </a:gridCol>
                <a:gridCol w="1244090">
                  <a:extLst>
                    <a:ext uri="{9D8B030D-6E8A-4147-A177-3AD203B41FA5}">
                      <a16:colId xmlns:a16="http://schemas.microsoft.com/office/drawing/2014/main" val="20001"/>
                    </a:ext>
                  </a:extLst>
                </a:gridCol>
                <a:gridCol w="1244090">
                  <a:extLst>
                    <a:ext uri="{9D8B030D-6E8A-4147-A177-3AD203B41FA5}">
                      <a16:colId xmlns:a16="http://schemas.microsoft.com/office/drawing/2014/main" val="20002"/>
                    </a:ext>
                  </a:extLst>
                </a:gridCol>
                <a:gridCol w="1066363">
                  <a:extLst>
                    <a:ext uri="{9D8B030D-6E8A-4147-A177-3AD203B41FA5}">
                      <a16:colId xmlns:a16="http://schemas.microsoft.com/office/drawing/2014/main" val="20003"/>
                    </a:ext>
                  </a:extLst>
                </a:gridCol>
                <a:gridCol w="1777271">
                  <a:extLst>
                    <a:ext uri="{9D8B030D-6E8A-4147-A177-3AD203B41FA5}">
                      <a16:colId xmlns:a16="http://schemas.microsoft.com/office/drawing/2014/main" val="20004"/>
                    </a:ext>
                  </a:extLst>
                </a:gridCol>
                <a:gridCol w="1244090">
                  <a:extLst>
                    <a:ext uri="{9D8B030D-6E8A-4147-A177-3AD203B41FA5}">
                      <a16:colId xmlns:a16="http://schemas.microsoft.com/office/drawing/2014/main" val="20005"/>
                    </a:ext>
                  </a:extLst>
                </a:gridCol>
                <a:gridCol w="1244090">
                  <a:extLst>
                    <a:ext uri="{9D8B030D-6E8A-4147-A177-3AD203B41FA5}">
                      <a16:colId xmlns:a16="http://schemas.microsoft.com/office/drawing/2014/main" val="20006"/>
                    </a:ext>
                  </a:extLst>
                </a:gridCol>
              </a:tblGrid>
              <a:tr h="253080">
                <a:tc gridSpan="7">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Empfohlenes Handlinggewicht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Verriegelungskraft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Luftanschlussgewinde Pneumatikdurchführung</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Hauptanschlussgewinde Ver-/Entriegeln</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800" b="0" kern="1200">
                          <a:solidFill>
                            <a:srgbClr val="003D6A"/>
                          </a:solidFill>
                          <a:latin typeface="+mn-lt"/>
                          <a:ea typeface="+mn-ea"/>
                          <a:cs typeface="+mn-cs"/>
                        </a:rPr>
                        <a:t>Max. Abstand beim Verriegeln</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[mm]</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170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0.02 .. 0.08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4x M5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M3</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1</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690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0.09 .. 0.27</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6x M5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M5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4745575"/>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7</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1100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0.08 .. 0.16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5x M5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M5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42983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1100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0.09 .. 0.29</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6x M5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M5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355559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2300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0.32 .. 0.69</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12x M5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M5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82195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21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dirty="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2300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0.3 .. 0.7</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8x G1/8"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M5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968074"/>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22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2300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0.55 .. 0.87</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6x G3/8"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M5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2</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814855"/>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29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35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2850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0.67 .. 0.99</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2x G1/8"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M5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1.5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154106"/>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5650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0.6 .. 1.27</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8x G1/8"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G1/8"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dirty="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336172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4097732877"/>
              </p:ext>
            </p:extLst>
          </p:nvPr>
        </p:nvGraphicFramePr>
        <p:xfrm>
          <a:off x="395535" y="1347614"/>
          <a:ext cx="8353175" cy="2394300"/>
        </p:xfrm>
        <a:graphic>
          <a:graphicData uri="http://schemas.openxmlformats.org/drawingml/2006/table">
            <a:tbl>
              <a:tblPr firstRow="1" bandRow="1">
                <a:effectLst/>
                <a:tableStyleId>{2D5ABB26-0587-4C30-8999-92F81FD0307C}</a:tableStyleId>
              </a:tblPr>
              <a:tblGrid>
                <a:gridCol w="533181">
                  <a:extLst>
                    <a:ext uri="{9D8B030D-6E8A-4147-A177-3AD203B41FA5}">
                      <a16:colId xmlns:a16="http://schemas.microsoft.com/office/drawing/2014/main" val="20000"/>
                    </a:ext>
                  </a:extLst>
                </a:gridCol>
                <a:gridCol w="1244090">
                  <a:extLst>
                    <a:ext uri="{9D8B030D-6E8A-4147-A177-3AD203B41FA5}">
                      <a16:colId xmlns:a16="http://schemas.microsoft.com/office/drawing/2014/main" val="20001"/>
                    </a:ext>
                  </a:extLst>
                </a:gridCol>
                <a:gridCol w="1244090">
                  <a:extLst>
                    <a:ext uri="{9D8B030D-6E8A-4147-A177-3AD203B41FA5}">
                      <a16:colId xmlns:a16="http://schemas.microsoft.com/office/drawing/2014/main" val="20002"/>
                    </a:ext>
                  </a:extLst>
                </a:gridCol>
                <a:gridCol w="1066363">
                  <a:extLst>
                    <a:ext uri="{9D8B030D-6E8A-4147-A177-3AD203B41FA5}">
                      <a16:colId xmlns:a16="http://schemas.microsoft.com/office/drawing/2014/main" val="20003"/>
                    </a:ext>
                  </a:extLst>
                </a:gridCol>
                <a:gridCol w="1777271">
                  <a:extLst>
                    <a:ext uri="{9D8B030D-6E8A-4147-A177-3AD203B41FA5}">
                      <a16:colId xmlns:a16="http://schemas.microsoft.com/office/drawing/2014/main" val="20004"/>
                    </a:ext>
                  </a:extLst>
                </a:gridCol>
                <a:gridCol w="1244090">
                  <a:extLst>
                    <a:ext uri="{9D8B030D-6E8A-4147-A177-3AD203B41FA5}">
                      <a16:colId xmlns:a16="http://schemas.microsoft.com/office/drawing/2014/main" val="20005"/>
                    </a:ext>
                  </a:extLst>
                </a:gridCol>
                <a:gridCol w="1244090">
                  <a:extLst>
                    <a:ext uri="{9D8B030D-6E8A-4147-A177-3AD203B41FA5}">
                      <a16:colId xmlns:a16="http://schemas.microsoft.com/office/drawing/2014/main" val="20006"/>
                    </a:ext>
                  </a:extLst>
                </a:gridCol>
              </a:tblGrid>
              <a:tr h="253080">
                <a:tc gridSpan="7">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Empfohlenes Handlinggewicht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Verriegelungskraft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Luftanschlussgewinde Pneumatikdurchführung</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Hauptanschlussgewinde Ver-/Entriegeln</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800" b="0" kern="1200">
                          <a:solidFill>
                            <a:srgbClr val="003D6A"/>
                          </a:solidFill>
                          <a:latin typeface="+mn-lt"/>
                          <a:ea typeface="+mn-ea"/>
                          <a:cs typeface="+mn-cs"/>
                        </a:rPr>
                        <a:t>Max. Abstand beim Verriegeln</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[mm]</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41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4500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0.7 .. 1.4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6x G3/8"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G1/8"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dirty="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70394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46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5800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1.03 .. 1.95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G1/8"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7655336"/>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60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75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7400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0.7 .. 1.3</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8x G1/8"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G1/8"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9084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71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79</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8100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1.3 .. 1.8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8x G1/4"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G1/8"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7595857"/>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76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12000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1.4 .. 2.25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5x G3/8"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G1/8"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2</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8427626"/>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110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12000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2.2 .. 4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8x G3/8"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G1/8"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38957"/>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160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300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31000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2.86 .. 6.44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5x G3/8"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800" b="0" kern="1200">
                          <a:solidFill>
                            <a:srgbClr val="003D6A"/>
                          </a:solidFill>
                          <a:latin typeface="+mn-lt"/>
                          <a:ea typeface="+mn-ea"/>
                          <a:cs typeface="+mn-cs"/>
                        </a:rPr>
                        <a:t>G1/8"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0" kern="1200" dirty="0">
                          <a:solidFill>
                            <a:srgbClr val="003D6A"/>
                          </a:solidFill>
                          <a:latin typeface="+mn-lt"/>
                          <a:ea typeface="+mn-ea"/>
                          <a:cs typeface="+mn-cs"/>
                        </a:rPr>
                        <a:t>2.54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986310"/>
                  </a:ext>
                </a:extLst>
              </a:tr>
            </a:tbl>
          </a:graphicData>
        </a:graphic>
      </p:graphicFrame>
    </p:spTree>
    <p:extLst>
      <p:ext uri="{BB962C8B-B14F-4D97-AF65-F5344CB8AC3E}">
        <p14:creationId xmlns:p14="http://schemas.microsoft.com/office/powerpoint/2010/main" val="146880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Words>
  <Application>Microsoft Office PowerPoint</Application>
  <PresentationFormat>Bildschirmpräsentation (16:9)</PresentationFormat>
  <Paragraphs>184</Paragraphs>
  <Slides>8</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2022-01-25T10:40:34Z</dcterms:modified>
</cp:coreProperties>
</file>