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8" r:id="rId2"/>
    <p:sldId id="269" r:id="rId3"/>
    <p:sldId id="262" r:id="rId4"/>
    <p:sldId id="274" r:id="rId5"/>
    <p:sldId id="279" r:id="rId6"/>
  </p:sldIdLst>
  <p:sldSz cx="12192000" cy="6858000"/>
  <p:notesSz cx="6797675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4392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4808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575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2207" userDrawn="1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0" autoAdjust="0"/>
    <p:restoredTop sz="94660"/>
  </p:normalViewPr>
  <p:slideViewPr>
    <p:cSldViewPr>
      <p:cViewPr>
        <p:scale>
          <a:sx n="110" d="100"/>
          <a:sy n="110" d="100"/>
        </p:scale>
        <p:origin x="456" y="552"/>
      </p:cViewPr>
      <p:guideLst>
        <p:guide orient="horz" pos="1317"/>
        <p:guide pos="4392"/>
        <p:guide orient="horz" pos="1842"/>
        <p:guide orient="horz" pos="2131"/>
        <p:guide pos="4808"/>
        <p:guide orient="horz" pos="2296"/>
        <p:guide pos="575"/>
        <p:guide orient="horz" pos="749"/>
        <p:guide orient="horz" pos="3596"/>
        <p:guide orient="horz" pos="3793"/>
        <p:guide pos="220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10.02.2022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10.02.2022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62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937"/>
            <a:ext cx="12192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05" y="6220360"/>
            <a:ext cx="12191595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12192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800584" y="6442893"/>
            <a:ext cx="5295416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 I 3D-Online-Konfigurator Greif-Schwenkeinheiten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7536160" y="1206694"/>
            <a:ext cx="4655840" cy="583963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de-DE" sz="2800" b="1" dirty="0">
                <a:solidFill>
                  <a:schemeClr val="bg1"/>
                </a:solidFill>
              </a:rPr>
              <a:t>Konfigurator SGEI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F2E74D09-7320-4895-97E5-076F0C774E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12192000" cy="6031225"/>
          </a:xfrm>
          <a:prstGeom prst="rect">
            <a:avLst/>
          </a:prstGeom>
        </p:spPr>
      </p:pic>
      <p:sp>
        <p:nvSpPr>
          <p:cNvPr id="33" name="Rechteck 32"/>
          <p:cNvSpPr/>
          <p:nvPr userDrawn="1"/>
        </p:nvSpPr>
        <p:spPr>
          <a:xfrm>
            <a:off x="0" y="6007813"/>
            <a:ext cx="12191595" cy="85018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904009" y="6248693"/>
            <a:ext cx="6719304" cy="336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9" name="Fußzeilenplatzhalter 4"/>
          <p:cNvSpPr txBox="1">
            <a:spLocks/>
          </p:cNvSpPr>
          <p:nvPr userDrawn="1"/>
        </p:nvSpPr>
        <p:spPr>
          <a:xfrm>
            <a:off x="469902" y="6341840"/>
            <a:ext cx="734271" cy="336000"/>
          </a:xfrm>
          <a:prstGeom prst="rect">
            <a:avLst/>
          </a:prstGeom>
        </p:spPr>
        <p:txBody>
          <a:bodyPr vert="horz" lIns="115214" tIns="57607" rIns="115214" bIns="57607" rtlCol="0" anchor="ctr"/>
          <a:lstStyle/>
          <a:p>
            <a:pPr lvl="0">
              <a:defRPr/>
            </a:pPr>
            <a:fld id="{D42D1118-0BEA-4219-AAE0-0D1ADB44C724}" type="slidenum">
              <a:rPr lang="de-DE" sz="1100" smtClean="0">
                <a:solidFill>
                  <a:schemeClr val="bg1"/>
                </a:solidFill>
              </a:rPr>
              <a:t>‹Nr.›</a:t>
            </a:fld>
            <a:endParaRPr lang="de-DE" sz="1100" dirty="0">
              <a:solidFill>
                <a:schemeClr val="bg1"/>
              </a:solidFill>
            </a:endParaRPr>
          </a:p>
        </p:txBody>
      </p:sp>
      <p:pic>
        <p:nvPicPr>
          <p:cNvPr id="11" name="Bild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749159"/>
            <a:ext cx="12192000" cy="99906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15E51BEB-5FE5-4ECD-9E0C-968541CB7AB6}"/>
              </a:ext>
            </a:extLst>
          </p:cNvPr>
          <p:cNvSpPr txBox="1"/>
          <p:nvPr userDrawn="1"/>
        </p:nvSpPr>
        <p:spPr>
          <a:xfrm>
            <a:off x="7536160" y="1206694"/>
            <a:ext cx="4655840" cy="583963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>
              <a:lnSpc>
                <a:spcPts val="4000"/>
              </a:lnSpc>
            </a:pPr>
            <a:r>
              <a:rPr lang="de-DE" sz="2800" b="1" dirty="0">
                <a:solidFill>
                  <a:schemeClr val="bg1"/>
                </a:solidFill>
              </a:rPr>
              <a:t>Konfigurator SGEI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DEEB7BD-2822-4910-9F04-4408B2D5B831}"/>
              </a:ext>
            </a:extLst>
          </p:cNvPr>
          <p:cNvSpPr txBox="1"/>
          <p:nvPr userDrawn="1"/>
        </p:nvSpPr>
        <p:spPr>
          <a:xfrm>
            <a:off x="1055440" y="6368327"/>
            <a:ext cx="3677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3D-Online-Konfigurator Greif-Schwenkeinheiten</a:t>
            </a:r>
            <a:endParaRPr lang="de-DE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2185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 userDrawn="1"/>
        </p:nvSpPr>
        <p:spPr>
          <a:xfrm>
            <a:off x="0" y="6007813"/>
            <a:ext cx="12191595" cy="850188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pic>
        <p:nvPicPr>
          <p:cNvPr id="33" name="Bild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05" y="5749173"/>
            <a:ext cx="12192000" cy="999067"/>
          </a:xfrm>
          <a:prstGeom prst="rect">
            <a:avLst/>
          </a:prstGeom>
        </p:spPr>
      </p:pic>
      <p:sp>
        <p:nvSpPr>
          <p:cNvPr id="29" name="Titelplatzhalter 4"/>
          <p:cNvSpPr>
            <a:spLocks noGrp="1"/>
          </p:cNvSpPr>
          <p:nvPr>
            <p:ph type="title" hasCustomPrompt="1"/>
          </p:nvPr>
        </p:nvSpPr>
        <p:spPr>
          <a:xfrm>
            <a:off x="279400" y="213785"/>
            <a:ext cx="105156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de-DE" dirty="0"/>
              <a:t>Überschrift 28/32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1"/>
          </p:nvPr>
        </p:nvSpPr>
        <p:spPr>
          <a:xfrm>
            <a:off x="6231467" y="1483785"/>
            <a:ext cx="5562600" cy="38051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279400" y="1483785"/>
            <a:ext cx="5832000" cy="3805767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31" name="Fußzeilenplatzhalter 4"/>
          <p:cNvSpPr txBox="1">
            <a:spLocks/>
          </p:cNvSpPr>
          <p:nvPr/>
        </p:nvSpPr>
        <p:spPr>
          <a:xfrm>
            <a:off x="904009" y="6248693"/>
            <a:ext cx="6719304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endParaRPr lang="de-DE" sz="1467" dirty="0">
              <a:solidFill>
                <a:schemeClr val="bg1"/>
              </a:solidFill>
            </a:endParaRPr>
          </a:p>
        </p:txBody>
      </p:sp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469901" y="6341840"/>
            <a:ext cx="734271" cy="336000"/>
          </a:xfrm>
          <a:prstGeom prst="rect">
            <a:avLst/>
          </a:prstGeom>
        </p:spPr>
        <p:txBody>
          <a:bodyPr vert="horz" lIns="153619" tIns="76809" rIns="153619" bIns="76809" rtlCol="0" anchor="ctr"/>
          <a:lstStyle/>
          <a:p>
            <a:pPr lvl="0">
              <a:defRPr/>
            </a:pPr>
            <a:fld id="{D42D1118-0BEA-4219-AAE0-0D1ADB44C724}" type="slidenum">
              <a:rPr lang="de-DE" sz="1467" smtClean="0">
                <a:solidFill>
                  <a:schemeClr val="bg1"/>
                </a:solidFill>
              </a:rPr>
              <a:t>‹Nr.›</a:t>
            </a:fld>
            <a:endParaRPr lang="de-DE" sz="1467" dirty="0">
              <a:solidFill>
                <a:schemeClr val="bg1"/>
              </a:solidFill>
            </a:endParaRPr>
          </a:p>
        </p:txBody>
      </p:sp>
      <p:sp>
        <p:nvSpPr>
          <p:cNvPr id="11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1092200" y="6318253"/>
            <a:ext cx="4114800" cy="366183"/>
          </a:xfrm>
        </p:spPr>
        <p:txBody>
          <a:bodyPr/>
          <a:lstStyle/>
          <a:p>
            <a:r>
              <a:rPr lang="de-DE"/>
              <a:t>3D-Online-Konfigurator Greif-Schwenkeinheiten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67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3D-Online-Konfigurator Greif-Schwenkeinheiten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1224642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300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C9039-9B79-4A6A-BD3E-958D626E7F2D}" type="datetime1">
              <a:rPr lang="de-DE" smtClean="0"/>
              <a:t>10.02.2022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3D-Online-Konfigurator Greif-Schwenkeinheiten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0" r:id="rId2"/>
    <p:sldLayoutId id="2147483681" r:id="rId3"/>
    <p:sldLayoutId id="214748368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chunk.partcommunity.com/3d-cad-models/sgei-schwenk-greifeinheit-konfigurator-schunk?info=schunk%2Fservices%2Fconfigurators%2Fsgei_schwenk_greifeinheit_konfigurator_asm_at.prj&amp;cwid=3676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4FDD2BE-5362-429B-872A-6DF1EB67BB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9830"/>
            <a:ext cx="12191999" cy="6009260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4461432"/>
            <a:ext cx="12192000" cy="1441529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46">
              <a:defRPr/>
            </a:pPr>
            <a:endParaRPr lang="de-DE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Titel 1"/>
          <p:cNvSpPr txBox="1">
            <a:spLocks/>
          </p:cNvSpPr>
          <p:nvPr/>
        </p:nvSpPr>
        <p:spPr>
          <a:xfrm>
            <a:off x="306866" y="4588769"/>
            <a:ext cx="11811516" cy="1119112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112181" defTabSz="609585">
              <a:spcBef>
                <a:spcPct val="0"/>
              </a:spcBef>
              <a:defRPr/>
            </a:pPr>
            <a:r>
              <a:rPr lang="de-DE" sz="4000" b="1" dirty="0">
                <a:solidFill>
                  <a:srgbClr val="FFFFFF"/>
                </a:solidFill>
                <a:latin typeface="Calibri"/>
              </a:rPr>
              <a:t>Produktinformation</a:t>
            </a:r>
          </a:p>
          <a:p>
            <a:pPr marL="112181" defTabSz="609585">
              <a:spcBef>
                <a:spcPct val="0"/>
              </a:spcBef>
              <a:spcAft>
                <a:spcPts val="1600"/>
              </a:spcAft>
              <a:defRPr/>
            </a:pPr>
            <a:r>
              <a:rPr lang="de-DE" sz="2400" dirty="0">
                <a:solidFill>
                  <a:srgbClr val="FFFFFF"/>
                </a:solidFill>
                <a:latin typeface="Calibri"/>
              </a:rPr>
              <a:t>3D-Online-Konfigurator Greif-Schwenkeinheiten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43" y="6496403"/>
            <a:ext cx="1794933" cy="119421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/>
          <a:srcRect l="38113" b="2500"/>
          <a:stretch/>
        </p:blipFill>
        <p:spPr>
          <a:xfrm>
            <a:off x="628357" y="6286475"/>
            <a:ext cx="276683" cy="297205"/>
          </a:xfrm>
          <a:prstGeom prst="rect">
            <a:avLst/>
          </a:prstGeom>
        </p:spPr>
      </p:pic>
      <p:pic>
        <p:nvPicPr>
          <p:cNvPr id="7" name="Bild 4">
            <a:extLst>
              <a:ext uri="{FF2B5EF4-FFF2-40B4-BE49-F238E27FC236}">
                <a16:creationId xmlns:a16="http://schemas.microsoft.com/office/drawing/2014/main" id="{FF2BE00B-75A5-427F-855A-AFBD37CAD0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749160"/>
            <a:ext cx="12192000" cy="9990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270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feld 35"/>
          <p:cNvSpPr txBox="1"/>
          <p:nvPr/>
        </p:nvSpPr>
        <p:spPr>
          <a:xfrm>
            <a:off x="6672064" y="329775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>
              <a:solidFill>
                <a:srgbClr val="003D6A"/>
              </a:solidFill>
            </a:endParaRPr>
          </a:p>
          <a:p>
            <a:endParaRPr lang="de-DE" b="1">
              <a:solidFill>
                <a:srgbClr val="00446B"/>
              </a:solidFill>
            </a:endParaRPr>
          </a:p>
          <a:p>
            <a:endParaRPr lang="de-DE" b="1" dirty="0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464152" y="2054696"/>
            <a:ext cx="3995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003D6A"/>
                </a:solidFill>
              </a:rPr>
              <a:t>SCHUNK 3D-Online-Konfigurator zur dreidimensionalen Konfiguration von </a:t>
            </a:r>
            <a:br>
              <a:rPr lang="de-DE" sz="1600" b="1" dirty="0">
                <a:solidFill>
                  <a:srgbClr val="003D6A"/>
                </a:solidFill>
              </a:rPr>
            </a:br>
            <a:r>
              <a:rPr lang="de-DE" sz="1600" b="1" dirty="0">
                <a:solidFill>
                  <a:srgbClr val="003D6A"/>
                </a:solidFill>
              </a:rPr>
              <a:t>Greif-Schwenkeinheiten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268760"/>
            <a:ext cx="4608032" cy="396004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55440" y="5238221"/>
            <a:ext cx="9259351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bg1"/>
                </a:solidFill>
              </a:rPr>
              <a:t>Schwenkeinheiten SRM und SRU-plus kombinierbar mit folgenden SCHUNK-Greifern:</a:t>
            </a:r>
          </a:p>
          <a:p>
            <a:r>
              <a:rPr lang="de-DE" sz="1600" b="1" dirty="0">
                <a:solidFill>
                  <a:schemeClr val="bg1"/>
                </a:solidFill>
              </a:rPr>
              <a:t>PGN-plus, DPG-plus, JGP, PWG-plus, PZN-plus, DPZ-plus, JGZ, PZB-plus</a:t>
            </a:r>
          </a:p>
        </p:txBody>
      </p:sp>
      <p:sp>
        <p:nvSpPr>
          <p:cNvPr id="2" name="Rechteck 1"/>
          <p:cNvSpPr/>
          <p:nvPr/>
        </p:nvSpPr>
        <p:spPr>
          <a:xfrm>
            <a:off x="7478241" y="3370079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b="1" dirty="0">
                <a:hlinkClick r:id="rId3"/>
              </a:rPr>
              <a:t>SGEI-Konfigurator</a:t>
            </a:r>
            <a:endParaRPr lang="de-DE" sz="105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7480151" y="302210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u="sng" dirty="0">
                <a:solidFill>
                  <a:srgbClr val="003D6A"/>
                </a:solidFill>
              </a:rPr>
              <a:t>Zur </a:t>
            </a:r>
            <a:r>
              <a:rPr lang="de-DE" sz="1600" b="1" u="sng" dirty="0" err="1">
                <a:solidFill>
                  <a:srgbClr val="003D6A"/>
                </a:solidFill>
              </a:rPr>
              <a:t>PARTcommunity</a:t>
            </a:r>
            <a:r>
              <a:rPr lang="de-DE" sz="1600" b="1" u="sng" dirty="0">
                <a:solidFill>
                  <a:srgbClr val="003D6A"/>
                </a:solidFill>
              </a:rPr>
              <a:t>: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03CE610-422B-4930-835B-B37E2F24B847}"/>
              </a:ext>
            </a:extLst>
          </p:cNvPr>
          <p:cNvSpPr txBox="1"/>
          <p:nvPr/>
        </p:nvSpPr>
        <p:spPr>
          <a:xfrm>
            <a:off x="5675313" y="501207"/>
            <a:ext cx="6516687" cy="570369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2800" b="1" dirty="0">
                <a:solidFill>
                  <a:schemeClr val="bg1"/>
                </a:solidFill>
              </a:rPr>
              <a:t>Neu! Auch für Greif-Schwenkeinheiten</a:t>
            </a:r>
          </a:p>
        </p:txBody>
      </p:sp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5675313" y="484471"/>
            <a:ext cx="6516687" cy="603840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3600" b="1" dirty="0">
                <a:solidFill>
                  <a:schemeClr val="bg1"/>
                </a:solidFill>
              </a:rPr>
              <a:t>Funktionsprinzip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7788696" y="2298358"/>
            <a:ext cx="39959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  <a:p>
            <a:endParaRPr lang="de-DE" sz="1600">
              <a:solidFill>
                <a:srgbClr val="003D6A"/>
              </a:solidFill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334714" y="1643727"/>
            <a:ext cx="4473254" cy="3585473"/>
            <a:chOff x="590741" y="2316163"/>
            <a:chExt cx="4185221" cy="3213651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741" y="2316163"/>
              <a:ext cx="4185221" cy="3213651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397" y="3005318"/>
              <a:ext cx="3909327" cy="1709557"/>
            </a:xfrm>
            <a:prstGeom prst="rect">
              <a:avLst/>
            </a:prstGeom>
          </p:spPr>
        </p:pic>
      </p:grpSp>
      <p:grpSp>
        <p:nvGrpSpPr>
          <p:cNvPr id="10" name="Gruppieren 9"/>
          <p:cNvGrpSpPr/>
          <p:nvPr/>
        </p:nvGrpSpPr>
        <p:grpSpPr>
          <a:xfrm>
            <a:off x="7503839" y="2999295"/>
            <a:ext cx="3578872" cy="830997"/>
            <a:chOff x="5241600" y="3849427"/>
            <a:chExt cx="3578872" cy="830997"/>
          </a:xfrm>
        </p:grpSpPr>
        <p:sp>
          <p:nvSpPr>
            <p:cNvPr id="11" name="Textfeld 10"/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Standardisierte Adapterplatte integriert – Stücklistenerstellung incl. Normteilen</a:t>
              </a:r>
            </a:p>
          </p:txBody>
        </p:sp>
        <p:grpSp>
          <p:nvGrpSpPr>
            <p:cNvPr id="12" name="Gruppieren 1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1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7500664" y="4926241"/>
            <a:ext cx="3578872" cy="584775"/>
            <a:chOff x="5241600" y="3849427"/>
            <a:chExt cx="3578872" cy="584775"/>
          </a:xfrm>
        </p:grpSpPr>
        <p:sp>
          <p:nvSpPr>
            <p:cNvPr id="16" name="Textfeld 15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Verfügbar in allen gängigen 2D- und 3D-Formaten</a:t>
              </a:r>
            </a:p>
          </p:txBody>
        </p:sp>
        <p:grpSp>
          <p:nvGrpSpPr>
            <p:cNvPr id="17" name="Gruppieren 16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18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19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20" name="Gruppieren 19"/>
          <p:cNvGrpSpPr/>
          <p:nvPr/>
        </p:nvGrpSpPr>
        <p:grpSpPr>
          <a:xfrm>
            <a:off x="7519714" y="2174324"/>
            <a:ext cx="3578872" cy="830997"/>
            <a:chOff x="5241600" y="3849427"/>
            <a:chExt cx="3578872" cy="830997"/>
          </a:xfrm>
        </p:grpSpPr>
        <p:sp>
          <p:nvSpPr>
            <p:cNvPr id="21" name="Textfeld 20"/>
            <p:cNvSpPr txBox="1"/>
            <p:nvPr/>
          </p:nvSpPr>
          <p:spPr>
            <a:xfrm>
              <a:off x="5554847" y="3849427"/>
              <a:ext cx="32656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Schwenk-Greifeinheiten in wenigen Klicks konfigurierbar auf Basis der SRU-plus oder SRM</a:t>
              </a:r>
            </a:p>
          </p:txBody>
        </p:sp>
        <p:grpSp>
          <p:nvGrpSpPr>
            <p:cNvPr id="22" name="Gruppieren 2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25" name="Gruppieren 24"/>
          <p:cNvGrpSpPr/>
          <p:nvPr/>
        </p:nvGrpSpPr>
        <p:grpSpPr>
          <a:xfrm>
            <a:off x="7500664" y="3831946"/>
            <a:ext cx="3914776" cy="584775"/>
            <a:chOff x="5241600" y="3849427"/>
            <a:chExt cx="3578872" cy="584775"/>
          </a:xfrm>
        </p:grpSpPr>
        <p:sp>
          <p:nvSpPr>
            <p:cNvPr id="26" name="Textfeld 25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Verfügbar in der SCHUNK </a:t>
              </a:r>
              <a:r>
                <a:rPr lang="de-DE" sz="1600" b="1" dirty="0" err="1">
                  <a:solidFill>
                    <a:srgbClr val="003D6A"/>
                  </a:solidFill>
                </a:rPr>
                <a:t>PARTCommunity</a:t>
              </a:r>
              <a:r>
                <a:rPr lang="de-DE" sz="1600" b="1" dirty="0">
                  <a:solidFill>
                    <a:srgbClr val="003D6A"/>
                  </a:solidFill>
                </a:rPr>
                <a:t> weltweit</a:t>
              </a:r>
            </a:p>
          </p:txBody>
        </p:sp>
        <p:grpSp>
          <p:nvGrpSpPr>
            <p:cNvPr id="27" name="Gruppieren 26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28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  <p:grpSp>
        <p:nvGrpSpPr>
          <p:cNvPr id="30" name="Gruppieren 29"/>
          <p:cNvGrpSpPr/>
          <p:nvPr/>
        </p:nvGrpSpPr>
        <p:grpSpPr>
          <a:xfrm>
            <a:off x="7501796" y="4466758"/>
            <a:ext cx="3914776" cy="338554"/>
            <a:chOff x="5241600" y="3849427"/>
            <a:chExt cx="3578872" cy="338554"/>
          </a:xfrm>
        </p:grpSpPr>
        <p:sp>
          <p:nvSpPr>
            <p:cNvPr id="31" name="Textfeld 30"/>
            <p:cNvSpPr txBox="1"/>
            <p:nvPr/>
          </p:nvSpPr>
          <p:spPr>
            <a:xfrm>
              <a:off x="5554847" y="3849427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>
                  <a:solidFill>
                    <a:srgbClr val="003D6A"/>
                  </a:solidFill>
                </a:rPr>
                <a:t>Passende Sensorik auswählbar </a:t>
              </a: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solidFill>
                    <a:srgbClr val="003D6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64000" y="2205810"/>
            <a:ext cx="5832000" cy="3805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635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Arial" pitchFamily="34" charset="0"/>
              <a:buChar char="●"/>
            </a:pPr>
            <a:r>
              <a:rPr lang="de-DE" sz="1600" b="1" dirty="0">
                <a:solidFill>
                  <a:srgbClr val="00446B"/>
                </a:solidFill>
              </a:rPr>
              <a:t>Alle Konfigurationen sind in allen gängigen 2D- und 3D-Varianten verfügbar </a:t>
            </a:r>
            <a:r>
              <a:rPr lang="de-DE" sz="1600" dirty="0">
                <a:solidFill>
                  <a:srgbClr val="00446B"/>
                </a:solidFill>
              </a:rPr>
              <a:t>zur einfachen und schnellen Integration in vorhandene CAD-Systeme. </a:t>
            </a:r>
            <a:br>
              <a:rPr lang="de-DE" sz="1600" dirty="0">
                <a:solidFill>
                  <a:srgbClr val="00446B"/>
                </a:solidFill>
              </a:rPr>
            </a:br>
            <a:r>
              <a:rPr lang="de-DE" sz="1600" dirty="0">
                <a:solidFill>
                  <a:srgbClr val="00446B"/>
                </a:solidFill>
              </a:rPr>
              <a:t>Der Download eines 3D-PDF-Dokumentes ermöglicht die Anzeige der Konfiguration auch ohne CAD-System</a:t>
            </a:r>
          </a:p>
          <a:p>
            <a:pPr marL="4635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Arial" pitchFamily="34" charset="0"/>
              <a:buChar char="●"/>
            </a:pPr>
            <a:r>
              <a:rPr lang="de-DE" sz="1600" b="1" dirty="0">
                <a:solidFill>
                  <a:srgbClr val="00446B"/>
                </a:solidFill>
              </a:rPr>
              <a:t>Zubehörteile </a:t>
            </a:r>
            <a:r>
              <a:rPr lang="de-DE" sz="1600" dirty="0">
                <a:solidFill>
                  <a:srgbClr val="00446B"/>
                </a:solidFill>
              </a:rPr>
              <a:t>wie Sensorik oder benötigte Adapterplatten werden automatisch in die Konstruktion integriert. Komfortable Vorschaufunktion mit Live-Anpassung von Änderungen. Automatische Stücklistenerstellung aller benötigten Produkte inkl. aller Normteile. Speicher- und Downloadfunktion der erstellten Konfiguration als fertige Baugruppe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CA299AA-90EC-42A3-9643-ABE7C41BF15B}"/>
              </a:ext>
            </a:extLst>
          </p:cNvPr>
          <p:cNvSpPr txBox="1"/>
          <p:nvPr/>
        </p:nvSpPr>
        <p:spPr>
          <a:xfrm>
            <a:off x="5675313" y="463953"/>
            <a:ext cx="6516687" cy="644877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de-DE" sz="36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Vorteile – Ihr Nutzen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1D67C12-CB7C-4568-8920-52C30001FE77}"/>
              </a:ext>
            </a:extLst>
          </p:cNvPr>
          <p:cNvSpPr txBox="1"/>
          <p:nvPr/>
        </p:nvSpPr>
        <p:spPr>
          <a:xfrm>
            <a:off x="6312024" y="2204864"/>
            <a:ext cx="547260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3550" indent="-2857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3D-Online-Konfigurator Greif-Schwenkeinheiten </a:t>
            </a:r>
            <a:r>
              <a:rPr lang="de-DE" sz="1600" dirty="0">
                <a:solidFill>
                  <a:srgbClr val="003D6A"/>
                </a:solidFill>
                <a:effectLst/>
              </a:rPr>
              <a:t>einfache Konfiguration von Greif-Schwenkeinheiten mit SCHUNK Greifern in Kombination mit der Universalschwenkeinheit SRU-plus oder SRM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  <a:effectLst/>
              </a:rPr>
              <a:t>Kombinationslogik im Konfigurator enthalten </a:t>
            </a:r>
            <a:r>
              <a:rPr lang="de-DE" sz="1600" dirty="0">
                <a:solidFill>
                  <a:srgbClr val="003D6A"/>
                </a:solidFill>
                <a:effectLst/>
              </a:rPr>
              <a:t>kein separates Datenmodell SCHUNK Kombibox mehr notwendig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600" b="1" dirty="0">
                <a:solidFill>
                  <a:srgbClr val="003D6A"/>
                </a:solidFill>
              </a:rPr>
              <a:t>Schnelle und fehlerfreie Konfiguration </a:t>
            </a:r>
            <a:r>
              <a:rPr lang="de-DE" sz="1600" dirty="0">
                <a:solidFill>
                  <a:srgbClr val="003D6A"/>
                </a:solidFill>
              </a:rPr>
              <a:t>durch integrierte Kombinationslogik. Zugang über die SCHUNK </a:t>
            </a:r>
            <a:r>
              <a:rPr lang="de-DE" sz="1600" dirty="0" err="1">
                <a:solidFill>
                  <a:srgbClr val="003D6A"/>
                </a:solidFill>
              </a:rPr>
              <a:t>PARTcommunity</a:t>
            </a:r>
            <a:r>
              <a:rPr lang="de-DE" sz="1600" dirty="0">
                <a:solidFill>
                  <a:srgbClr val="003D6A"/>
                </a:solidFill>
              </a:rPr>
              <a:t> auf Basis der bewährten CADENAS-Technologie. Weltweit und kostenfrei verfügbar</a:t>
            </a:r>
          </a:p>
          <a:p>
            <a:pPr marL="463550" indent="-285750">
              <a:spcAft>
                <a:spcPts val="60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endParaRPr lang="de-DE" sz="1400" dirty="0">
              <a:solidFill>
                <a:srgbClr val="003D6A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6455837" y="4759201"/>
            <a:ext cx="2712508" cy="1943895"/>
          </a:xfrm>
          <a:prstGeom prst="rect">
            <a:avLst/>
          </a:prstGeom>
          <a:ln>
            <a:noFill/>
          </a:ln>
        </p:spPr>
        <p:txBody>
          <a:bodyPr vert="horz" lIns="121912" tIns="60956" rIns="121912" bIns="60956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5619250" algn="l"/>
              </a:tabLst>
            </a:pPr>
            <a:endParaRPr lang="de-DE" sz="2667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Microsoft Office PowerPoint</Application>
  <PresentationFormat>Breitbild</PresentationFormat>
  <Paragraphs>23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2022-02-10T09:17:03Z</dcterms:modified>
</cp:coreProperties>
</file>