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9" r:id="rId2"/>
    <p:sldId id="269" r:id="rId3"/>
    <p:sldId id="262" r:id="rId4"/>
    <p:sldId id="281" r:id="rId5"/>
    <p:sldId id="274" r:id="rId6"/>
    <p:sldId id="280" r:id="rId7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22" d="100"/>
          <a:sy n="122" d="100"/>
        </p:scale>
        <p:origin x="1152" y="96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08.06.2018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08.06.2018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Das neue Auslegungs- und Auswahltool für SCHUNK Greifer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1196753"/>
            <a:ext cx="4788024" cy="603840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>
              <a:lnSpc>
                <a:spcPts val="4000"/>
              </a:lnSpc>
            </a:pPr>
            <a:r>
              <a:rPr lang="de-DE" sz="1400" b="1" dirty="0" smtClean="0">
                <a:solidFill>
                  <a:schemeClr val="bg1"/>
                </a:solidFill>
              </a:rPr>
              <a:t>Das neue Auslegungs- und Auswahltool für SCHUNK Greifer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08.06.2018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Produktpräsentation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Das neue Auslegungs- und Auswahltool für SCHUNK Greifer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 NEU! Online-Auslegungstool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 smtClean="0">
              <a:solidFill>
                <a:srgbClr val="00446B"/>
              </a:solidFill>
            </a:endParaRPr>
          </a:p>
          <a:p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8" y="1984580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</a:rPr>
              <a:t>Mit dem SCHUNK Online Auslegungs- und Auswahltool lässt sich für jeden Einsatzfall der passende SCHUNK Greifer aus dem gesamten SCHUNK Greifer-Portfolio einfach und gezielt auswählen.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6" y="1243202"/>
            <a:ext cx="3676398" cy="3063665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513859" y="4214324"/>
            <a:ext cx="4463331" cy="830997"/>
            <a:chOff x="513857" y="3578455"/>
            <a:chExt cx="4463331" cy="830997"/>
          </a:xfrm>
        </p:grpSpPr>
        <p:grpSp>
          <p:nvGrpSpPr>
            <p:cNvPr id="9" name="Gruppieren 8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836988" y="3578455"/>
              <a:ext cx="414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Einheitlich gestaltete Auslegungstools mit aktualisierter Logik, online Zugriff auf aktuellen Datenbestand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13859" y="5040444"/>
            <a:ext cx="3842243" cy="584775"/>
            <a:chOff x="513857" y="3578455"/>
            <a:chExt cx="3842243" cy="584775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16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5" name="Textfeld 14"/>
            <p:cNvSpPr txBox="1"/>
            <p:nvPr/>
          </p:nvSpPr>
          <p:spPr>
            <a:xfrm>
              <a:off x="836987" y="3578455"/>
              <a:ext cx="35191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HTML basiert – weltweit von allen gängigen Geräten erreichbar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07181" y="5754742"/>
            <a:ext cx="5505015" cy="338554"/>
            <a:chOff x="513857" y="3578455"/>
            <a:chExt cx="5505015" cy="338554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22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1" name="Textfeld 20"/>
            <p:cNvSpPr txBox="1"/>
            <p:nvPr/>
          </p:nvSpPr>
          <p:spPr>
            <a:xfrm>
              <a:off x="836987" y="3578455"/>
              <a:ext cx="5181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Einheitlich bedienbar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4650318" y="5826750"/>
            <a:ext cx="5505015" cy="338554"/>
            <a:chOff x="513857" y="3578455"/>
            <a:chExt cx="5505015" cy="338554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27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6" name="Textfeld 25"/>
            <p:cNvSpPr txBox="1"/>
            <p:nvPr/>
          </p:nvSpPr>
          <p:spPr>
            <a:xfrm>
              <a:off x="836987" y="3578455"/>
              <a:ext cx="5181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Sichere Auswahl von Komponenten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4654059" y="3862330"/>
            <a:ext cx="4102819" cy="584775"/>
            <a:chOff x="513857" y="3578455"/>
            <a:chExt cx="4102819" cy="584775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32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31" name="Textfeld 30"/>
            <p:cNvSpPr txBox="1"/>
            <p:nvPr/>
          </p:nvSpPr>
          <p:spPr>
            <a:xfrm>
              <a:off x="836987" y="3578455"/>
              <a:ext cx="37796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Saubere Dokumentation und Archivierung der Auslegung</a:t>
              </a: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4654059" y="4574148"/>
            <a:ext cx="4274043" cy="338554"/>
            <a:chOff x="513857" y="3578455"/>
            <a:chExt cx="4274043" cy="338554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38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37" name="Textfeld 36"/>
            <p:cNvSpPr txBox="1"/>
            <p:nvPr/>
          </p:nvSpPr>
          <p:spPr>
            <a:xfrm>
              <a:off x="836987" y="3578455"/>
              <a:ext cx="39509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Einfache Nachrechnung</a:t>
              </a: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4647381" y="5110363"/>
            <a:ext cx="4398243" cy="584775"/>
            <a:chOff x="513857" y="3578455"/>
            <a:chExt cx="4398243" cy="584775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43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42" name="Textfeld 41"/>
            <p:cNvSpPr txBox="1"/>
            <p:nvPr/>
          </p:nvSpPr>
          <p:spPr>
            <a:xfrm>
              <a:off x="836988" y="3578455"/>
              <a:ext cx="4075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Kundenbindung </a:t>
              </a:r>
              <a:r>
                <a:rPr lang="de-DE" sz="1600" b="1">
                  <a:solidFill>
                    <a:srgbClr val="003D6A"/>
                  </a:solidFill>
                </a:rPr>
                <a:t>– </a:t>
              </a:r>
              <a:r>
                <a:rPr lang="de-DE" sz="1600" b="1" smtClean="0">
                  <a:solidFill>
                    <a:srgbClr val="003D6A"/>
                  </a:solidFill>
                </a:rPr>
                <a:t>Beratungs- </a:t>
              </a:r>
              <a:r>
                <a:rPr lang="de-DE" sz="1600" b="1" dirty="0">
                  <a:solidFill>
                    <a:srgbClr val="003D6A"/>
                  </a:solidFill>
                </a:rPr>
                <a:t>und Expertenwissen digitalisiert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6673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600" b="1" dirty="0" smtClean="0">
                <a:solidFill>
                  <a:schemeClr val="bg1"/>
                </a:solidFill>
              </a:rPr>
              <a:t>Beschreibung der Greifsituation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251520" y="1196752"/>
            <a:ext cx="3901574" cy="4824536"/>
            <a:chOff x="640178" y="323172"/>
            <a:chExt cx="3805200" cy="4705364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178" y="706125"/>
              <a:ext cx="3805200" cy="4322411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/>
            <a:srcRect l="16908" r="15941" b="91949"/>
            <a:stretch/>
          </p:blipFill>
          <p:spPr>
            <a:xfrm>
              <a:off x="640178" y="323172"/>
              <a:ext cx="3803824" cy="411483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4355976" y="2132856"/>
            <a:ext cx="3578872" cy="2869986"/>
            <a:chOff x="6199749" y="1747682"/>
            <a:chExt cx="3578872" cy="2869986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6199749" y="1747682"/>
              <a:ext cx="2817252" cy="584775"/>
              <a:chOff x="5241600" y="3849427"/>
              <a:chExt cx="2817252" cy="584775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5554848" y="3849427"/>
                <a:ext cx="25040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solidFill>
                      <a:srgbClr val="003D6A"/>
                    </a:solidFill>
                  </a:rPr>
                  <a:t>Incl. Aktuellen Neuprodukten</a:t>
                </a:r>
              </a:p>
            </p:txBody>
          </p:sp>
          <p:grpSp>
            <p:nvGrpSpPr>
              <p:cNvPr id="33" name="Gruppieren 32"/>
              <p:cNvGrpSpPr/>
              <p:nvPr/>
            </p:nvGrpSpPr>
            <p:grpSpPr>
              <a:xfrm>
                <a:off x="5241600" y="3875036"/>
                <a:ext cx="285750" cy="287337"/>
                <a:chOff x="6389688" y="3467286"/>
                <a:chExt cx="285750" cy="287337"/>
              </a:xfrm>
            </p:grpSpPr>
            <p:sp>
              <p:nvSpPr>
                <p:cNvPr id="34" name="Oval 8"/>
                <p:cNvSpPr>
                  <a:spLocks noChangeArrowheads="1"/>
                </p:cNvSpPr>
                <p:nvPr/>
              </p:nvSpPr>
              <p:spPr bwMode="auto">
                <a:xfrm>
                  <a:off x="6389688" y="3467286"/>
                  <a:ext cx="285750" cy="287337"/>
                </a:xfrm>
                <a:prstGeom prst="ellipse">
                  <a:avLst/>
                </a:prstGeom>
                <a:solidFill>
                  <a:srgbClr val="009E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" name="Freeform 9"/>
                <p:cNvSpPr>
                  <a:spLocks/>
                </p:cNvSpPr>
                <p:nvPr/>
              </p:nvSpPr>
              <p:spPr bwMode="auto">
                <a:xfrm>
                  <a:off x="6421438" y="3500623"/>
                  <a:ext cx="220662" cy="220662"/>
                </a:xfrm>
                <a:custGeom>
                  <a:avLst/>
                  <a:gdLst>
                    <a:gd name="T0" fmla="*/ 139 w 139"/>
                    <a:gd name="T1" fmla="*/ 49 h 139"/>
                    <a:gd name="T2" fmla="*/ 139 w 139"/>
                    <a:gd name="T3" fmla="*/ 91 h 139"/>
                    <a:gd name="T4" fmla="*/ 91 w 139"/>
                    <a:gd name="T5" fmla="*/ 91 h 139"/>
                    <a:gd name="T6" fmla="*/ 91 w 139"/>
                    <a:gd name="T7" fmla="*/ 139 h 139"/>
                    <a:gd name="T8" fmla="*/ 49 w 139"/>
                    <a:gd name="T9" fmla="*/ 139 h 139"/>
                    <a:gd name="T10" fmla="*/ 49 w 139"/>
                    <a:gd name="T11" fmla="*/ 91 h 139"/>
                    <a:gd name="T12" fmla="*/ 0 w 139"/>
                    <a:gd name="T13" fmla="*/ 91 h 139"/>
                    <a:gd name="T14" fmla="*/ 0 w 139"/>
                    <a:gd name="T15" fmla="*/ 49 h 139"/>
                    <a:gd name="T16" fmla="*/ 49 w 139"/>
                    <a:gd name="T17" fmla="*/ 49 h 139"/>
                    <a:gd name="T18" fmla="*/ 49 w 139"/>
                    <a:gd name="T19" fmla="*/ 0 h 139"/>
                    <a:gd name="T20" fmla="*/ 91 w 139"/>
                    <a:gd name="T21" fmla="*/ 0 h 139"/>
                    <a:gd name="T22" fmla="*/ 91 w 139"/>
                    <a:gd name="T23" fmla="*/ 49 h 139"/>
                    <a:gd name="T24" fmla="*/ 139 w 139"/>
                    <a:gd name="T25" fmla="*/ 4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9" h="139">
                      <a:moveTo>
                        <a:pt x="139" y="49"/>
                      </a:moveTo>
                      <a:lnTo>
                        <a:pt x="139" y="91"/>
                      </a:lnTo>
                      <a:lnTo>
                        <a:pt x="91" y="91"/>
                      </a:lnTo>
                      <a:lnTo>
                        <a:pt x="91" y="139"/>
                      </a:lnTo>
                      <a:lnTo>
                        <a:pt x="49" y="139"/>
                      </a:lnTo>
                      <a:lnTo>
                        <a:pt x="49" y="91"/>
                      </a:lnTo>
                      <a:lnTo>
                        <a:pt x="0" y="91"/>
                      </a:lnTo>
                      <a:lnTo>
                        <a:pt x="0" y="49"/>
                      </a:lnTo>
                      <a:lnTo>
                        <a:pt x="49" y="49"/>
                      </a:lnTo>
                      <a:lnTo>
                        <a:pt x="49" y="0"/>
                      </a:lnTo>
                      <a:lnTo>
                        <a:pt x="91" y="0"/>
                      </a:lnTo>
                      <a:lnTo>
                        <a:pt x="91" y="49"/>
                      </a:lnTo>
                      <a:lnTo>
                        <a:pt x="13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6199749" y="2372205"/>
              <a:ext cx="2817252" cy="584775"/>
              <a:chOff x="5241600" y="3849427"/>
              <a:chExt cx="2817252" cy="584775"/>
            </a:xfrm>
          </p:grpSpPr>
          <p:sp>
            <p:nvSpPr>
              <p:cNvPr id="28" name="Textfeld 27"/>
              <p:cNvSpPr txBox="1"/>
              <p:nvPr/>
            </p:nvSpPr>
            <p:spPr>
              <a:xfrm>
                <a:off x="5554847" y="3849427"/>
                <a:ext cx="25040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solidFill>
                      <a:srgbClr val="003D6A"/>
                    </a:solidFill>
                  </a:rPr>
                  <a:t>Incl. grafischer Unterstützung</a:t>
                </a:r>
              </a:p>
            </p:txBody>
          </p:sp>
          <p:grpSp>
            <p:nvGrpSpPr>
              <p:cNvPr id="29" name="Gruppieren 28"/>
              <p:cNvGrpSpPr/>
              <p:nvPr/>
            </p:nvGrpSpPr>
            <p:grpSpPr>
              <a:xfrm>
                <a:off x="5241600" y="3875036"/>
                <a:ext cx="285750" cy="287337"/>
                <a:chOff x="6389688" y="3467286"/>
                <a:chExt cx="285750" cy="287337"/>
              </a:xfrm>
            </p:grpSpPr>
            <p:sp>
              <p:nvSpPr>
                <p:cNvPr id="30" name="Oval 8"/>
                <p:cNvSpPr>
                  <a:spLocks noChangeArrowheads="1"/>
                </p:cNvSpPr>
                <p:nvPr/>
              </p:nvSpPr>
              <p:spPr bwMode="auto">
                <a:xfrm>
                  <a:off x="6389688" y="3467286"/>
                  <a:ext cx="285750" cy="287337"/>
                </a:xfrm>
                <a:prstGeom prst="ellipse">
                  <a:avLst/>
                </a:prstGeom>
                <a:solidFill>
                  <a:srgbClr val="009E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" name="Freeform 9"/>
                <p:cNvSpPr>
                  <a:spLocks/>
                </p:cNvSpPr>
                <p:nvPr/>
              </p:nvSpPr>
              <p:spPr bwMode="auto">
                <a:xfrm>
                  <a:off x="6421438" y="3500623"/>
                  <a:ext cx="220662" cy="220662"/>
                </a:xfrm>
                <a:custGeom>
                  <a:avLst/>
                  <a:gdLst>
                    <a:gd name="T0" fmla="*/ 139 w 139"/>
                    <a:gd name="T1" fmla="*/ 49 h 139"/>
                    <a:gd name="T2" fmla="*/ 139 w 139"/>
                    <a:gd name="T3" fmla="*/ 91 h 139"/>
                    <a:gd name="T4" fmla="*/ 91 w 139"/>
                    <a:gd name="T5" fmla="*/ 91 h 139"/>
                    <a:gd name="T6" fmla="*/ 91 w 139"/>
                    <a:gd name="T7" fmla="*/ 139 h 139"/>
                    <a:gd name="T8" fmla="*/ 49 w 139"/>
                    <a:gd name="T9" fmla="*/ 139 h 139"/>
                    <a:gd name="T10" fmla="*/ 49 w 139"/>
                    <a:gd name="T11" fmla="*/ 91 h 139"/>
                    <a:gd name="T12" fmla="*/ 0 w 139"/>
                    <a:gd name="T13" fmla="*/ 91 h 139"/>
                    <a:gd name="T14" fmla="*/ 0 w 139"/>
                    <a:gd name="T15" fmla="*/ 49 h 139"/>
                    <a:gd name="T16" fmla="*/ 49 w 139"/>
                    <a:gd name="T17" fmla="*/ 49 h 139"/>
                    <a:gd name="T18" fmla="*/ 49 w 139"/>
                    <a:gd name="T19" fmla="*/ 0 h 139"/>
                    <a:gd name="T20" fmla="*/ 91 w 139"/>
                    <a:gd name="T21" fmla="*/ 0 h 139"/>
                    <a:gd name="T22" fmla="*/ 91 w 139"/>
                    <a:gd name="T23" fmla="*/ 49 h 139"/>
                    <a:gd name="T24" fmla="*/ 139 w 139"/>
                    <a:gd name="T25" fmla="*/ 4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9" h="139">
                      <a:moveTo>
                        <a:pt x="139" y="49"/>
                      </a:moveTo>
                      <a:lnTo>
                        <a:pt x="139" y="91"/>
                      </a:lnTo>
                      <a:lnTo>
                        <a:pt x="91" y="91"/>
                      </a:lnTo>
                      <a:lnTo>
                        <a:pt x="91" y="139"/>
                      </a:lnTo>
                      <a:lnTo>
                        <a:pt x="49" y="139"/>
                      </a:lnTo>
                      <a:lnTo>
                        <a:pt x="49" y="91"/>
                      </a:lnTo>
                      <a:lnTo>
                        <a:pt x="0" y="91"/>
                      </a:lnTo>
                      <a:lnTo>
                        <a:pt x="0" y="49"/>
                      </a:lnTo>
                      <a:lnTo>
                        <a:pt x="49" y="49"/>
                      </a:lnTo>
                      <a:lnTo>
                        <a:pt x="49" y="0"/>
                      </a:lnTo>
                      <a:lnTo>
                        <a:pt x="91" y="0"/>
                      </a:lnTo>
                      <a:lnTo>
                        <a:pt x="91" y="49"/>
                      </a:lnTo>
                      <a:lnTo>
                        <a:pt x="13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5" name="Gruppieren 14"/>
            <p:cNvGrpSpPr/>
            <p:nvPr/>
          </p:nvGrpSpPr>
          <p:grpSpPr>
            <a:xfrm>
              <a:off x="6199749" y="3021784"/>
              <a:ext cx="3578872" cy="338554"/>
              <a:chOff x="5241600" y="3849427"/>
              <a:chExt cx="3578872" cy="338554"/>
            </a:xfrm>
          </p:grpSpPr>
          <p:sp>
            <p:nvSpPr>
              <p:cNvPr id="24" name="Textfeld 23"/>
              <p:cNvSpPr txBox="1"/>
              <p:nvPr/>
            </p:nvSpPr>
            <p:spPr>
              <a:xfrm>
                <a:off x="5554847" y="3849427"/>
                <a:ext cx="32656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solidFill>
                      <a:srgbClr val="003D6A"/>
                    </a:solidFill>
                  </a:rPr>
                  <a:t>Speicherbar</a:t>
                </a:r>
              </a:p>
            </p:txBody>
          </p:sp>
          <p:grpSp>
            <p:nvGrpSpPr>
              <p:cNvPr id="25" name="Gruppieren 24"/>
              <p:cNvGrpSpPr/>
              <p:nvPr/>
            </p:nvGrpSpPr>
            <p:grpSpPr>
              <a:xfrm>
                <a:off x="5241600" y="3875036"/>
                <a:ext cx="285750" cy="287337"/>
                <a:chOff x="6389688" y="3467286"/>
                <a:chExt cx="285750" cy="287337"/>
              </a:xfrm>
            </p:grpSpPr>
            <p:sp>
              <p:nvSpPr>
                <p:cNvPr id="26" name="Oval 8"/>
                <p:cNvSpPr>
                  <a:spLocks noChangeArrowheads="1"/>
                </p:cNvSpPr>
                <p:nvPr/>
              </p:nvSpPr>
              <p:spPr bwMode="auto">
                <a:xfrm>
                  <a:off x="6389688" y="3467286"/>
                  <a:ext cx="285750" cy="287337"/>
                </a:xfrm>
                <a:prstGeom prst="ellipse">
                  <a:avLst/>
                </a:prstGeom>
                <a:solidFill>
                  <a:srgbClr val="009E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" name="Freeform 9"/>
                <p:cNvSpPr>
                  <a:spLocks/>
                </p:cNvSpPr>
                <p:nvPr/>
              </p:nvSpPr>
              <p:spPr bwMode="auto">
                <a:xfrm>
                  <a:off x="6421438" y="3500623"/>
                  <a:ext cx="220662" cy="220662"/>
                </a:xfrm>
                <a:custGeom>
                  <a:avLst/>
                  <a:gdLst>
                    <a:gd name="T0" fmla="*/ 139 w 139"/>
                    <a:gd name="T1" fmla="*/ 49 h 139"/>
                    <a:gd name="T2" fmla="*/ 139 w 139"/>
                    <a:gd name="T3" fmla="*/ 91 h 139"/>
                    <a:gd name="T4" fmla="*/ 91 w 139"/>
                    <a:gd name="T5" fmla="*/ 91 h 139"/>
                    <a:gd name="T6" fmla="*/ 91 w 139"/>
                    <a:gd name="T7" fmla="*/ 139 h 139"/>
                    <a:gd name="T8" fmla="*/ 49 w 139"/>
                    <a:gd name="T9" fmla="*/ 139 h 139"/>
                    <a:gd name="T10" fmla="*/ 49 w 139"/>
                    <a:gd name="T11" fmla="*/ 91 h 139"/>
                    <a:gd name="T12" fmla="*/ 0 w 139"/>
                    <a:gd name="T13" fmla="*/ 91 h 139"/>
                    <a:gd name="T14" fmla="*/ 0 w 139"/>
                    <a:gd name="T15" fmla="*/ 49 h 139"/>
                    <a:gd name="T16" fmla="*/ 49 w 139"/>
                    <a:gd name="T17" fmla="*/ 49 h 139"/>
                    <a:gd name="T18" fmla="*/ 49 w 139"/>
                    <a:gd name="T19" fmla="*/ 0 h 139"/>
                    <a:gd name="T20" fmla="*/ 91 w 139"/>
                    <a:gd name="T21" fmla="*/ 0 h 139"/>
                    <a:gd name="T22" fmla="*/ 91 w 139"/>
                    <a:gd name="T23" fmla="*/ 49 h 139"/>
                    <a:gd name="T24" fmla="*/ 139 w 139"/>
                    <a:gd name="T25" fmla="*/ 4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9" h="139">
                      <a:moveTo>
                        <a:pt x="139" y="49"/>
                      </a:moveTo>
                      <a:lnTo>
                        <a:pt x="139" y="91"/>
                      </a:lnTo>
                      <a:lnTo>
                        <a:pt x="91" y="91"/>
                      </a:lnTo>
                      <a:lnTo>
                        <a:pt x="91" y="139"/>
                      </a:lnTo>
                      <a:lnTo>
                        <a:pt x="49" y="139"/>
                      </a:lnTo>
                      <a:lnTo>
                        <a:pt x="49" y="91"/>
                      </a:lnTo>
                      <a:lnTo>
                        <a:pt x="0" y="91"/>
                      </a:lnTo>
                      <a:lnTo>
                        <a:pt x="0" y="49"/>
                      </a:lnTo>
                      <a:lnTo>
                        <a:pt x="49" y="49"/>
                      </a:lnTo>
                      <a:lnTo>
                        <a:pt x="49" y="0"/>
                      </a:lnTo>
                      <a:lnTo>
                        <a:pt x="91" y="0"/>
                      </a:lnTo>
                      <a:lnTo>
                        <a:pt x="91" y="49"/>
                      </a:lnTo>
                      <a:lnTo>
                        <a:pt x="13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6" name="Gruppieren 15"/>
            <p:cNvGrpSpPr/>
            <p:nvPr/>
          </p:nvGrpSpPr>
          <p:grpSpPr>
            <a:xfrm>
              <a:off x="6199749" y="3553335"/>
              <a:ext cx="2817252" cy="584775"/>
              <a:chOff x="5241600" y="3849427"/>
              <a:chExt cx="2817252" cy="584775"/>
            </a:xfrm>
          </p:grpSpPr>
          <p:sp>
            <p:nvSpPr>
              <p:cNvPr id="20" name="Textfeld 19"/>
              <p:cNvSpPr txBox="1"/>
              <p:nvPr/>
            </p:nvSpPr>
            <p:spPr>
              <a:xfrm>
                <a:off x="5554847" y="3849427"/>
                <a:ext cx="25040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solidFill>
                      <a:srgbClr val="003D6A"/>
                    </a:solidFill>
                  </a:rPr>
                  <a:t>Druckbare Eingabe sowie Ergebnisseite</a:t>
                </a: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5241600" y="3875036"/>
                <a:ext cx="285750" cy="287337"/>
                <a:chOff x="6389688" y="3467286"/>
                <a:chExt cx="285750" cy="287337"/>
              </a:xfrm>
            </p:grpSpPr>
            <p:sp>
              <p:nvSpPr>
                <p:cNvPr id="22" name="Oval 8"/>
                <p:cNvSpPr>
                  <a:spLocks noChangeArrowheads="1"/>
                </p:cNvSpPr>
                <p:nvPr/>
              </p:nvSpPr>
              <p:spPr bwMode="auto">
                <a:xfrm>
                  <a:off x="6389688" y="3467286"/>
                  <a:ext cx="285750" cy="287337"/>
                </a:xfrm>
                <a:prstGeom prst="ellipse">
                  <a:avLst/>
                </a:prstGeom>
                <a:solidFill>
                  <a:srgbClr val="009E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" name="Freeform 9"/>
                <p:cNvSpPr>
                  <a:spLocks/>
                </p:cNvSpPr>
                <p:nvPr/>
              </p:nvSpPr>
              <p:spPr bwMode="auto">
                <a:xfrm>
                  <a:off x="6421438" y="3500623"/>
                  <a:ext cx="220662" cy="220662"/>
                </a:xfrm>
                <a:custGeom>
                  <a:avLst/>
                  <a:gdLst>
                    <a:gd name="T0" fmla="*/ 139 w 139"/>
                    <a:gd name="T1" fmla="*/ 49 h 139"/>
                    <a:gd name="T2" fmla="*/ 139 w 139"/>
                    <a:gd name="T3" fmla="*/ 91 h 139"/>
                    <a:gd name="T4" fmla="*/ 91 w 139"/>
                    <a:gd name="T5" fmla="*/ 91 h 139"/>
                    <a:gd name="T6" fmla="*/ 91 w 139"/>
                    <a:gd name="T7" fmla="*/ 139 h 139"/>
                    <a:gd name="T8" fmla="*/ 49 w 139"/>
                    <a:gd name="T9" fmla="*/ 139 h 139"/>
                    <a:gd name="T10" fmla="*/ 49 w 139"/>
                    <a:gd name="T11" fmla="*/ 91 h 139"/>
                    <a:gd name="T12" fmla="*/ 0 w 139"/>
                    <a:gd name="T13" fmla="*/ 91 h 139"/>
                    <a:gd name="T14" fmla="*/ 0 w 139"/>
                    <a:gd name="T15" fmla="*/ 49 h 139"/>
                    <a:gd name="T16" fmla="*/ 49 w 139"/>
                    <a:gd name="T17" fmla="*/ 49 h 139"/>
                    <a:gd name="T18" fmla="*/ 49 w 139"/>
                    <a:gd name="T19" fmla="*/ 0 h 139"/>
                    <a:gd name="T20" fmla="*/ 91 w 139"/>
                    <a:gd name="T21" fmla="*/ 0 h 139"/>
                    <a:gd name="T22" fmla="*/ 91 w 139"/>
                    <a:gd name="T23" fmla="*/ 49 h 139"/>
                    <a:gd name="T24" fmla="*/ 139 w 139"/>
                    <a:gd name="T25" fmla="*/ 4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9" h="139">
                      <a:moveTo>
                        <a:pt x="139" y="49"/>
                      </a:moveTo>
                      <a:lnTo>
                        <a:pt x="139" y="91"/>
                      </a:lnTo>
                      <a:lnTo>
                        <a:pt x="91" y="91"/>
                      </a:lnTo>
                      <a:lnTo>
                        <a:pt x="91" y="139"/>
                      </a:lnTo>
                      <a:lnTo>
                        <a:pt x="49" y="139"/>
                      </a:lnTo>
                      <a:lnTo>
                        <a:pt x="49" y="91"/>
                      </a:lnTo>
                      <a:lnTo>
                        <a:pt x="0" y="91"/>
                      </a:lnTo>
                      <a:lnTo>
                        <a:pt x="0" y="49"/>
                      </a:lnTo>
                      <a:lnTo>
                        <a:pt x="49" y="49"/>
                      </a:lnTo>
                      <a:lnTo>
                        <a:pt x="49" y="0"/>
                      </a:lnTo>
                      <a:lnTo>
                        <a:pt x="91" y="0"/>
                      </a:lnTo>
                      <a:lnTo>
                        <a:pt x="91" y="49"/>
                      </a:lnTo>
                      <a:lnTo>
                        <a:pt x="13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18" name="Textfeld 17"/>
            <p:cNvSpPr txBox="1"/>
            <p:nvPr/>
          </p:nvSpPr>
          <p:spPr>
            <a:xfrm>
              <a:off x="6512996" y="4279114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1600" b="1" dirty="0">
                <a:solidFill>
                  <a:srgbClr val="003D6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27313" y="476673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600" b="1" dirty="0" smtClean="0">
                <a:solidFill>
                  <a:schemeClr val="bg1"/>
                </a:solidFill>
              </a:rPr>
              <a:t>Auswahl des passenden Greifers</a:t>
            </a:r>
            <a:endParaRPr lang="de-DE" sz="3600" b="1" dirty="0">
              <a:solidFill>
                <a:schemeClr val="bg1"/>
              </a:solidFill>
            </a:endParaRPr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179512" y="1844824"/>
            <a:ext cx="5960286" cy="4248472"/>
            <a:chOff x="533176" y="1160385"/>
            <a:chExt cx="5466019" cy="389616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176" y="1160385"/>
              <a:ext cx="5461008" cy="748560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77" y="1919200"/>
              <a:ext cx="5466018" cy="3137345"/>
            </a:xfrm>
            <a:prstGeom prst="rect">
              <a:avLst/>
            </a:prstGeom>
          </p:spPr>
        </p:pic>
      </p:grpSp>
      <p:grpSp>
        <p:nvGrpSpPr>
          <p:cNvPr id="8" name="Gruppieren 7"/>
          <p:cNvGrpSpPr/>
          <p:nvPr/>
        </p:nvGrpSpPr>
        <p:grpSpPr>
          <a:xfrm>
            <a:off x="6199749" y="2060848"/>
            <a:ext cx="2817252" cy="338554"/>
            <a:chOff x="5241600" y="3849427"/>
            <a:chExt cx="2817252" cy="338554"/>
          </a:xfrm>
        </p:grpSpPr>
        <p:sp>
          <p:nvSpPr>
            <p:cNvPr id="9" name="Textfeld 8"/>
            <p:cNvSpPr txBox="1"/>
            <p:nvPr/>
          </p:nvSpPr>
          <p:spPr>
            <a:xfrm>
              <a:off x="5554847" y="3849427"/>
              <a:ext cx="25040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Trefferliste</a:t>
              </a: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3" name="Gruppieren 12"/>
          <p:cNvGrpSpPr/>
          <p:nvPr/>
        </p:nvGrpSpPr>
        <p:grpSpPr>
          <a:xfrm>
            <a:off x="6199749" y="2634229"/>
            <a:ext cx="2817252" cy="584775"/>
            <a:chOff x="5241600" y="3849427"/>
            <a:chExt cx="2817252" cy="584775"/>
          </a:xfrm>
        </p:grpSpPr>
        <p:sp>
          <p:nvSpPr>
            <p:cNvPr id="14" name="Textfeld 13"/>
            <p:cNvSpPr txBox="1"/>
            <p:nvPr/>
          </p:nvSpPr>
          <p:spPr>
            <a:xfrm>
              <a:off x="5554847" y="3849427"/>
              <a:ext cx="25040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Anzeige Auslastungsgrad incl. Auslastungsgrund</a:t>
              </a:r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16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8" name="Gruppieren 17"/>
          <p:cNvGrpSpPr/>
          <p:nvPr/>
        </p:nvGrpSpPr>
        <p:grpSpPr>
          <a:xfrm>
            <a:off x="6199749" y="3318180"/>
            <a:ext cx="2817252" cy="584775"/>
            <a:chOff x="5241600" y="3849427"/>
            <a:chExt cx="2817252" cy="584775"/>
          </a:xfrm>
        </p:grpSpPr>
        <p:sp>
          <p:nvSpPr>
            <p:cNvPr id="19" name="Textfeld 18"/>
            <p:cNvSpPr txBox="1"/>
            <p:nvPr/>
          </p:nvSpPr>
          <p:spPr>
            <a:xfrm>
              <a:off x="5554847" y="3849427"/>
              <a:ext cx="25040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Druckbare Eingabe- sowie Ergebnisseite</a:t>
              </a: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21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23" name="Gruppieren 22"/>
          <p:cNvGrpSpPr/>
          <p:nvPr/>
        </p:nvGrpSpPr>
        <p:grpSpPr>
          <a:xfrm>
            <a:off x="6199749" y="4043959"/>
            <a:ext cx="2817252" cy="1077218"/>
            <a:chOff x="5241600" y="3849427"/>
            <a:chExt cx="2817252" cy="1077218"/>
          </a:xfrm>
        </p:grpSpPr>
        <p:sp>
          <p:nvSpPr>
            <p:cNvPr id="24" name="Textfeld 23"/>
            <p:cNvSpPr txBox="1"/>
            <p:nvPr/>
          </p:nvSpPr>
          <p:spPr>
            <a:xfrm>
              <a:off x="5554847" y="3849427"/>
              <a:ext cx="25040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Direkte Anzeige von 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Produktinformationen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wie </a:t>
              </a:r>
              <a:r>
                <a:rPr lang="de-DE" sz="1600" b="1" dirty="0">
                  <a:solidFill>
                    <a:srgbClr val="003D6A"/>
                  </a:solidFill>
                </a:rPr>
                <a:t>Bilder, Dokumente zu den 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Produkten etc.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26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28" name="Gruppieren 27"/>
          <p:cNvGrpSpPr/>
          <p:nvPr/>
        </p:nvGrpSpPr>
        <p:grpSpPr>
          <a:xfrm>
            <a:off x="6231499" y="5377725"/>
            <a:ext cx="3391286" cy="338554"/>
            <a:chOff x="5241600" y="3849427"/>
            <a:chExt cx="3391286" cy="338554"/>
          </a:xfrm>
        </p:grpSpPr>
        <p:sp>
          <p:nvSpPr>
            <p:cNvPr id="29" name="Textfeld 28"/>
            <p:cNvSpPr txBox="1"/>
            <p:nvPr/>
          </p:nvSpPr>
          <p:spPr>
            <a:xfrm>
              <a:off x="5554847" y="3849427"/>
              <a:ext cx="3078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… und vieles mehr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31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pic>
        <p:nvPicPr>
          <p:cNvPr id="33" name="Grafik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947" y="3366114"/>
            <a:ext cx="3422328" cy="26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Vorteile – Ihr Nutzen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07504" y="1961059"/>
            <a:ext cx="43200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Auslegung des passenden SCHUNK Greifers </a:t>
            </a:r>
            <a:r>
              <a:rPr lang="de-DE" sz="1400" dirty="0">
                <a:solidFill>
                  <a:srgbClr val="003D6A"/>
                </a:solidFill>
                <a:effectLst/>
              </a:rPr>
              <a:t>für jeden individuellen Anwendungsfall durch jahrelange Erfahrung und bewährte Berechnungslogik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Einfache und einheitliche Userführung mit visueller Unterstützung </a:t>
            </a:r>
            <a:r>
              <a:rPr lang="de-DE" sz="1400" dirty="0">
                <a:solidFill>
                  <a:srgbClr val="003D6A"/>
                </a:solidFill>
                <a:effectLst/>
              </a:rPr>
              <a:t>bei der Dateneingabe aller relevanten Parameter zur Berechnung und Auslegung von SCHUNK Greifern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Anwender erhält eine Trefferliste </a:t>
            </a:r>
            <a:r>
              <a:rPr lang="de-DE" sz="1400" dirty="0">
                <a:solidFill>
                  <a:srgbClr val="003D6A"/>
                </a:solidFill>
                <a:effectLst/>
              </a:rPr>
              <a:t>mit passenden SCHUNK Greifern zur komfortablen und sicheren Auswahl des passenden SCHUNK-Produkts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Spezifischer Auslastungsgrad entsprechend dem Anwendungsfall </a:t>
            </a:r>
            <a:r>
              <a:rPr lang="de-DE" sz="1400" dirty="0">
                <a:solidFill>
                  <a:srgbClr val="003D6A"/>
                </a:solidFill>
                <a:effectLst/>
              </a:rPr>
              <a:t>des SCHUNK Greifers wird in einer Trefferliste dargestellt. Zusätzlich zur Trefferliste wird noch das spezifische Auslastungskriterium der jeweiligen Komponenten angegeben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788024" y="1940918"/>
            <a:ext cx="40319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</a:rPr>
              <a:t>Weltweit online verfügbares Auslegungstool </a:t>
            </a:r>
            <a:r>
              <a:rPr lang="de-DE" sz="1400" dirty="0">
                <a:solidFill>
                  <a:srgbClr val="003D6A"/>
                </a:solidFill>
              </a:rPr>
              <a:t>auf allen Endgeräten durch HTML-basierte Benutzeroberflache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</a:rPr>
              <a:t>Aktuelles SCHUNK-Produktportfolio </a:t>
            </a:r>
            <a:r>
              <a:rPr lang="de-DE" sz="1400" dirty="0">
                <a:solidFill>
                  <a:srgbClr val="003D6A"/>
                </a:solidFill>
              </a:rPr>
              <a:t>sowie die dazugehörigen Daten sind stets auf dem aktuellen Stand. Somit erhöhte Sicherheit und Effizienz bei der Komponentenauswahl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</a:rPr>
              <a:t>Archivierung, Öffnen der Berechnung oder Auslegung </a:t>
            </a:r>
            <a:r>
              <a:rPr lang="de-DE" sz="1400" dirty="0">
                <a:solidFill>
                  <a:srgbClr val="003D6A"/>
                </a:solidFill>
              </a:rPr>
              <a:t>zur späteren, erneuten Einsicht in Eingangsparameter und Berechnungsergebnisse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2018-05-30 10:39:42</a:t>
            </a:r>
            <a:endParaRPr lang="de-DE" sz="10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smtClean="0">
                <a:solidFill>
                  <a:schemeClr val="bg1"/>
                </a:solidFill>
              </a:rPr>
              <a:t>Jens Lehmann, deutsche Torwartlegende, seit 2012 SCHUNK-Markenbotschafter für sicheres, präzises Greifen und Halten.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 smtClean="0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Bildschirmpräsentation (4:3)</PresentationFormat>
  <Paragraphs>39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2018-06-08T07:06:48Z</dcterms:modified>
</cp:coreProperties>
</file>