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700" r:id="rId2"/>
    <p:sldMasterId id="2147483703" r:id="rId3"/>
  </p:sldMasterIdLst>
  <p:notesMasterIdLst>
    <p:notesMasterId r:id="rId14"/>
  </p:notesMasterIdLst>
  <p:handoutMasterIdLst>
    <p:handoutMasterId r:id="rId15"/>
  </p:handoutMasterIdLst>
  <p:sldIdLst>
    <p:sldId id="290" r:id="rId4"/>
    <p:sldId id="400" r:id="rId5"/>
    <p:sldId id="401" r:id="rId6"/>
    <p:sldId id="402" r:id="rId7"/>
    <p:sldId id="403" r:id="rId8"/>
    <p:sldId id="404" r:id="rId9"/>
    <p:sldId id="393" r:id="rId10"/>
    <p:sldId id="394" r:id="rId11"/>
    <p:sldId id="395" r:id="rId12"/>
    <p:sldId id="338" r:id="rId13"/>
  </p:sldIdLst>
  <p:sldSz cx="9144000" cy="6858000" type="screen4x3"/>
  <p:notesSz cx="6797675" cy="9926638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58" userDrawn="1">
          <p15:clr>
            <a:srgbClr val="A4A3A4"/>
          </p15:clr>
        </p15:guide>
        <p15:guide id="2" pos="4824">
          <p15:clr>
            <a:srgbClr val="A4A3A4"/>
          </p15:clr>
        </p15:guide>
        <p15:guide id="3" pos="408" userDrawn="1">
          <p15:clr>
            <a:srgbClr val="A4A3A4"/>
          </p15:clr>
        </p15:guide>
        <p15:guide id="4" orient="horz" pos="34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DEE"/>
    <a:srgbClr val="DCE6F2"/>
    <a:srgbClr val="003D6A"/>
    <a:srgbClr val="00446B"/>
    <a:srgbClr val="F9DE6B"/>
    <a:srgbClr val="FFD264"/>
    <a:srgbClr val="7F7F7F"/>
    <a:srgbClr val="8CADD3"/>
    <a:srgbClr val="FEFE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ittlere Formatvorlage 4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A111915-BE36-4E01-A7E5-04B1672EAD32}" styleName="Helle Formatvorlage 2 - Akz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555" autoAdjust="0"/>
    <p:restoredTop sz="89056" autoAdjust="0"/>
  </p:normalViewPr>
  <p:slideViewPr>
    <p:cSldViewPr snapToGrid="0" snapToObjects="1">
      <p:cViewPr varScale="1">
        <p:scale>
          <a:sx n="96" d="100"/>
          <a:sy n="96" d="100"/>
        </p:scale>
        <p:origin x="996" y="72"/>
      </p:cViewPr>
      <p:guideLst>
        <p:guide orient="horz" pos="958"/>
        <p:guide pos="4824"/>
        <p:guide pos="408"/>
        <p:guide orient="horz" pos="34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83" d="100"/>
          <a:sy n="83" d="100"/>
        </p:scale>
        <p:origin x="-3156" y="-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2" y="3"/>
            <a:ext cx="2945659" cy="496332"/>
          </a:xfrm>
          <a:prstGeom prst="rect">
            <a:avLst/>
          </a:prstGeom>
        </p:spPr>
        <p:txBody>
          <a:bodyPr vert="horz" lIns="95546" tIns="47773" rIns="95546" bIns="47773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5" y="3"/>
            <a:ext cx="2945659" cy="496332"/>
          </a:xfrm>
          <a:prstGeom prst="rect">
            <a:avLst/>
          </a:prstGeom>
        </p:spPr>
        <p:txBody>
          <a:bodyPr vert="horz" lIns="95546" tIns="47773" rIns="95546" bIns="47773" rtlCol="0"/>
          <a:lstStyle>
            <a:lvl1pPr algn="r">
              <a:defRPr sz="1300"/>
            </a:lvl1pPr>
          </a:lstStyle>
          <a:p>
            <a:fld id="{405EF0E5-7573-904A-8AD2-3C4D4AB28462}" type="datetimeFigureOut">
              <a:rPr lang="de-DE" smtClean="0"/>
              <a:pPr/>
              <a:t>04.10.2017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2" y="9428586"/>
            <a:ext cx="2945659" cy="496332"/>
          </a:xfrm>
          <a:prstGeom prst="rect">
            <a:avLst/>
          </a:prstGeom>
        </p:spPr>
        <p:txBody>
          <a:bodyPr vert="horz" lIns="95546" tIns="47773" rIns="95546" bIns="47773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5" y="9428586"/>
            <a:ext cx="2945659" cy="496332"/>
          </a:xfrm>
          <a:prstGeom prst="rect">
            <a:avLst/>
          </a:prstGeom>
        </p:spPr>
        <p:txBody>
          <a:bodyPr vert="horz" lIns="95546" tIns="47773" rIns="95546" bIns="47773" rtlCol="0" anchor="b"/>
          <a:lstStyle>
            <a:lvl1pPr algn="r">
              <a:defRPr sz="1300"/>
            </a:lvl1pPr>
          </a:lstStyle>
          <a:p>
            <a:fld id="{CBD9633C-3AFD-B14F-BF51-76C9B354F05A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93495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2" y="3"/>
            <a:ext cx="2945659" cy="496332"/>
          </a:xfrm>
          <a:prstGeom prst="rect">
            <a:avLst/>
          </a:prstGeom>
        </p:spPr>
        <p:txBody>
          <a:bodyPr vert="horz" lIns="95546" tIns="47773" rIns="95546" bIns="47773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5" y="3"/>
            <a:ext cx="2945659" cy="496332"/>
          </a:xfrm>
          <a:prstGeom prst="rect">
            <a:avLst/>
          </a:prstGeom>
        </p:spPr>
        <p:txBody>
          <a:bodyPr vert="horz" lIns="95546" tIns="47773" rIns="95546" bIns="47773" rtlCol="0"/>
          <a:lstStyle>
            <a:lvl1pPr algn="r">
              <a:defRPr sz="1300"/>
            </a:lvl1pPr>
          </a:lstStyle>
          <a:p>
            <a:fld id="{1959C942-6DF7-4645-A323-1FB2403B0B5A}" type="datetimeFigureOut">
              <a:rPr lang="de-DE" smtClean="0"/>
              <a:pPr/>
              <a:t>04.10.2017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46" tIns="47773" rIns="95546" bIns="47773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5"/>
            <a:ext cx="5438140" cy="4466987"/>
          </a:xfrm>
          <a:prstGeom prst="rect">
            <a:avLst/>
          </a:prstGeom>
        </p:spPr>
        <p:txBody>
          <a:bodyPr vert="horz" lIns="95546" tIns="47773" rIns="95546" bIns="47773" rtlCol="0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2" y="9428586"/>
            <a:ext cx="2945659" cy="496332"/>
          </a:xfrm>
          <a:prstGeom prst="rect">
            <a:avLst/>
          </a:prstGeom>
        </p:spPr>
        <p:txBody>
          <a:bodyPr vert="horz" lIns="95546" tIns="47773" rIns="95546" bIns="47773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5" y="9428586"/>
            <a:ext cx="2945659" cy="496332"/>
          </a:xfrm>
          <a:prstGeom prst="rect">
            <a:avLst/>
          </a:prstGeom>
        </p:spPr>
        <p:txBody>
          <a:bodyPr vert="horz" lIns="95546" tIns="47773" rIns="95546" bIns="47773" rtlCol="0" anchor="b"/>
          <a:lstStyle>
            <a:lvl1pPr algn="r">
              <a:defRPr sz="1300"/>
            </a:lvl1pPr>
          </a:lstStyle>
          <a:p>
            <a:fld id="{22E218C4-41A8-684B-AF4F-B9D499E35F6B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567962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337803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Welche</a:t>
            </a:r>
            <a:r>
              <a:rPr lang="de-DE" baseline="0" dirty="0" smtClean="0"/>
              <a:t> IO-Link Master verwenden Sie?</a:t>
            </a:r>
          </a:p>
        </p:txBody>
      </p:sp>
    </p:spTree>
    <p:extLst>
      <p:ext uri="{BB962C8B-B14F-4D97-AF65-F5344CB8AC3E}">
        <p14:creationId xmlns:p14="http://schemas.microsoft.com/office/powerpoint/2010/main" val="29703754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Was sind</a:t>
            </a:r>
            <a:r>
              <a:rPr lang="de-DE" baseline="0" dirty="0" smtClean="0"/>
              <a:t> die wichtigste Prozessdaten zum Überwachen bzw. Messen? Position, Aufprallgeschwindigkeit, Strom (Kraft) etc. ?</a:t>
            </a:r>
            <a:endParaRPr lang="de-DE" dirty="0" smtClean="0"/>
          </a:p>
          <a:p>
            <a:r>
              <a:rPr lang="de-DE" dirty="0" smtClean="0"/>
              <a:t>Wie genau</a:t>
            </a:r>
            <a:r>
              <a:rPr lang="de-DE" baseline="0" dirty="0" smtClean="0"/>
              <a:t> müssen die Positionsmessungen sein?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17060960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Was sind</a:t>
            </a:r>
            <a:r>
              <a:rPr lang="de-DE" baseline="0" dirty="0" smtClean="0"/>
              <a:t> die wichtigste Prozessdaten zum Überwachen bzw. Messen? Position, Aufprallgeschwindigkeit, Strom (Kraft) etc. ?</a:t>
            </a:r>
            <a:endParaRPr lang="de-DE" dirty="0" smtClean="0"/>
          </a:p>
          <a:p>
            <a:r>
              <a:rPr lang="de-DE" dirty="0" smtClean="0"/>
              <a:t>Wie genau</a:t>
            </a:r>
            <a:r>
              <a:rPr lang="de-DE" baseline="0" dirty="0" smtClean="0"/>
              <a:t> müssen die Positionsmessungen sein?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27049201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ißer Hintegr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460E2-A79B-FD4C-875F-CB1722C97EA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Titel 1"/>
          <p:cNvSpPr>
            <a:spLocks noGrp="1"/>
          </p:cNvSpPr>
          <p:nvPr>
            <p:ph type="title" hasCustomPrompt="1"/>
          </p:nvPr>
        </p:nvSpPr>
        <p:spPr>
          <a:xfrm>
            <a:off x="561443" y="389470"/>
            <a:ext cx="8074557" cy="960702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rgbClr val="00446B"/>
                </a:solidFill>
                <a:latin typeface="Calibri"/>
                <a:cs typeface="Calibri"/>
              </a:defRPr>
            </a:lvl1pPr>
          </a:lstStyle>
          <a:p>
            <a:r>
              <a:rPr lang="de-DE" dirty="0" smtClean="0"/>
              <a:t>Überschrift Powerpoint-Folie</a:t>
            </a:r>
            <a:endParaRPr lang="de-DE" dirty="0"/>
          </a:p>
        </p:txBody>
      </p:sp>
      <p:sp>
        <p:nvSpPr>
          <p:cNvPr id="6" name="Inhaltsplatzhalter 14"/>
          <p:cNvSpPr>
            <a:spLocks noGrp="1"/>
          </p:cNvSpPr>
          <p:nvPr>
            <p:ph sz="quarter" idx="12"/>
          </p:nvPr>
        </p:nvSpPr>
        <p:spPr>
          <a:xfrm>
            <a:off x="569910" y="1604434"/>
            <a:ext cx="8066089" cy="4279899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2400"/>
              </a:lnSpc>
              <a:spcBef>
                <a:spcPts val="550"/>
              </a:spcBef>
              <a:buFontTx/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1pPr>
            <a:lvl2pPr marL="177800" indent="-177800">
              <a:lnSpc>
                <a:spcPts val="2400"/>
              </a:lnSpc>
              <a:spcBef>
                <a:spcPts val="550"/>
              </a:spcBef>
              <a:buClr>
                <a:srgbClr val="003D6A"/>
              </a:buClr>
              <a:buFont typeface="Arial"/>
              <a:buChar char="•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2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</p:txBody>
      </p:sp>
      <p:pic>
        <p:nvPicPr>
          <p:cNvPr id="8" name="Grafik 7" descr="70JAHRElogoSCHUNKRGB_EN_blau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48575" y="5574504"/>
            <a:ext cx="720000" cy="476391"/>
          </a:xfrm>
          <a:prstGeom prst="rect">
            <a:avLst/>
          </a:prstGeom>
        </p:spPr>
      </p:pic>
      <p:sp>
        <p:nvSpPr>
          <p:cNvPr id="9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044688" y="6496050"/>
            <a:ext cx="2503508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3865252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52" b="21052"/>
          <a:stretch/>
        </p:blipFill>
        <p:spPr>
          <a:xfrm>
            <a:off x="0" y="-9937"/>
            <a:ext cx="9144000" cy="6858000"/>
          </a:xfrm>
          <a:prstGeom prst="rect">
            <a:avLst/>
          </a:prstGeom>
        </p:spPr>
      </p:pic>
      <p:sp>
        <p:nvSpPr>
          <p:cNvPr id="10" name="Rechteck 9"/>
          <p:cNvSpPr/>
          <p:nvPr userDrawn="1"/>
        </p:nvSpPr>
        <p:spPr>
          <a:xfrm>
            <a:off x="304" y="6220359"/>
            <a:ext cx="9143696" cy="637641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de-DE">
              <a:solidFill>
                <a:prstClr val="white"/>
              </a:solidFill>
            </a:endParaRPr>
          </a:p>
        </p:txBody>
      </p:sp>
      <p:pic>
        <p:nvPicPr>
          <p:cNvPr id="9" name="Bild 4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6046520"/>
            <a:ext cx="9144000" cy="749300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600437" y="6442893"/>
            <a:ext cx="4547627" cy="365124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200" b="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2-Finger Parallel Gripper I Universal Gripper</a:t>
            </a:r>
            <a:r>
              <a:rPr lang="en-US" sz="1200" b="0" i="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I PGN-plus-E</a:t>
            </a:r>
            <a:endParaRPr lang="de-DE" sz="1200" kern="1200" dirty="0" smtClean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Textfeld 11"/>
          <p:cNvSpPr txBox="1"/>
          <p:nvPr userDrawn="1"/>
        </p:nvSpPr>
        <p:spPr>
          <a:xfrm>
            <a:off x="4211960" y="6442893"/>
            <a:ext cx="936104" cy="365124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>
              <a:defRPr/>
            </a:pPr>
            <a:r>
              <a:rPr lang="de-DE" sz="1200" dirty="0" smtClean="0">
                <a:solidFill>
                  <a:prstClr val="white"/>
                </a:solidFill>
              </a:rPr>
              <a:t>März 2017</a:t>
            </a:r>
          </a:p>
        </p:txBody>
      </p:sp>
      <p:sp>
        <p:nvSpPr>
          <p:cNvPr id="14" name="Textfeld 13"/>
          <p:cNvSpPr txBox="1"/>
          <p:nvPr userDrawn="1"/>
        </p:nvSpPr>
        <p:spPr>
          <a:xfrm>
            <a:off x="5229226" y="1196752"/>
            <a:ext cx="3914774" cy="603840"/>
          </a:xfrm>
          <a:prstGeom prst="rect">
            <a:avLst/>
          </a:prstGeom>
          <a:solidFill>
            <a:srgbClr val="009EE0"/>
          </a:solidFill>
        </p:spPr>
        <p:txBody>
          <a:bodyPr wrap="square" lIns="90000" tIns="90000" bIns="0" rtlCol="0" anchor="ctr" anchorCtr="0">
            <a:spAutoFit/>
          </a:bodyPr>
          <a:lstStyle/>
          <a:p>
            <a:pPr defTabSz="914400">
              <a:lnSpc>
                <a:spcPts val="4000"/>
              </a:lnSpc>
            </a:pPr>
            <a:r>
              <a:rPr lang="de-DE" sz="3500" b="1" dirty="0" smtClean="0">
                <a:solidFill>
                  <a:prstClr val="white"/>
                </a:solidFill>
              </a:rPr>
              <a:t>PGN-plus-E</a:t>
            </a:r>
            <a:endParaRPr lang="de-DE" sz="35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430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52" b="21052"/>
          <a:stretch/>
        </p:blipFill>
        <p:spPr>
          <a:xfrm>
            <a:off x="0" y="-9937"/>
            <a:ext cx="9144000" cy="6858000"/>
          </a:xfrm>
          <a:prstGeom prst="rect">
            <a:avLst/>
          </a:prstGeom>
        </p:spPr>
      </p:pic>
      <p:sp>
        <p:nvSpPr>
          <p:cNvPr id="10" name="Rechteck 9"/>
          <p:cNvSpPr/>
          <p:nvPr userDrawn="1"/>
        </p:nvSpPr>
        <p:spPr>
          <a:xfrm>
            <a:off x="304" y="6220359"/>
            <a:ext cx="9143696" cy="637641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de-DE">
              <a:solidFill>
                <a:prstClr val="white"/>
              </a:solidFill>
            </a:endParaRPr>
          </a:p>
        </p:txBody>
      </p:sp>
      <p:pic>
        <p:nvPicPr>
          <p:cNvPr id="9" name="Bild 4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6046520"/>
            <a:ext cx="9144000" cy="749300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600437" y="6442893"/>
            <a:ext cx="4547627" cy="365124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200" b="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2-Finger Parallel Gripper I Universal Gripper</a:t>
            </a:r>
            <a:r>
              <a:rPr lang="en-US" sz="1200" b="0" i="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I PGN-plus-E IOL</a:t>
            </a:r>
            <a:endParaRPr lang="de-DE" sz="1200" kern="1200" dirty="0" smtClean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49746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52" b="21052"/>
          <a:stretch/>
        </p:blipFill>
        <p:spPr>
          <a:xfrm>
            <a:off x="0" y="-9937"/>
            <a:ext cx="9144000" cy="6858000"/>
          </a:xfrm>
          <a:prstGeom prst="rect">
            <a:avLst/>
          </a:prstGeom>
        </p:spPr>
      </p:pic>
      <p:sp>
        <p:nvSpPr>
          <p:cNvPr id="10" name="Rechteck 9"/>
          <p:cNvSpPr/>
          <p:nvPr userDrawn="1"/>
        </p:nvSpPr>
        <p:spPr>
          <a:xfrm>
            <a:off x="304" y="6220359"/>
            <a:ext cx="9143696" cy="637641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de-DE">
              <a:solidFill>
                <a:prstClr val="white"/>
              </a:solidFill>
            </a:endParaRPr>
          </a:p>
        </p:txBody>
      </p:sp>
      <p:pic>
        <p:nvPicPr>
          <p:cNvPr id="9" name="Bild 4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6046520"/>
            <a:ext cx="9144000" cy="749300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600437" y="6442893"/>
            <a:ext cx="4547627" cy="365124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200" b="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2-Finger Parallel Gripper I Universal Gripper</a:t>
            </a:r>
            <a:r>
              <a:rPr lang="en-US" sz="1200" b="0" i="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I PGN-plus-E IOL</a:t>
            </a:r>
          </a:p>
        </p:txBody>
      </p:sp>
      <p:sp>
        <p:nvSpPr>
          <p:cNvPr id="14" name="Textfeld 13"/>
          <p:cNvSpPr txBox="1"/>
          <p:nvPr userDrawn="1"/>
        </p:nvSpPr>
        <p:spPr>
          <a:xfrm>
            <a:off x="5229226" y="1196752"/>
            <a:ext cx="3914774" cy="603840"/>
          </a:xfrm>
          <a:prstGeom prst="rect">
            <a:avLst/>
          </a:prstGeom>
          <a:solidFill>
            <a:srgbClr val="009EE0"/>
          </a:solidFill>
        </p:spPr>
        <p:txBody>
          <a:bodyPr wrap="square" lIns="90000" tIns="90000" bIns="0" rtlCol="0" anchor="ctr" anchorCtr="0">
            <a:spAutoFit/>
          </a:bodyPr>
          <a:lstStyle/>
          <a:p>
            <a:pPr defTabSz="914400">
              <a:lnSpc>
                <a:spcPts val="4000"/>
              </a:lnSpc>
            </a:pPr>
            <a:r>
              <a:rPr lang="de-DE" sz="3500" b="1" dirty="0" smtClean="0">
                <a:solidFill>
                  <a:prstClr val="white"/>
                </a:solidFill>
              </a:rPr>
              <a:t>PGN-plus-E IO-Link</a:t>
            </a:r>
            <a:endParaRPr lang="de-DE" sz="35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9324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4D256-6FF2-48D3-B071-BF0B0B4C2A87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04.10.2017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30869-96A6-4F97-9F30-831D31B2DAD7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7937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4D256-6FF2-48D3-B071-BF0B0B4C2A87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04.10.2017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30869-96A6-4F97-9F30-831D31B2DAD7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179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4D256-6FF2-48D3-B071-BF0B0B4C2A87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04.10.2017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30869-96A6-4F97-9F30-831D31B2DAD7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1900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4D256-6FF2-48D3-B071-BF0B0B4C2A87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04.10.2017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30869-96A6-4F97-9F30-831D31B2DAD7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9321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4D256-6FF2-48D3-B071-BF0B0B4C2A87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04.10.2017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30869-96A6-4F97-9F30-831D31B2DAD7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9797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4D256-6FF2-48D3-B071-BF0B0B4C2A87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04.10.2017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30869-96A6-4F97-9F30-831D31B2DAD7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6984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4D256-6FF2-48D3-B071-BF0B0B4C2A87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04.10.2017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30869-96A6-4F97-9F30-831D31B2DAD7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173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ißer Hintergrund ohne 70 Jah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61443" y="389470"/>
            <a:ext cx="8074557" cy="960702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rgbClr val="00446B"/>
                </a:solidFill>
                <a:latin typeface="Calibri"/>
                <a:cs typeface="Calibri"/>
              </a:defRPr>
            </a:lvl1pPr>
          </a:lstStyle>
          <a:p>
            <a:r>
              <a:rPr lang="de-DE" dirty="0" smtClean="0"/>
              <a:t>Überschrift Powerpoint-Folie</a:t>
            </a:r>
            <a:endParaRPr lang="de-DE" dirty="0"/>
          </a:p>
        </p:txBody>
      </p:sp>
      <p:sp>
        <p:nvSpPr>
          <p:cNvPr id="15" name="Inhaltsplatzhalter 14"/>
          <p:cNvSpPr>
            <a:spLocks noGrp="1"/>
          </p:cNvSpPr>
          <p:nvPr>
            <p:ph sz="quarter" idx="10"/>
          </p:nvPr>
        </p:nvSpPr>
        <p:spPr>
          <a:xfrm>
            <a:off x="569910" y="1604434"/>
            <a:ext cx="8066089" cy="4279899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2400"/>
              </a:lnSpc>
              <a:spcBef>
                <a:spcPts val="550"/>
              </a:spcBef>
              <a:buFontTx/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1pPr>
            <a:lvl2pPr marL="177800" indent="-177800">
              <a:lnSpc>
                <a:spcPts val="2400"/>
              </a:lnSpc>
              <a:spcBef>
                <a:spcPts val="550"/>
              </a:spcBef>
              <a:buClr>
                <a:srgbClr val="003D6A"/>
              </a:buClr>
              <a:buFont typeface="Arial"/>
              <a:buChar char="•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2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</p:txBody>
      </p:sp>
      <p:sp>
        <p:nvSpPr>
          <p:cNvPr id="1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260327" y="6496052"/>
            <a:ext cx="758961" cy="2519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7E460E2-A79B-FD4C-875F-CB1722C97EA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044688" y="6496050"/>
            <a:ext cx="2503508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28311130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4D256-6FF2-48D3-B071-BF0B0B4C2A87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04.10.2017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30869-96A6-4F97-9F30-831D31B2DAD7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9708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4D256-6FF2-48D3-B071-BF0B0B4C2A87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04.10.2017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30869-96A6-4F97-9F30-831D31B2DAD7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0565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4D256-6FF2-48D3-B071-BF0B0B4C2A87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04.10.2017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30869-96A6-4F97-9F30-831D31B2DAD7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1966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4D256-6FF2-48D3-B071-BF0B0B4C2A87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04.10.2017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30869-96A6-4F97-9F30-831D31B2DAD7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578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uer Hinter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 descr="GLOW_DESIGNEL_PPT_4zu3_0715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044688" y="6496050"/>
            <a:ext cx="2503508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endParaRPr lang="de-DE" dirty="0" smtClean="0"/>
          </a:p>
        </p:txBody>
      </p:sp>
      <p:sp>
        <p:nvSpPr>
          <p:cNvPr id="13" name="Inhaltsplatzhalter 14"/>
          <p:cNvSpPr>
            <a:spLocks noGrp="1"/>
          </p:cNvSpPr>
          <p:nvPr>
            <p:ph sz="quarter" idx="10"/>
          </p:nvPr>
        </p:nvSpPr>
        <p:spPr>
          <a:xfrm>
            <a:off x="569910" y="1604434"/>
            <a:ext cx="8066089" cy="4279899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2400"/>
              </a:lnSpc>
              <a:spcBef>
                <a:spcPts val="550"/>
              </a:spcBef>
              <a:buFontTx/>
              <a:buNone/>
              <a:defRPr sz="2000">
                <a:solidFill>
                  <a:schemeClr val="bg1"/>
                </a:solidFill>
                <a:latin typeface="Calibri"/>
                <a:cs typeface="Calibri"/>
              </a:defRPr>
            </a:lvl1pPr>
            <a:lvl2pPr marL="177800" indent="-177800">
              <a:lnSpc>
                <a:spcPts val="2400"/>
              </a:lnSpc>
              <a:spcBef>
                <a:spcPts val="550"/>
              </a:spcBef>
              <a:buClr>
                <a:srgbClr val="003D6A"/>
              </a:buClr>
              <a:buFont typeface="Arial"/>
              <a:buChar char="•"/>
              <a:defRPr sz="2000">
                <a:solidFill>
                  <a:schemeClr val="bg1"/>
                </a:solidFill>
                <a:latin typeface="Calibri"/>
                <a:cs typeface="Calibri"/>
              </a:defRPr>
            </a:lvl2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</p:txBody>
      </p:sp>
      <p:sp>
        <p:nvSpPr>
          <p:cNvPr id="2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260327" y="6496052"/>
            <a:ext cx="758961" cy="2519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7E460E2-A79B-FD4C-875F-CB1722C97EA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0" name="Titel 1"/>
          <p:cNvSpPr>
            <a:spLocks noGrp="1"/>
          </p:cNvSpPr>
          <p:nvPr>
            <p:ph type="title" hasCustomPrompt="1"/>
          </p:nvPr>
        </p:nvSpPr>
        <p:spPr>
          <a:xfrm>
            <a:off x="561443" y="389470"/>
            <a:ext cx="8074557" cy="960702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de-DE" dirty="0" smtClean="0"/>
              <a:t>Überschrift Powerpoint-Folie</a:t>
            </a:r>
            <a:endParaRPr lang="de-DE" dirty="0"/>
          </a:p>
        </p:txBody>
      </p:sp>
      <p:pic>
        <p:nvPicPr>
          <p:cNvPr id="11" name="Grafik 10" descr="70JAHRElogoSCHUNKRGB_EN_weis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50525" y="5564979"/>
            <a:ext cx="720000" cy="476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36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uer Hintergrund ohne 70 Jah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 descr="GLOW_DESIGNEL_PPT_4zu3_0715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el 1"/>
          <p:cNvSpPr>
            <a:spLocks noGrp="1"/>
          </p:cNvSpPr>
          <p:nvPr>
            <p:ph type="title" hasCustomPrompt="1"/>
          </p:nvPr>
        </p:nvSpPr>
        <p:spPr>
          <a:xfrm>
            <a:off x="561443" y="389470"/>
            <a:ext cx="8074557" cy="960702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de-DE" dirty="0" smtClean="0"/>
              <a:t>Überschrift Powerpoint-Folie</a:t>
            </a:r>
            <a:endParaRPr lang="de-DE" dirty="0"/>
          </a:p>
        </p:txBody>
      </p:sp>
      <p:sp>
        <p:nvSpPr>
          <p:cNvPr id="6" name="Inhaltsplatzhalter 14"/>
          <p:cNvSpPr>
            <a:spLocks noGrp="1"/>
          </p:cNvSpPr>
          <p:nvPr>
            <p:ph sz="quarter" idx="10"/>
          </p:nvPr>
        </p:nvSpPr>
        <p:spPr>
          <a:xfrm>
            <a:off x="569910" y="1604434"/>
            <a:ext cx="8066089" cy="4279899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2400"/>
              </a:lnSpc>
              <a:spcBef>
                <a:spcPts val="550"/>
              </a:spcBef>
              <a:buFontTx/>
              <a:buNone/>
              <a:defRPr sz="2000">
                <a:solidFill>
                  <a:schemeClr val="bg1"/>
                </a:solidFill>
                <a:latin typeface="Calibri"/>
                <a:cs typeface="Calibri"/>
              </a:defRPr>
            </a:lvl1pPr>
            <a:lvl2pPr marL="177800" indent="-177800">
              <a:lnSpc>
                <a:spcPts val="2400"/>
              </a:lnSpc>
              <a:spcBef>
                <a:spcPts val="550"/>
              </a:spcBef>
              <a:buClr>
                <a:srgbClr val="003D6A"/>
              </a:buClr>
              <a:buFont typeface="Arial"/>
              <a:buChar char="•"/>
              <a:defRPr sz="2000">
                <a:solidFill>
                  <a:schemeClr val="bg1"/>
                </a:solidFill>
                <a:latin typeface="Calibri"/>
                <a:cs typeface="Calibri"/>
              </a:defRPr>
            </a:lvl2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</p:txBody>
      </p:sp>
      <p:sp>
        <p:nvSpPr>
          <p:cNvPr id="9" name="Foliennummernplatzhalter 4"/>
          <p:cNvSpPr>
            <a:spLocks noGrp="1"/>
          </p:cNvSpPr>
          <p:nvPr userDrawn="1">
            <p:ph type="sldNum" sz="quarter" idx="4"/>
          </p:nvPr>
        </p:nvSpPr>
        <p:spPr>
          <a:xfrm>
            <a:off x="260327" y="6496052"/>
            <a:ext cx="758961" cy="251998"/>
          </a:xfrm>
        </p:spPr>
        <p:txBody>
          <a:bodyPr/>
          <a:lstStyle/>
          <a:p>
            <a:fld id="{67E460E2-A79B-FD4C-875F-CB1722C97EA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044688" y="6496050"/>
            <a:ext cx="2503508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endParaRPr lang="de-DE" dirty="0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Schunk-mk\mkt\Daten\MKT\03_Multimedia\_PPT\PPT_Vorlage_2015\Vorlage_PPT_EN_0515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633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86859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eißer Hintergrund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14"/>
          <p:cNvSpPr>
            <a:spLocks noGrp="1"/>
          </p:cNvSpPr>
          <p:nvPr>
            <p:ph sz="quarter" idx="12"/>
          </p:nvPr>
        </p:nvSpPr>
        <p:spPr>
          <a:xfrm>
            <a:off x="569910" y="1604434"/>
            <a:ext cx="8066089" cy="4279899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2400"/>
              </a:lnSpc>
              <a:spcBef>
                <a:spcPts val="550"/>
              </a:spcBef>
              <a:buFontTx/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1pPr>
            <a:lvl2pPr marL="177800" indent="-177800">
              <a:lnSpc>
                <a:spcPts val="2400"/>
              </a:lnSpc>
              <a:spcBef>
                <a:spcPts val="550"/>
              </a:spcBef>
              <a:buClr>
                <a:srgbClr val="003D6A"/>
              </a:buClr>
              <a:buFont typeface="Arial"/>
              <a:buChar char="•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2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</p:txBody>
      </p:sp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>
          <a:xfrm>
            <a:off x="561443" y="389470"/>
            <a:ext cx="8074557" cy="960702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rgbClr val="00446B"/>
                </a:solidFill>
                <a:latin typeface="Calibri"/>
                <a:cs typeface="Calibri"/>
              </a:defRPr>
            </a:lvl1pPr>
          </a:lstStyle>
          <a:p>
            <a:r>
              <a:rPr lang="de-DE" dirty="0" smtClean="0"/>
              <a:t>Überschrift Powerpoint-Folie</a:t>
            </a:r>
            <a:endParaRPr lang="de-DE" dirty="0"/>
          </a:p>
        </p:txBody>
      </p:sp>
      <p:sp>
        <p:nvSpPr>
          <p:cNvPr id="21" name="Fußzeilenplatzhalter 20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l"/>
            <a:endParaRPr lang="de-DE" dirty="0"/>
          </a:p>
        </p:txBody>
      </p:sp>
      <p:pic>
        <p:nvPicPr>
          <p:cNvPr id="7" name="Grafik 6" descr="70JAHRElogoSCHUNKRGB_DE_blau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49110" y="5580062"/>
            <a:ext cx="720000" cy="480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314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52" b="21052"/>
          <a:stretch/>
        </p:blipFill>
        <p:spPr>
          <a:xfrm>
            <a:off x="0" y="-9937"/>
            <a:ext cx="9144000" cy="6858000"/>
          </a:xfrm>
          <a:prstGeom prst="rect">
            <a:avLst/>
          </a:prstGeom>
        </p:spPr>
      </p:pic>
      <p:sp>
        <p:nvSpPr>
          <p:cNvPr id="10" name="Rechteck 9"/>
          <p:cNvSpPr/>
          <p:nvPr userDrawn="1"/>
        </p:nvSpPr>
        <p:spPr>
          <a:xfrm>
            <a:off x="304" y="6220359"/>
            <a:ext cx="9143696" cy="637641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9" name="Bild 4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6046520"/>
            <a:ext cx="9144000" cy="749300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600437" y="6442893"/>
            <a:ext cx="4384071" cy="365124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200" b="0" i="0" kern="1200" dirty="0">
                <a:solidFill>
                  <a:schemeClr val="bg1"/>
                </a:solidFill>
                <a:latin typeface="Calibri"/>
                <a:ea typeface="+mn-ea"/>
                <a:cs typeface="+mn-cs"/>
              </a:rPr>
              <a:t>2-Finger Parallel Gripper I Universal Gripper</a:t>
            </a:r>
            <a:r>
              <a:rPr lang="en-US" sz="1200" b="0" i="0" kern="1200" baseline="0" dirty="0">
                <a:solidFill>
                  <a:schemeClr val="bg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1200" b="0" i="0" kern="1200" dirty="0">
                <a:solidFill>
                  <a:schemeClr val="bg1"/>
                </a:solidFill>
                <a:latin typeface="Calibri"/>
                <a:ea typeface="+mn-ea"/>
                <a:cs typeface="+mn-cs"/>
              </a:rPr>
              <a:t>I </a:t>
            </a:r>
            <a:r>
              <a:rPr lang="en-US" sz="1200" b="0" i="0" kern="1200" dirty="0" smtClean="0">
                <a:solidFill>
                  <a:schemeClr val="bg1"/>
                </a:solidFill>
                <a:latin typeface="Calibri"/>
                <a:ea typeface="+mn-ea"/>
                <a:cs typeface="+mn-cs"/>
              </a:rPr>
              <a:t>PGN-plus-E</a:t>
            </a:r>
            <a:endParaRPr lang="de-DE" sz="1200" kern="1200" dirty="0" smtClean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Textfeld 11"/>
          <p:cNvSpPr txBox="1"/>
          <p:nvPr userDrawn="1"/>
        </p:nvSpPr>
        <p:spPr>
          <a:xfrm>
            <a:off x="4211960" y="6442893"/>
            <a:ext cx="936104" cy="365124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200" b="0" i="0" kern="1200" dirty="0" smtClean="0">
                <a:solidFill>
                  <a:schemeClr val="bg1"/>
                </a:solidFill>
                <a:latin typeface="Calibri"/>
                <a:ea typeface="+mn-ea"/>
                <a:cs typeface="+mn-cs"/>
              </a:rPr>
              <a:t>March 2017</a:t>
            </a:r>
            <a:endParaRPr lang="de-DE" sz="1200" kern="1200" dirty="0" smtClean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Textfeld 13"/>
          <p:cNvSpPr txBox="1"/>
          <p:nvPr userDrawn="1"/>
        </p:nvSpPr>
        <p:spPr>
          <a:xfrm>
            <a:off x="5229226" y="1196752"/>
            <a:ext cx="3914774" cy="603840"/>
          </a:xfrm>
          <a:prstGeom prst="rect">
            <a:avLst/>
          </a:prstGeom>
          <a:solidFill>
            <a:srgbClr val="009EE0"/>
          </a:solidFill>
        </p:spPr>
        <p:txBody>
          <a:bodyPr wrap="square" lIns="90000" tIns="90000" bIns="0" rtlCol="0" anchor="ctr" anchorCtr="0">
            <a:spAutoFit/>
          </a:bodyPr>
          <a:lstStyle/>
          <a:p>
            <a:pPr algn="l" defTabSz="914400">
              <a:lnSpc>
                <a:spcPts val="4000"/>
              </a:lnSpc>
              <a:buNone/>
            </a:pPr>
            <a:r>
              <a:rPr lang="en-US" sz="3500" b="1" i="0" dirty="0" smtClean="0">
                <a:solidFill>
                  <a:schemeClr val="bg1"/>
                </a:solidFill>
                <a:latin typeface="Calibri"/>
                <a:ea typeface="+mn-ea"/>
                <a:cs typeface="+mn-cs"/>
              </a:rPr>
              <a:t>PGN-plus</a:t>
            </a:r>
            <a:r>
              <a:rPr lang="en-US" sz="3500" b="1" i="0" baseline="0" dirty="0" smtClean="0">
                <a:solidFill>
                  <a:schemeClr val="bg1"/>
                </a:solidFill>
                <a:latin typeface="Calibri"/>
                <a:ea typeface="+mn-ea"/>
                <a:cs typeface="+mn-cs"/>
              </a:rPr>
              <a:t>-E</a:t>
            </a:r>
            <a:endParaRPr lang="de-DE" sz="35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608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52" b="21052"/>
          <a:stretch/>
        </p:blipFill>
        <p:spPr>
          <a:xfrm>
            <a:off x="0" y="-9937"/>
            <a:ext cx="9144000" cy="6858000"/>
          </a:xfrm>
          <a:prstGeom prst="rect">
            <a:avLst/>
          </a:prstGeom>
        </p:spPr>
      </p:pic>
      <p:sp>
        <p:nvSpPr>
          <p:cNvPr id="10" name="Rechteck 9"/>
          <p:cNvSpPr/>
          <p:nvPr userDrawn="1"/>
        </p:nvSpPr>
        <p:spPr>
          <a:xfrm>
            <a:off x="304" y="6220359"/>
            <a:ext cx="9143696" cy="637641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9" name="Bild 4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6046520"/>
            <a:ext cx="9144000" cy="749300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600437" y="6442893"/>
            <a:ext cx="4384071" cy="365124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200" b="0" i="0" kern="1200" dirty="0">
                <a:solidFill>
                  <a:schemeClr val="bg1"/>
                </a:solidFill>
                <a:latin typeface="Calibri"/>
                <a:ea typeface="+mn-ea"/>
                <a:cs typeface="+mn-cs"/>
              </a:rPr>
              <a:t>2-Finger Parallel Gripper I Universal Gripper</a:t>
            </a:r>
            <a:r>
              <a:rPr lang="en-US" sz="1200" b="0" i="0" kern="1200" baseline="0" dirty="0">
                <a:solidFill>
                  <a:schemeClr val="bg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1200" b="0" i="0" kern="1200" dirty="0">
                <a:solidFill>
                  <a:schemeClr val="bg1"/>
                </a:solidFill>
                <a:latin typeface="Calibri"/>
                <a:ea typeface="+mn-ea"/>
                <a:cs typeface="+mn-cs"/>
              </a:rPr>
              <a:t>I </a:t>
            </a:r>
            <a:r>
              <a:rPr lang="en-US" sz="1200" b="0" i="0" kern="1200" dirty="0" smtClean="0">
                <a:solidFill>
                  <a:schemeClr val="bg1"/>
                </a:solidFill>
                <a:latin typeface="Calibri"/>
                <a:ea typeface="+mn-ea"/>
                <a:cs typeface="+mn-cs"/>
              </a:rPr>
              <a:t>PGN-plus-E</a:t>
            </a:r>
            <a:endParaRPr lang="de-DE" sz="1200" kern="1200" dirty="0" smtClean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Textfeld 11"/>
          <p:cNvSpPr txBox="1"/>
          <p:nvPr userDrawn="1"/>
        </p:nvSpPr>
        <p:spPr>
          <a:xfrm>
            <a:off x="4211960" y="6442893"/>
            <a:ext cx="936104" cy="365124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200" b="0" i="0" kern="1200" dirty="0" smtClean="0">
                <a:solidFill>
                  <a:schemeClr val="bg1"/>
                </a:solidFill>
                <a:latin typeface="Calibri"/>
                <a:ea typeface="+mn-ea"/>
                <a:cs typeface="+mn-cs"/>
              </a:rPr>
              <a:t>March 2017</a:t>
            </a:r>
            <a:endParaRPr lang="de-DE" sz="1200" kern="1200" dirty="0" smtClean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Textfeld 13"/>
          <p:cNvSpPr txBox="1"/>
          <p:nvPr userDrawn="1"/>
        </p:nvSpPr>
        <p:spPr>
          <a:xfrm>
            <a:off x="5229226" y="1196752"/>
            <a:ext cx="3914774" cy="603840"/>
          </a:xfrm>
          <a:prstGeom prst="rect">
            <a:avLst/>
          </a:prstGeom>
          <a:solidFill>
            <a:srgbClr val="009EE0"/>
          </a:solidFill>
        </p:spPr>
        <p:txBody>
          <a:bodyPr wrap="square" lIns="90000" tIns="90000" bIns="0" rtlCol="0" anchor="ctr" anchorCtr="0">
            <a:spAutoFit/>
          </a:bodyPr>
          <a:lstStyle/>
          <a:p>
            <a:pPr algn="l" defTabSz="914400">
              <a:lnSpc>
                <a:spcPts val="4000"/>
              </a:lnSpc>
              <a:buNone/>
            </a:pPr>
            <a:r>
              <a:rPr lang="en-US" sz="3500" b="1" i="0" dirty="0" smtClean="0">
                <a:solidFill>
                  <a:schemeClr val="bg1"/>
                </a:solidFill>
                <a:latin typeface="Calibri"/>
                <a:ea typeface="+mn-ea"/>
                <a:cs typeface="+mn-cs"/>
              </a:rPr>
              <a:t>PGN-plus</a:t>
            </a:r>
            <a:r>
              <a:rPr lang="en-US" sz="3500" b="1" i="0" baseline="0" dirty="0" smtClean="0">
                <a:solidFill>
                  <a:schemeClr val="bg1"/>
                </a:solidFill>
                <a:latin typeface="Calibri"/>
                <a:ea typeface="+mn-ea"/>
                <a:cs typeface="+mn-cs"/>
              </a:rPr>
              <a:t>-E IO-Link</a:t>
            </a:r>
            <a:endParaRPr lang="de-DE" sz="35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71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schluss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0" y="0"/>
            <a:ext cx="9143695" cy="68580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de-DE">
              <a:solidFill>
                <a:prstClr val="white"/>
              </a:solidFill>
            </a:endParaRPr>
          </a:p>
        </p:txBody>
      </p:sp>
      <p:sp>
        <p:nvSpPr>
          <p:cNvPr id="12" name="Textfeld 11"/>
          <p:cNvSpPr txBox="1"/>
          <p:nvPr userDrawn="1"/>
        </p:nvSpPr>
        <p:spPr>
          <a:xfrm>
            <a:off x="304" y="6317852"/>
            <a:ext cx="91433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de-DE" sz="1400" dirty="0" err="1" smtClean="0">
                <a:solidFill>
                  <a:srgbClr val="FFFFFF"/>
                </a:solidFill>
                <a:cs typeface="Calibri"/>
              </a:rPr>
              <a:t>www.schunk.com</a:t>
            </a:r>
            <a:endParaRPr lang="de-DE" sz="1400" dirty="0" smtClean="0">
              <a:solidFill>
                <a:srgbClr val="FFFFFF"/>
              </a:solidFill>
              <a:cs typeface="Calibri"/>
            </a:endParaRPr>
          </a:p>
        </p:txBody>
      </p:sp>
      <p:pic>
        <p:nvPicPr>
          <p:cNvPr id="6" name="Bild 5" descr="LOGOBALKEN_NEU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0912"/>
            <a:ext cx="9143391" cy="1584854"/>
          </a:xfrm>
          <a:prstGeom prst="rect">
            <a:avLst/>
          </a:prstGeom>
        </p:spPr>
      </p:pic>
      <p:pic>
        <p:nvPicPr>
          <p:cNvPr id="7" name="Bild 6" descr="TOOLS_RS_NEU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734" y="4457701"/>
            <a:ext cx="1913922" cy="1913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348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304" y="6220359"/>
            <a:ext cx="9143696" cy="637641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3" name="Bild 4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0" y="6055898"/>
            <a:ext cx="9144000" cy="749300"/>
          </a:xfrm>
          <a:prstGeom prst="rect">
            <a:avLst/>
          </a:prstGeom>
        </p:spPr>
      </p:pic>
      <p:sp>
        <p:nvSpPr>
          <p:cNvPr id="11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260327" y="6496052"/>
            <a:ext cx="758961" cy="2519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7E460E2-A79B-FD4C-875F-CB1722C97EA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Foliennummernplatzhalter 5"/>
          <p:cNvSpPr txBox="1">
            <a:spLocks/>
          </p:cNvSpPr>
          <p:nvPr userDrawn="1"/>
        </p:nvSpPr>
        <p:spPr>
          <a:xfrm>
            <a:off x="260327" y="6496052"/>
            <a:ext cx="758961" cy="2519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E460E2-A79B-FD4C-875F-CB1722C97EA1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044688" y="6496050"/>
            <a:ext cx="2503508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3202786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2" r:id="rId2"/>
    <p:sldLayoutId id="2147483660" r:id="rId3"/>
    <p:sldLayoutId id="2147483697" r:id="rId4"/>
    <p:sldLayoutId id="2147483657" r:id="rId5"/>
    <p:sldLayoutId id="2147483698" r:id="rId6"/>
    <p:sldLayoutId id="2147483717" r:id="rId7"/>
    <p:sldLayoutId id="2147483718" r:id="rId8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473BCD97-0B87-4521-A781-F12B14A176C5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 defTabSz="914400"/>
              <a:t>04.10.2017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833EF583-D48F-4DF6-A67F-76FA2942B778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 defTabSz="914400"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070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16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0514D256-6FF2-48D3-B071-BF0B0B4C2A87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 defTabSz="914400"/>
              <a:t>04.10.2017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39430869-96A6-4F97-9F30-831D31B2DAD7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 defTabSz="914400"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104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Meister_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0" y="978"/>
            <a:ext cx="9144000" cy="5643467"/>
          </a:xfrm>
          <a:prstGeom prst="rect">
            <a:avLst/>
          </a:prstGeom>
        </p:spPr>
      </p:pic>
      <p:sp>
        <p:nvSpPr>
          <p:cNvPr id="8" name="Rechteck 7"/>
          <p:cNvSpPr/>
          <p:nvPr/>
        </p:nvSpPr>
        <p:spPr>
          <a:xfrm>
            <a:off x="-304" y="5644445"/>
            <a:ext cx="9143695" cy="1213555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>
            <a:off x="474734" y="4926900"/>
            <a:ext cx="4181931" cy="601129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84138" lvl="0">
              <a:spcBef>
                <a:spcPct val="0"/>
              </a:spcBef>
              <a:spcAft>
                <a:spcPts val="1200"/>
              </a:spcAft>
              <a:defRPr/>
            </a:pPr>
            <a:endParaRPr lang="de-DE" sz="1500" dirty="0" smtClean="0">
              <a:solidFill>
                <a:srgbClr val="FFFFFF"/>
              </a:solidFill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460623" y="3948998"/>
            <a:ext cx="9144000" cy="1152879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84138" lvl="0">
              <a:lnSpc>
                <a:spcPts val="3200"/>
              </a:lnSpc>
              <a:spcBef>
                <a:spcPct val="0"/>
              </a:spcBef>
              <a:spcAft>
                <a:spcPts val="1200"/>
              </a:spcAft>
              <a:defRPr/>
            </a:pPr>
            <a:r>
              <a:rPr lang="de-DE" sz="3000" b="1" dirty="0" smtClean="0">
                <a:solidFill>
                  <a:srgbClr val="FFFFFF"/>
                </a:solidFill>
              </a:rPr>
              <a:t>Universalgreifer PGN-plus-E</a:t>
            </a:r>
          </a:p>
          <a:p>
            <a:pPr marL="84138">
              <a:lnSpc>
                <a:spcPts val="3200"/>
              </a:lnSpc>
              <a:spcBef>
                <a:spcPct val="0"/>
              </a:spcBef>
              <a:spcAft>
                <a:spcPts val="1200"/>
              </a:spcAft>
              <a:defRPr/>
            </a:pPr>
            <a:r>
              <a:rPr lang="de-DE" sz="3200" b="1" dirty="0">
                <a:solidFill>
                  <a:srgbClr val="009EE0"/>
                </a:solidFill>
              </a:rPr>
              <a:t>NEU: </a:t>
            </a:r>
            <a:r>
              <a:rPr lang="de-DE" sz="3000" b="1" dirty="0">
                <a:solidFill>
                  <a:srgbClr val="FFFFFF"/>
                </a:solidFill>
              </a:rPr>
              <a:t>Variante mit </a:t>
            </a:r>
            <a:r>
              <a:rPr lang="de-DE" sz="3000" b="1" dirty="0" smtClean="0">
                <a:solidFill>
                  <a:srgbClr val="FFFFFF"/>
                </a:solidFill>
              </a:rPr>
              <a:t>IO-Link</a:t>
            </a:r>
            <a:endParaRPr lang="de-DE" sz="3000" b="1" dirty="0">
              <a:solidFill>
                <a:srgbClr val="FFFFFF"/>
              </a:solidFill>
            </a:endParaRPr>
          </a:p>
        </p:txBody>
      </p:sp>
      <p:pic>
        <p:nvPicPr>
          <p:cNvPr id="11" name="Bild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10" y="5483469"/>
            <a:ext cx="9144000" cy="1320800"/>
          </a:xfrm>
          <a:prstGeom prst="rect">
            <a:avLst/>
          </a:prstGeom>
        </p:spPr>
      </p:pic>
      <p:sp>
        <p:nvSpPr>
          <p:cNvPr id="13" name="Titel 1"/>
          <p:cNvSpPr txBox="1">
            <a:spLocks/>
          </p:cNvSpPr>
          <p:nvPr/>
        </p:nvSpPr>
        <p:spPr>
          <a:xfrm>
            <a:off x="474734" y="5079300"/>
            <a:ext cx="4181931" cy="601129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84138" lvl="0">
              <a:spcBef>
                <a:spcPct val="0"/>
              </a:spcBef>
              <a:spcAft>
                <a:spcPts val="1200"/>
              </a:spcAft>
              <a:defRPr/>
            </a:pPr>
            <a:endParaRPr lang="de-DE" sz="1500" dirty="0" smtClean="0">
              <a:solidFill>
                <a:srgbClr val="FFFFFF"/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l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67015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4294967295"/>
          </p:nvPr>
        </p:nvSpPr>
        <p:spPr>
          <a:xfrm>
            <a:off x="0" y="6496050"/>
            <a:ext cx="2503488" cy="252413"/>
          </a:xfrm>
        </p:spPr>
        <p:txBody>
          <a:bodyPr/>
          <a:lstStyle/>
          <a:p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4188238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2627313" y="473082"/>
            <a:ext cx="6516687" cy="611021"/>
          </a:xfrm>
          <a:prstGeom prst="rect">
            <a:avLst/>
          </a:prstGeom>
          <a:solidFill>
            <a:srgbClr val="003D6A"/>
          </a:solidFill>
        </p:spPr>
        <p:txBody>
          <a:bodyPr wrap="square" lIns="90000" tIns="90000" bIns="0" rtlCol="0" anchor="ctr" anchorCtr="0">
            <a:spAutoFit/>
          </a:bodyPr>
          <a:lstStyle/>
          <a:p>
            <a:pPr algn="l" defTabSz="914400">
              <a:lnSpc>
                <a:spcPts val="4000"/>
              </a:lnSpc>
              <a:buNone/>
            </a:pPr>
            <a:r>
              <a:rPr lang="en-US" sz="4000" b="1" i="0" dirty="0">
                <a:solidFill>
                  <a:schemeClr val="bg1"/>
                </a:solidFill>
                <a:latin typeface="Calibri"/>
                <a:ea typeface="+mn-ea"/>
                <a:cs typeface="+mn-cs"/>
              </a:rPr>
              <a:t>Universal gripper</a:t>
            </a:r>
            <a:endParaRPr lang="de-DE" sz="4000" b="1" dirty="0">
              <a:solidFill>
                <a:schemeClr val="bg1"/>
              </a:solidFill>
            </a:endParaRPr>
          </a:p>
        </p:txBody>
      </p:sp>
      <p:sp>
        <p:nvSpPr>
          <p:cNvPr id="36" name="Textfeld 35"/>
          <p:cNvSpPr txBox="1"/>
          <p:nvPr/>
        </p:nvSpPr>
        <p:spPr>
          <a:xfrm>
            <a:off x="5148064" y="3297758"/>
            <a:ext cx="34924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i="0" dirty="0">
                <a:solidFill>
                  <a:srgbClr val="003D6A"/>
                </a:solidFill>
                <a:latin typeface="Calibri"/>
                <a:ea typeface="+mn-ea"/>
                <a:cs typeface="+mn-cs"/>
              </a:rPr>
              <a:t>The </a:t>
            </a:r>
            <a:r>
              <a:rPr lang="en-US" b="1" dirty="0" smtClean="0">
                <a:solidFill>
                  <a:srgbClr val="003D6A"/>
                </a:solidFill>
              </a:rPr>
              <a:t>first </a:t>
            </a:r>
            <a:r>
              <a:rPr lang="en-US" sz="1800" b="1" i="0" dirty="0" smtClean="0">
                <a:solidFill>
                  <a:srgbClr val="003D6A"/>
                </a:solidFill>
                <a:latin typeface="Calibri"/>
                <a:ea typeface="+mn-ea"/>
                <a:cs typeface="+mn-cs"/>
              </a:rPr>
              <a:t>electric </a:t>
            </a:r>
            <a:r>
              <a:rPr lang="en-US" sz="1800" b="1" i="0" dirty="0">
                <a:solidFill>
                  <a:srgbClr val="003D6A"/>
                </a:solidFill>
                <a:latin typeface="Calibri"/>
                <a:ea typeface="+mn-ea"/>
                <a:cs typeface="+mn-cs"/>
              </a:rPr>
              <a:t>gripper </a:t>
            </a:r>
            <a:r>
              <a:rPr lang="en-US" sz="1800" b="1" i="0" dirty="0" smtClean="0">
                <a:solidFill>
                  <a:srgbClr val="003D6A"/>
                </a:solidFill>
                <a:latin typeface="Calibri"/>
                <a:ea typeface="+mn-ea"/>
                <a:cs typeface="+mn-cs"/>
              </a:rPr>
              <a:t>with </a:t>
            </a:r>
            <a:r>
              <a:rPr lang="en-US" b="1" dirty="0" smtClean="0">
                <a:solidFill>
                  <a:srgbClr val="003D6A"/>
                </a:solidFill>
              </a:rPr>
              <a:t>most </a:t>
            </a:r>
            <a:r>
              <a:rPr lang="en-US" b="1" dirty="0">
                <a:solidFill>
                  <a:srgbClr val="003D6A"/>
                </a:solidFill>
              </a:rPr>
              <a:t>time-proven </a:t>
            </a:r>
            <a:r>
              <a:rPr lang="en-US" b="1" dirty="0" smtClean="0">
                <a:solidFill>
                  <a:srgbClr val="003D6A"/>
                </a:solidFill>
              </a:rPr>
              <a:t>multi tooth guidance.</a:t>
            </a:r>
            <a:endParaRPr lang="en-US" sz="1800" b="1" i="0" dirty="0" smtClean="0">
              <a:solidFill>
                <a:srgbClr val="003D6A"/>
              </a:solidFill>
              <a:latin typeface="Calibri"/>
              <a:ea typeface="+mn-ea"/>
              <a:cs typeface="+mn-cs"/>
            </a:endParaRPr>
          </a:p>
          <a:p>
            <a:pPr algn="l" defTabSz="914400">
              <a:buNone/>
            </a:pPr>
            <a:endParaRPr lang="en-US" b="1" dirty="0">
              <a:solidFill>
                <a:srgbClr val="003D6A"/>
              </a:solidFill>
              <a:latin typeface="Calibri"/>
            </a:endParaRPr>
          </a:p>
          <a:p>
            <a:r>
              <a:rPr lang="en-US" b="1" dirty="0">
                <a:solidFill>
                  <a:srgbClr val="003D6A"/>
                </a:solidFill>
              </a:rPr>
              <a:t>With permanent lubrication in the multi-tooth </a:t>
            </a:r>
            <a:r>
              <a:rPr lang="en-US" sz="1800" b="1" i="0" dirty="0">
                <a:solidFill>
                  <a:srgbClr val="003D6A"/>
                </a:solidFill>
                <a:latin typeface="Calibri"/>
                <a:ea typeface="+mn-ea"/>
                <a:cs typeface="+mn-cs"/>
              </a:rPr>
              <a:t>guidance, digital </a:t>
            </a:r>
            <a:r>
              <a:rPr lang="en-US" sz="1800" b="1" i="0" dirty="0" smtClean="0">
                <a:solidFill>
                  <a:srgbClr val="003D6A"/>
                </a:solidFill>
                <a:latin typeface="Calibri"/>
                <a:ea typeface="+mn-ea"/>
                <a:cs typeface="+mn-cs"/>
              </a:rPr>
              <a:t>controller, </a:t>
            </a:r>
            <a:r>
              <a:rPr lang="en-US" sz="1800" b="1" i="0" dirty="0">
                <a:solidFill>
                  <a:srgbClr val="003D6A"/>
                </a:solidFill>
                <a:latin typeface="Calibri"/>
                <a:ea typeface="+mn-ea"/>
                <a:cs typeface="+mn-cs"/>
              </a:rPr>
              <a:t>and 24 V </a:t>
            </a:r>
            <a:r>
              <a:rPr lang="en-US" sz="1800" b="1" i="0" dirty="0" smtClean="0">
                <a:solidFill>
                  <a:srgbClr val="003D6A"/>
                </a:solidFill>
                <a:latin typeface="Calibri"/>
                <a:ea typeface="+mn-ea"/>
                <a:cs typeface="+mn-cs"/>
              </a:rPr>
              <a:t>drive. </a:t>
            </a:r>
            <a:endParaRPr lang="en-US" sz="1800" b="1" i="0" dirty="0">
              <a:solidFill>
                <a:srgbClr val="003D6A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5148064" y="2013724"/>
            <a:ext cx="38164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14400">
              <a:buNone/>
            </a:pPr>
            <a:r>
              <a:rPr lang="en-US" sz="1600" b="1" i="0" dirty="0">
                <a:solidFill>
                  <a:srgbClr val="003D6A"/>
                </a:solidFill>
                <a:latin typeface="Calibri"/>
                <a:ea typeface="+mn-ea"/>
                <a:cs typeface="+mn-cs"/>
              </a:rPr>
              <a:t>Universal, electric 2-finger parallel gripper with permanent lubrication, high gripping </a:t>
            </a:r>
            <a:r>
              <a:rPr lang="en-US" sz="1600" b="1" i="0" dirty="0" smtClean="0">
                <a:solidFill>
                  <a:srgbClr val="003D6A"/>
                </a:solidFill>
                <a:latin typeface="Calibri"/>
                <a:ea typeface="+mn-ea"/>
                <a:cs typeface="+mn-cs"/>
              </a:rPr>
              <a:t>force, </a:t>
            </a:r>
            <a:r>
              <a:rPr lang="en-US" sz="1600" b="1" i="0" dirty="0">
                <a:solidFill>
                  <a:srgbClr val="003D6A"/>
                </a:solidFill>
                <a:latin typeface="Calibri"/>
                <a:ea typeface="+mn-ea"/>
                <a:cs typeface="+mn-cs"/>
              </a:rPr>
              <a:t>and high maximum moments due to multi-tooth guidance. </a:t>
            </a:r>
            <a:endParaRPr lang="de-DE" sz="1600" b="1" dirty="0" smtClean="0">
              <a:solidFill>
                <a:srgbClr val="003D6A"/>
              </a:solidFill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1320994"/>
            <a:ext cx="1800200" cy="4124230"/>
          </a:xfrm>
          <a:prstGeom prst="rect">
            <a:avLst/>
          </a:prstGeom>
        </p:spPr>
      </p:pic>
      <p:pic>
        <p:nvPicPr>
          <p:cNvPr id="6" name="Grafik 5" descr="Bildergebnis für io-link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5315341"/>
            <a:ext cx="1252220" cy="5689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01631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2627313" y="476673"/>
            <a:ext cx="6516687" cy="603840"/>
          </a:xfrm>
          <a:prstGeom prst="rect">
            <a:avLst/>
          </a:prstGeom>
          <a:solidFill>
            <a:srgbClr val="003D6A"/>
          </a:solidFill>
        </p:spPr>
        <p:txBody>
          <a:bodyPr wrap="square" lIns="90000" tIns="90000" bIns="0" rtlCol="0" anchor="ctr" anchorCtr="0">
            <a:spAutoFit/>
          </a:bodyPr>
          <a:lstStyle/>
          <a:p>
            <a:pPr algn="l" defTabSz="914400">
              <a:lnSpc>
                <a:spcPts val="4000"/>
              </a:lnSpc>
              <a:buNone/>
            </a:pPr>
            <a:r>
              <a:rPr lang="en-US" sz="4000" b="1" i="0" dirty="0">
                <a:solidFill>
                  <a:schemeClr val="bg1"/>
                </a:solidFill>
                <a:latin typeface="Calibri"/>
                <a:ea typeface="+mn-ea"/>
                <a:cs typeface="+mn-cs"/>
              </a:rPr>
              <a:t>Reliable. Robust. Versatile.</a:t>
            </a:r>
            <a:endParaRPr lang="de-DE" sz="4000" b="1" dirty="0">
              <a:solidFill>
                <a:schemeClr val="bg1"/>
              </a:solidFill>
            </a:endParaRPr>
          </a:p>
        </p:txBody>
      </p:sp>
      <p:grpSp>
        <p:nvGrpSpPr>
          <p:cNvPr id="16" name="Gruppieren 15"/>
          <p:cNvGrpSpPr/>
          <p:nvPr/>
        </p:nvGrpSpPr>
        <p:grpSpPr>
          <a:xfrm>
            <a:off x="5229225" y="3256794"/>
            <a:ext cx="3578872" cy="584775"/>
            <a:chOff x="5241600" y="3849427"/>
            <a:chExt cx="3578872" cy="584775"/>
          </a:xfrm>
        </p:grpSpPr>
        <p:sp>
          <p:nvSpPr>
            <p:cNvPr id="40" name="Textfeld 39"/>
            <p:cNvSpPr txBox="1"/>
            <p:nvPr/>
          </p:nvSpPr>
          <p:spPr>
            <a:xfrm>
              <a:off x="5554847" y="3849427"/>
              <a:ext cx="32656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defTabSz="914400">
                <a:buNone/>
              </a:pPr>
              <a:r>
                <a:rPr lang="en-US" sz="1600" b="1" i="0" dirty="0">
                  <a:solidFill>
                    <a:srgbClr val="003D6A"/>
                  </a:solidFill>
                  <a:latin typeface="Calibri"/>
                  <a:ea typeface="+mn-ea"/>
                  <a:cs typeface="+mn-cs"/>
                </a:rPr>
                <a:t>Time-proven wedge hook </a:t>
              </a:r>
              <a:r>
                <a:rPr lang="en-US" sz="1600" b="1" i="0" dirty="0" smtClean="0">
                  <a:solidFill>
                    <a:srgbClr val="003D6A"/>
                  </a:solidFill>
                  <a:latin typeface="Calibri"/>
                  <a:ea typeface="+mn-ea"/>
                  <a:cs typeface="+mn-cs"/>
                </a:rPr>
                <a:t>kinematics</a:t>
              </a:r>
              <a:endParaRPr lang="en-US" sz="1600" b="1" i="0" dirty="0">
                <a:solidFill>
                  <a:srgbClr val="003D6A"/>
                </a:solidFill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41" name="Gruppieren 40"/>
            <p:cNvGrpSpPr/>
            <p:nvPr/>
          </p:nvGrpSpPr>
          <p:grpSpPr>
            <a:xfrm>
              <a:off x="5241600" y="3875036"/>
              <a:ext cx="285750" cy="287337"/>
              <a:chOff x="6389688" y="3467286"/>
              <a:chExt cx="285750" cy="287337"/>
            </a:xfrm>
          </p:grpSpPr>
          <p:sp>
            <p:nvSpPr>
              <p:cNvPr id="42" name="Oval 8"/>
              <p:cNvSpPr>
                <a:spLocks noChangeArrowheads="1"/>
              </p:cNvSpPr>
              <p:nvPr/>
            </p:nvSpPr>
            <p:spPr bwMode="auto">
              <a:xfrm>
                <a:off x="6389688" y="3467286"/>
                <a:ext cx="285750" cy="287337"/>
              </a:xfrm>
              <a:prstGeom prst="ellipse">
                <a:avLst/>
              </a:prstGeom>
              <a:solidFill>
                <a:srgbClr val="009E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  <p:sp>
            <p:nvSpPr>
              <p:cNvPr id="43" name="Freeform 9"/>
              <p:cNvSpPr>
                <a:spLocks/>
              </p:cNvSpPr>
              <p:nvPr/>
            </p:nvSpPr>
            <p:spPr bwMode="auto">
              <a:xfrm>
                <a:off x="6421438" y="3500623"/>
                <a:ext cx="220662" cy="220662"/>
              </a:xfrm>
              <a:custGeom>
                <a:avLst/>
                <a:gdLst>
                  <a:gd name="T0" fmla="*/ 139 w 139"/>
                  <a:gd name="T1" fmla="*/ 49 h 139"/>
                  <a:gd name="T2" fmla="*/ 139 w 139"/>
                  <a:gd name="T3" fmla="*/ 91 h 139"/>
                  <a:gd name="T4" fmla="*/ 91 w 139"/>
                  <a:gd name="T5" fmla="*/ 91 h 139"/>
                  <a:gd name="T6" fmla="*/ 91 w 139"/>
                  <a:gd name="T7" fmla="*/ 139 h 139"/>
                  <a:gd name="T8" fmla="*/ 49 w 139"/>
                  <a:gd name="T9" fmla="*/ 139 h 139"/>
                  <a:gd name="T10" fmla="*/ 49 w 139"/>
                  <a:gd name="T11" fmla="*/ 91 h 139"/>
                  <a:gd name="T12" fmla="*/ 0 w 139"/>
                  <a:gd name="T13" fmla="*/ 91 h 139"/>
                  <a:gd name="T14" fmla="*/ 0 w 139"/>
                  <a:gd name="T15" fmla="*/ 49 h 139"/>
                  <a:gd name="T16" fmla="*/ 49 w 139"/>
                  <a:gd name="T17" fmla="*/ 49 h 139"/>
                  <a:gd name="T18" fmla="*/ 49 w 139"/>
                  <a:gd name="T19" fmla="*/ 0 h 139"/>
                  <a:gd name="T20" fmla="*/ 91 w 139"/>
                  <a:gd name="T21" fmla="*/ 0 h 139"/>
                  <a:gd name="T22" fmla="*/ 91 w 139"/>
                  <a:gd name="T23" fmla="*/ 49 h 139"/>
                  <a:gd name="T24" fmla="*/ 139 w 139"/>
                  <a:gd name="T25" fmla="*/ 49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9" h="139">
                    <a:moveTo>
                      <a:pt x="139" y="49"/>
                    </a:moveTo>
                    <a:lnTo>
                      <a:pt x="139" y="91"/>
                    </a:lnTo>
                    <a:lnTo>
                      <a:pt x="91" y="91"/>
                    </a:lnTo>
                    <a:lnTo>
                      <a:pt x="91" y="139"/>
                    </a:lnTo>
                    <a:lnTo>
                      <a:pt x="49" y="139"/>
                    </a:lnTo>
                    <a:lnTo>
                      <a:pt x="49" y="91"/>
                    </a:lnTo>
                    <a:lnTo>
                      <a:pt x="0" y="91"/>
                    </a:lnTo>
                    <a:lnTo>
                      <a:pt x="0" y="49"/>
                    </a:lnTo>
                    <a:lnTo>
                      <a:pt x="49" y="49"/>
                    </a:lnTo>
                    <a:lnTo>
                      <a:pt x="49" y="0"/>
                    </a:lnTo>
                    <a:lnTo>
                      <a:pt x="91" y="0"/>
                    </a:lnTo>
                    <a:lnTo>
                      <a:pt x="91" y="49"/>
                    </a:lnTo>
                    <a:lnTo>
                      <a:pt x="139" y="4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</p:grpSp>
      </p:grpSp>
      <p:grpSp>
        <p:nvGrpSpPr>
          <p:cNvPr id="49" name="Gruppieren 48"/>
          <p:cNvGrpSpPr/>
          <p:nvPr/>
        </p:nvGrpSpPr>
        <p:grpSpPr>
          <a:xfrm>
            <a:off x="5229225" y="2636912"/>
            <a:ext cx="3578872" cy="584775"/>
            <a:chOff x="5241600" y="3804765"/>
            <a:chExt cx="3578872" cy="584775"/>
          </a:xfrm>
        </p:grpSpPr>
        <p:sp>
          <p:nvSpPr>
            <p:cNvPr id="50" name="Textfeld 49"/>
            <p:cNvSpPr txBox="1"/>
            <p:nvPr/>
          </p:nvSpPr>
          <p:spPr>
            <a:xfrm>
              <a:off x="5554847" y="3804765"/>
              <a:ext cx="32656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defTabSz="914400">
                <a:buNone/>
              </a:pPr>
              <a:r>
                <a:rPr lang="en-US" sz="1600" b="1" i="0" dirty="0">
                  <a:solidFill>
                    <a:srgbClr val="003D6A"/>
                  </a:solidFill>
                  <a:latin typeface="Calibri"/>
                  <a:ea typeface="+mn-ea"/>
                  <a:cs typeface="+mn-cs"/>
                </a:rPr>
                <a:t>Lubrication pockets in the multi-tooth guidance</a:t>
              </a:r>
              <a:endParaRPr lang="de-DE" sz="1200" b="1" i="1" dirty="0">
                <a:solidFill>
                  <a:srgbClr val="003D6A"/>
                </a:solidFill>
              </a:endParaRPr>
            </a:p>
          </p:txBody>
        </p:sp>
        <p:grpSp>
          <p:nvGrpSpPr>
            <p:cNvPr id="51" name="Gruppieren 50"/>
            <p:cNvGrpSpPr/>
            <p:nvPr/>
          </p:nvGrpSpPr>
          <p:grpSpPr>
            <a:xfrm>
              <a:off x="5241600" y="3875036"/>
              <a:ext cx="285750" cy="287337"/>
              <a:chOff x="6389688" y="3467286"/>
              <a:chExt cx="285750" cy="287337"/>
            </a:xfrm>
          </p:grpSpPr>
          <p:sp>
            <p:nvSpPr>
              <p:cNvPr id="52" name="Oval 8"/>
              <p:cNvSpPr>
                <a:spLocks noChangeArrowheads="1"/>
              </p:cNvSpPr>
              <p:nvPr/>
            </p:nvSpPr>
            <p:spPr bwMode="auto">
              <a:xfrm>
                <a:off x="6389688" y="3467286"/>
                <a:ext cx="285750" cy="287337"/>
              </a:xfrm>
              <a:prstGeom prst="ellipse">
                <a:avLst/>
              </a:prstGeom>
              <a:solidFill>
                <a:srgbClr val="009E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  <p:sp>
            <p:nvSpPr>
              <p:cNvPr id="53" name="Freeform 9"/>
              <p:cNvSpPr>
                <a:spLocks/>
              </p:cNvSpPr>
              <p:nvPr/>
            </p:nvSpPr>
            <p:spPr bwMode="auto">
              <a:xfrm>
                <a:off x="6421438" y="3500623"/>
                <a:ext cx="220662" cy="220662"/>
              </a:xfrm>
              <a:custGeom>
                <a:avLst/>
                <a:gdLst>
                  <a:gd name="T0" fmla="*/ 139 w 139"/>
                  <a:gd name="T1" fmla="*/ 49 h 139"/>
                  <a:gd name="T2" fmla="*/ 139 w 139"/>
                  <a:gd name="T3" fmla="*/ 91 h 139"/>
                  <a:gd name="T4" fmla="*/ 91 w 139"/>
                  <a:gd name="T5" fmla="*/ 91 h 139"/>
                  <a:gd name="T6" fmla="*/ 91 w 139"/>
                  <a:gd name="T7" fmla="*/ 139 h 139"/>
                  <a:gd name="T8" fmla="*/ 49 w 139"/>
                  <a:gd name="T9" fmla="*/ 139 h 139"/>
                  <a:gd name="T10" fmla="*/ 49 w 139"/>
                  <a:gd name="T11" fmla="*/ 91 h 139"/>
                  <a:gd name="T12" fmla="*/ 0 w 139"/>
                  <a:gd name="T13" fmla="*/ 91 h 139"/>
                  <a:gd name="T14" fmla="*/ 0 w 139"/>
                  <a:gd name="T15" fmla="*/ 49 h 139"/>
                  <a:gd name="T16" fmla="*/ 49 w 139"/>
                  <a:gd name="T17" fmla="*/ 49 h 139"/>
                  <a:gd name="T18" fmla="*/ 49 w 139"/>
                  <a:gd name="T19" fmla="*/ 0 h 139"/>
                  <a:gd name="T20" fmla="*/ 91 w 139"/>
                  <a:gd name="T21" fmla="*/ 0 h 139"/>
                  <a:gd name="T22" fmla="*/ 91 w 139"/>
                  <a:gd name="T23" fmla="*/ 49 h 139"/>
                  <a:gd name="T24" fmla="*/ 139 w 139"/>
                  <a:gd name="T25" fmla="*/ 49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9" h="139">
                    <a:moveTo>
                      <a:pt x="139" y="49"/>
                    </a:moveTo>
                    <a:lnTo>
                      <a:pt x="139" y="91"/>
                    </a:lnTo>
                    <a:lnTo>
                      <a:pt x="91" y="91"/>
                    </a:lnTo>
                    <a:lnTo>
                      <a:pt x="91" y="139"/>
                    </a:lnTo>
                    <a:lnTo>
                      <a:pt x="49" y="139"/>
                    </a:lnTo>
                    <a:lnTo>
                      <a:pt x="49" y="91"/>
                    </a:lnTo>
                    <a:lnTo>
                      <a:pt x="0" y="91"/>
                    </a:lnTo>
                    <a:lnTo>
                      <a:pt x="0" y="49"/>
                    </a:lnTo>
                    <a:lnTo>
                      <a:pt x="49" y="49"/>
                    </a:lnTo>
                    <a:lnTo>
                      <a:pt x="49" y="0"/>
                    </a:lnTo>
                    <a:lnTo>
                      <a:pt x="91" y="0"/>
                    </a:lnTo>
                    <a:lnTo>
                      <a:pt x="91" y="49"/>
                    </a:lnTo>
                    <a:lnTo>
                      <a:pt x="139" y="4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</p:grpSp>
      </p:grpSp>
      <p:grpSp>
        <p:nvGrpSpPr>
          <p:cNvPr id="54" name="Gruppieren 53"/>
          <p:cNvGrpSpPr/>
          <p:nvPr/>
        </p:nvGrpSpPr>
        <p:grpSpPr>
          <a:xfrm>
            <a:off x="5229225" y="2080671"/>
            <a:ext cx="3578872" cy="338554"/>
            <a:chOff x="5241600" y="3849427"/>
            <a:chExt cx="3578872" cy="338554"/>
          </a:xfrm>
        </p:grpSpPr>
        <p:sp>
          <p:nvSpPr>
            <p:cNvPr id="55" name="Textfeld 54"/>
            <p:cNvSpPr txBox="1"/>
            <p:nvPr/>
          </p:nvSpPr>
          <p:spPr>
            <a:xfrm>
              <a:off x="5554847" y="3849427"/>
              <a:ext cx="32656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defTabSz="914400">
                <a:buNone/>
              </a:pPr>
              <a:r>
                <a:rPr lang="en-US" sz="1600" b="1" i="0" dirty="0">
                  <a:solidFill>
                    <a:srgbClr val="003D6A"/>
                  </a:solidFill>
                  <a:latin typeface="Calibri"/>
                  <a:ea typeface="+mn-ea"/>
                  <a:cs typeface="+mn-cs"/>
                </a:rPr>
                <a:t>New multi-tooth guidance</a:t>
              </a:r>
            </a:p>
          </p:txBody>
        </p:sp>
        <p:grpSp>
          <p:nvGrpSpPr>
            <p:cNvPr id="56" name="Gruppieren 55"/>
            <p:cNvGrpSpPr/>
            <p:nvPr/>
          </p:nvGrpSpPr>
          <p:grpSpPr>
            <a:xfrm>
              <a:off x="5241600" y="3875036"/>
              <a:ext cx="285750" cy="287337"/>
              <a:chOff x="6389688" y="3467286"/>
              <a:chExt cx="285750" cy="287337"/>
            </a:xfrm>
          </p:grpSpPr>
          <p:sp>
            <p:nvSpPr>
              <p:cNvPr id="57" name="Oval 8"/>
              <p:cNvSpPr>
                <a:spLocks noChangeArrowheads="1"/>
              </p:cNvSpPr>
              <p:nvPr/>
            </p:nvSpPr>
            <p:spPr bwMode="auto">
              <a:xfrm>
                <a:off x="6389688" y="3467286"/>
                <a:ext cx="285750" cy="287337"/>
              </a:xfrm>
              <a:prstGeom prst="ellipse">
                <a:avLst/>
              </a:prstGeom>
              <a:solidFill>
                <a:srgbClr val="009E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  <p:sp>
            <p:nvSpPr>
              <p:cNvPr id="58" name="Freeform 9"/>
              <p:cNvSpPr>
                <a:spLocks/>
              </p:cNvSpPr>
              <p:nvPr/>
            </p:nvSpPr>
            <p:spPr bwMode="auto">
              <a:xfrm>
                <a:off x="6421438" y="3500623"/>
                <a:ext cx="220662" cy="220662"/>
              </a:xfrm>
              <a:custGeom>
                <a:avLst/>
                <a:gdLst>
                  <a:gd name="T0" fmla="*/ 139 w 139"/>
                  <a:gd name="T1" fmla="*/ 49 h 139"/>
                  <a:gd name="T2" fmla="*/ 139 w 139"/>
                  <a:gd name="T3" fmla="*/ 91 h 139"/>
                  <a:gd name="T4" fmla="*/ 91 w 139"/>
                  <a:gd name="T5" fmla="*/ 91 h 139"/>
                  <a:gd name="T6" fmla="*/ 91 w 139"/>
                  <a:gd name="T7" fmla="*/ 139 h 139"/>
                  <a:gd name="T8" fmla="*/ 49 w 139"/>
                  <a:gd name="T9" fmla="*/ 139 h 139"/>
                  <a:gd name="T10" fmla="*/ 49 w 139"/>
                  <a:gd name="T11" fmla="*/ 91 h 139"/>
                  <a:gd name="T12" fmla="*/ 0 w 139"/>
                  <a:gd name="T13" fmla="*/ 91 h 139"/>
                  <a:gd name="T14" fmla="*/ 0 w 139"/>
                  <a:gd name="T15" fmla="*/ 49 h 139"/>
                  <a:gd name="T16" fmla="*/ 49 w 139"/>
                  <a:gd name="T17" fmla="*/ 49 h 139"/>
                  <a:gd name="T18" fmla="*/ 49 w 139"/>
                  <a:gd name="T19" fmla="*/ 0 h 139"/>
                  <a:gd name="T20" fmla="*/ 91 w 139"/>
                  <a:gd name="T21" fmla="*/ 0 h 139"/>
                  <a:gd name="T22" fmla="*/ 91 w 139"/>
                  <a:gd name="T23" fmla="*/ 49 h 139"/>
                  <a:gd name="T24" fmla="*/ 139 w 139"/>
                  <a:gd name="T25" fmla="*/ 49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9" h="139">
                    <a:moveTo>
                      <a:pt x="139" y="49"/>
                    </a:moveTo>
                    <a:lnTo>
                      <a:pt x="139" y="91"/>
                    </a:lnTo>
                    <a:lnTo>
                      <a:pt x="91" y="91"/>
                    </a:lnTo>
                    <a:lnTo>
                      <a:pt x="91" y="139"/>
                    </a:lnTo>
                    <a:lnTo>
                      <a:pt x="49" y="139"/>
                    </a:lnTo>
                    <a:lnTo>
                      <a:pt x="49" y="91"/>
                    </a:lnTo>
                    <a:lnTo>
                      <a:pt x="0" y="91"/>
                    </a:lnTo>
                    <a:lnTo>
                      <a:pt x="0" y="49"/>
                    </a:lnTo>
                    <a:lnTo>
                      <a:pt x="49" y="49"/>
                    </a:lnTo>
                    <a:lnTo>
                      <a:pt x="49" y="0"/>
                    </a:lnTo>
                    <a:lnTo>
                      <a:pt x="91" y="0"/>
                    </a:lnTo>
                    <a:lnTo>
                      <a:pt x="91" y="49"/>
                    </a:lnTo>
                    <a:lnTo>
                      <a:pt x="139" y="4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</p:grpSp>
      </p:grpSp>
      <p:grpSp>
        <p:nvGrpSpPr>
          <p:cNvPr id="59" name="Gruppieren 58"/>
          <p:cNvGrpSpPr/>
          <p:nvPr/>
        </p:nvGrpSpPr>
        <p:grpSpPr>
          <a:xfrm>
            <a:off x="5229225" y="4897153"/>
            <a:ext cx="3578872" cy="338554"/>
            <a:chOff x="5241600" y="3849427"/>
            <a:chExt cx="3578872" cy="338554"/>
          </a:xfrm>
        </p:grpSpPr>
        <p:sp>
          <p:nvSpPr>
            <p:cNvPr id="60" name="Textfeld 59"/>
            <p:cNvSpPr txBox="1"/>
            <p:nvPr/>
          </p:nvSpPr>
          <p:spPr>
            <a:xfrm>
              <a:off x="5554847" y="3849427"/>
              <a:ext cx="32656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defTabSz="914400">
                <a:buNone/>
              </a:pPr>
              <a:r>
                <a:rPr lang="en-US" sz="1600" b="1" i="0" dirty="0">
                  <a:solidFill>
                    <a:srgbClr val="003D6A"/>
                  </a:solidFill>
                  <a:latin typeface="Calibri"/>
                  <a:ea typeface="+mn-ea"/>
                  <a:cs typeface="+mn-cs"/>
                </a:rPr>
                <a:t>Integrated sensors</a:t>
              </a:r>
            </a:p>
          </p:txBody>
        </p:sp>
        <p:grpSp>
          <p:nvGrpSpPr>
            <p:cNvPr id="61" name="Gruppieren 60"/>
            <p:cNvGrpSpPr/>
            <p:nvPr/>
          </p:nvGrpSpPr>
          <p:grpSpPr>
            <a:xfrm>
              <a:off x="5241600" y="3875036"/>
              <a:ext cx="285750" cy="287337"/>
              <a:chOff x="6389688" y="3467286"/>
              <a:chExt cx="285750" cy="287337"/>
            </a:xfrm>
          </p:grpSpPr>
          <p:sp>
            <p:nvSpPr>
              <p:cNvPr id="62" name="Oval 8"/>
              <p:cNvSpPr>
                <a:spLocks noChangeArrowheads="1"/>
              </p:cNvSpPr>
              <p:nvPr/>
            </p:nvSpPr>
            <p:spPr bwMode="auto">
              <a:xfrm>
                <a:off x="6389688" y="3467286"/>
                <a:ext cx="285750" cy="287337"/>
              </a:xfrm>
              <a:prstGeom prst="ellipse">
                <a:avLst/>
              </a:prstGeom>
              <a:solidFill>
                <a:srgbClr val="009E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  <p:sp>
            <p:nvSpPr>
              <p:cNvPr id="63" name="Freeform 9"/>
              <p:cNvSpPr>
                <a:spLocks/>
              </p:cNvSpPr>
              <p:nvPr/>
            </p:nvSpPr>
            <p:spPr bwMode="auto">
              <a:xfrm>
                <a:off x="6421438" y="3500623"/>
                <a:ext cx="220662" cy="220662"/>
              </a:xfrm>
              <a:custGeom>
                <a:avLst/>
                <a:gdLst>
                  <a:gd name="T0" fmla="*/ 139 w 139"/>
                  <a:gd name="T1" fmla="*/ 49 h 139"/>
                  <a:gd name="T2" fmla="*/ 139 w 139"/>
                  <a:gd name="T3" fmla="*/ 91 h 139"/>
                  <a:gd name="T4" fmla="*/ 91 w 139"/>
                  <a:gd name="T5" fmla="*/ 91 h 139"/>
                  <a:gd name="T6" fmla="*/ 91 w 139"/>
                  <a:gd name="T7" fmla="*/ 139 h 139"/>
                  <a:gd name="T8" fmla="*/ 49 w 139"/>
                  <a:gd name="T9" fmla="*/ 139 h 139"/>
                  <a:gd name="T10" fmla="*/ 49 w 139"/>
                  <a:gd name="T11" fmla="*/ 91 h 139"/>
                  <a:gd name="T12" fmla="*/ 0 w 139"/>
                  <a:gd name="T13" fmla="*/ 91 h 139"/>
                  <a:gd name="T14" fmla="*/ 0 w 139"/>
                  <a:gd name="T15" fmla="*/ 49 h 139"/>
                  <a:gd name="T16" fmla="*/ 49 w 139"/>
                  <a:gd name="T17" fmla="*/ 49 h 139"/>
                  <a:gd name="T18" fmla="*/ 49 w 139"/>
                  <a:gd name="T19" fmla="*/ 0 h 139"/>
                  <a:gd name="T20" fmla="*/ 91 w 139"/>
                  <a:gd name="T21" fmla="*/ 0 h 139"/>
                  <a:gd name="T22" fmla="*/ 91 w 139"/>
                  <a:gd name="T23" fmla="*/ 49 h 139"/>
                  <a:gd name="T24" fmla="*/ 139 w 139"/>
                  <a:gd name="T25" fmla="*/ 49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9" h="139">
                    <a:moveTo>
                      <a:pt x="139" y="49"/>
                    </a:moveTo>
                    <a:lnTo>
                      <a:pt x="139" y="91"/>
                    </a:lnTo>
                    <a:lnTo>
                      <a:pt x="91" y="91"/>
                    </a:lnTo>
                    <a:lnTo>
                      <a:pt x="91" y="139"/>
                    </a:lnTo>
                    <a:lnTo>
                      <a:pt x="49" y="139"/>
                    </a:lnTo>
                    <a:lnTo>
                      <a:pt x="49" y="91"/>
                    </a:lnTo>
                    <a:lnTo>
                      <a:pt x="0" y="91"/>
                    </a:lnTo>
                    <a:lnTo>
                      <a:pt x="0" y="49"/>
                    </a:lnTo>
                    <a:lnTo>
                      <a:pt x="49" y="49"/>
                    </a:lnTo>
                    <a:lnTo>
                      <a:pt x="49" y="0"/>
                    </a:lnTo>
                    <a:lnTo>
                      <a:pt x="91" y="0"/>
                    </a:lnTo>
                    <a:lnTo>
                      <a:pt x="91" y="49"/>
                    </a:lnTo>
                    <a:lnTo>
                      <a:pt x="139" y="4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</p:grpSp>
      </p:grpSp>
      <p:grpSp>
        <p:nvGrpSpPr>
          <p:cNvPr id="69" name="Gruppieren 68"/>
          <p:cNvGrpSpPr/>
          <p:nvPr/>
        </p:nvGrpSpPr>
        <p:grpSpPr>
          <a:xfrm>
            <a:off x="5229225" y="3857697"/>
            <a:ext cx="3578872" cy="338554"/>
            <a:chOff x="5241600" y="3849427"/>
            <a:chExt cx="3578872" cy="338554"/>
          </a:xfrm>
        </p:grpSpPr>
        <p:sp>
          <p:nvSpPr>
            <p:cNvPr id="70" name="Textfeld 69"/>
            <p:cNvSpPr txBox="1"/>
            <p:nvPr/>
          </p:nvSpPr>
          <p:spPr>
            <a:xfrm>
              <a:off x="5554847" y="3849427"/>
              <a:ext cx="32656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defTabSz="914400">
                <a:buNone/>
              </a:pPr>
              <a:r>
                <a:rPr lang="en-US" sz="1600" b="1" i="0" dirty="0">
                  <a:solidFill>
                    <a:srgbClr val="003D6A"/>
                  </a:solidFill>
                  <a:latin typeface="Calibri"/>
                  <a:ea typeface="+mn-ea"/>
                  <a:cs typeface="+mn-cs"/>
                </a:rPr>
                <a:t>Controlled via digital I/O</a:t>
              </a:r>
            </a:p>
          </p:txBody>
        </p:sp>
        <p:grpSp>
          <p:nvGrpSpPr>
            <p:cNvPr id="71" name="Gruppieren 70"/>
            <p:cNvGrpSpPr/>
            <p:nvPr/>
          </p:nvGrpSpPr>
          <p:grpSpPr>
            <a:xfrm>
              <a:off x="5241600" y="3875036"/>
              <a:ext cx="285750" cy="287337"/>
              <a:chOff x="6389688" y="3467286"/>
              <a:chExt cx="285750" cy="287337"/>
            </a:xfrm>
          </p:grpSpPr>
          <p:sp>
            <p:nvSpPr>
              <p:cNvPr id="72" name="Oval 8"/>
              <p:cNvSpPr>
                <a:spLocks noChangeArrowheads="1"/>
              </p:cNvSpPr>
              <p:nvPr/>
            </p:nvSpPr>
            <p:spPr bwMode="auto">
              <a:xfrm>
                <a:off x="6389688" y="3467286"/>
                <a:ext cx="285750" cy="287337"/>
              </a:xfrm>
              <a:prstGeom prst="ellipse">
                <a:avLst/>
              </a:prstGeom>
              <a:solidFill>
                <a:srgbClr val="009E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  <p:sp>
            <p:nvSpPr>
              <p:cNvPr id="73" name="Freeform 9"/>
              <p:cNvSpPr>
                <a:spLocks/>
              </p:cNvSpPr>
              <p:nvPr/>
            </p:nvSpPr>
            <p:spPr bwMode="auto">
              <a:xfrm>
                <a:off x="6421438" y="3500623"/>
                <a:ext cx="220662" cy="220662"/>
              </a:xfrm>
              <a:custGeom>
                <a:avLst/>
                <a:gdLst>
                  <a:gd name="T0" fmla="*/ 139 w 139"/>
                  <a:gd name="T1" fmla="*/ 49 h 139"/>
                  <a:gd name="T2" fmla="*/ 139 w 139"/>
                  <a:gd name="T3" fmla="*/ 91 h 139"/>
                  <a:gd name="T4" fmla="*/ 91 w 139"/>
                  <a:gd name="T5" fmla="*/ 91 h 139"/>
                  <a:gd name="T6" fmla="*/ 91 w 139"/>
                  <a:gd name="T7" fmla="*/ 139 h 139"/>
                  <a:gd name="T8" fmla="*/ 49 w 139"/>
                  <a:gd name="T9" fmla="*/ 139 h 139"/>
                  <a:gd name="T10" fmla="*/ 49 w 139"/>
                  <a:gd name="T11" fmla="*/ 91 h 139"/>
                  <a:gd name="T12" fmla="*/ 0 w 139"/>
                  <a:gd name="T13" fmla="*/ 91 h 139"/>
                  <a:gd name="T14" fmla="*/ 0 w 139"/>
                  <a:gd name="T15" fmla="*/ 49 h 139"/>
                  <a:gd name="T16" fmla="*/ 49 w 139"/>
                  <a:gd name="T17" fmla="*/ 49 h 139"/>
                  <a:gd name="T18" fmla="*/ 49 w 139"/>
                  <a:gd name="T19" fmla="*/ 0 h 139"/>
                  <a:gd name="T20" fmla="*/ 91 w 139"/>
                  <a:gd name="T21" fmla="*/ 0 h 139"/>
                  <a:gd name="T22" fmla="*/ 91 w 139"/>
                  <a:gd name="T23" fmla="*/ 49 h 139"/>
                  <a:gd name="T24" fmla="*/ 139 w 139"/>
                  <a:gd name="T25" fmla="*/ 49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9" h="139">
                    <a:moveTo>
                      <a:pt x="139" y="49"/>
                    </a:moveTo>
                    <a:lnTo>
                      <a:pt x="139" y="91"/>
                    </a:lnTo>
                    <a:lnTo>
                      <a:pt x="91" y="91"/>
                    </a:lnTo>
                    <a:lnTo>
                      <a:pt x="91" y="139"/>
                    </a:lnTo>
                    <a:lnTo>
                      <a:pt x="49" y="139"/>
                    </a:lnTo>
                    <a:lnTo>
                      <a:pt x="49" y="91"/>
                    </a:lnTo>
                    <a:lnTo>
                      <a:pt x="0" y="91"/>
                    </a:lnTo>
                    <a:lnTo>
                      <a:pt x="0" y="49"/>
                    </a:lnTo>
                    <a:lnTo>
                      <a:pt x="49" y="49"/>
                    </a:lnTo>
                    <a:lnTo>
                      <a:pt x="49" y="0"/>
                    </a:lnTo>
                    <a:lnTo>
                      <a:pt x="91" y="0"/>
                    </a:lnTo>
                    <a:lnTo>
                      <a:pt x="91" y="49"/>
                    </a:lnTo>
                    <a:lnTo>
                      <a:pt x="139" y="4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</p:grpSp>
      </p:grpSp>
      <p:pic>
        <p:nvPicPr>
          <p:cNvPr id="37" name="Grafik 3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1320994"/>
            <a:ext cx="1800200" cy="4124230"/>
          </a:xfrm>
          <a:prstGeom prst="rect">
            <a:avLst/>
          </a:prstGeom>
        </p:spPr>
      </p:pic>
      <p:cxnSp>
        <p:nvCxnSpPr>
          <p:cNvPr id="35" name="Gewinkelte Verbindung 34"/>
          <p:cNvCxnSpPr/>
          <p:nvPr/>
        </p:nvCxnSpPr>
        <p:spPr>
          <a:xfrm rot="10800000" flipV="1">
            <a:off x="3571328" y="2247246"/>
            <a:ext cx="1690788" cy="570268"/>
          </a:xfrm>
          <a:prstGeom prst="bentConnector3">
            <a:avLst>
              <a:gd name="adj1" fmla="val 50000"/>
            </a:avLst>
          </a:prstGeom>
          <a:ln>
            <a:solidFill>
              <a:srgbClr val="009EE0"/>
            </a:solidFill>
            <a:headEnd type="none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0" name="Gruppieren 29"/>
          <p:cNvGrpSpPr/>
          <p:nvPr/>
        </p:nvGrpSpPr>
        <p:grpSpPr>
          <a:xfrm>
            <a:off x="5229225" y="4369361"/>
            <a:ext cx="3549787" cy="338554"/>
            <a:chOff x="5241600" y="3849427"/>
            <a:chExt cx="3549787" cy="338554"/>
          </a:xfrm>
        </p:grpSpPr>
        <p:sp>
          <p:nvSpPr>
            <p:cNvPr id="31" name="Textfeld 30"/>
            <p:cNvSpPr txBox="1"/>
            <p:nvPr/>
          </p:nvSpPr>
          <p:spPr>
            <a:xfrm>
              <a:off x="5525762" y="3849427"/>
              <a:ext cx="32656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b="1" dirty="0" smtClean="0">
                  <a:solidFill>
                    <a:srgbClr val="009EE0"/>
                  </a:solidFill>
                </a:rPr>
                <a:t>NEW: </a:t>
              </a:r>
              <a:r>
                <a:rPr lang="de-DE" sz="1600" b="1" dirty="0" smtClean="0">
                  <a:solidFill>
                    <a:srgbClr val="003D6A"/>
                  </a:solidFill>
                </a:rPr>
                <a:t>Version </a:t>
              </a:r>
              <a:r>
                <a:rPr lang="de-DE" sz="1600" b="1" dirty="0" err="1" smtClean="0">
                  <a:solidFill>
                    <a:srgbClr val="003D6A"/>
                  </a:solidFill>
                </a:rPr>
                <a:t>with</a:t>
              </a:r>
              <a:r>
                <a:rPr lang="de-DE" sz="1600" b="1" dirty="0" smtClean="0">
                  <a:solidFill>
                    <a:srgbClr val="003D6A"/>
                  </a:solidFill>
                </a:rPr>
                <a:t> IO</a:t>
              </a:r>
            </a:p>
          </p:txBody>
        </p:sp>
        <p:grpSp>
          <p:nvGrpSpPr>
            <p:cNvPr id="32" name="Gruppieren 31"/>
            <p:cNvGrpSpPr/>
            <p:nvPr/>
          </p:nvGrpSpPr>
          <p:grpSpPr>
            <a:xfrm>
              <a:off x="5241600" y="3875036"/>
              <a:ext cx="285750" cy="287337"/>
              <a:chOff x="6389688" y="3467286"/>
              <a:chExt cx="285750" cy="287337"/>
            </a:xfrm>
          </p:grpSpPr>
          <p:sp>
            <p:nvSpPr>
              <p:cNvPr id="33" name="Oval 8"/>
              <p:cNvSpPr>
                <a:spLocks noChangeArrowheads="1"/>
              </p:cNvSpPr>
              <p:nvPr/>
            </p:nvSpPr>
            <p:spPr bwMode="auto">
              <a:xfrm>
                <a:off x="6389688" y="3467286"/>
                <a:ext cx="285750" cy="287337"/>
              </a:xfrm>
              <a:prstGeom prst="ellipse">
                <a:avLst/>
              </a:prstGeom>
              <a:solidFill>
                <a:srgbClr val="009E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34" name="Freeform 9"/>
              <p:cNvSpPr>
                <a:spLocks/>
              </p:cNvSpPr>
              <p:nvPr/>
            </p:nvSpPr>
            <p:spPr bwMode="auto">
              <a:xfrm>
                <a:off x="6421438" y="3500623"/>
                <a:ext cx="220662" cy="220662"/>
              </a:xfrm>
              <a:custGeom>
                <a:avLst/>
                <a:gdLst>
                  <a:gd name="T0" fmla="*/ 139 w 139"/>
                  <a:gd name="T1" fmla="*/ 49 h 139"/>
                  <a:gd name="T2" fmla="*/ 139 w 139"/>
                  <a:gd name="T3" fmla="*/ 91 h 139"/>
                  <a:gd name="T4" fmla="*/ 91 w 139"/>
                  <a:gd name="T5" fmla="*/ 91 h 139"/>
                  <a:gd name="T6" fmla="*/ 91 w 139"/>
                  <a:gd name="T7" fmla="*/ 139 h 139"/>
                  <a:gd name="T8" fmla="*/ 49 w 139"/>
                  <a:gd name="T9" fmla="*/ 139 h 139"/>
                  <a:gd name="T10" fmla="*/ 49 w 139"/>
                  <a:gd name="T11" fmla="*/ 91 h 139"/>
                  <a:gd name="T12" fmla="*/ 0 w 139"/>
                  <a:gd name="T13" fmla="*/ 91 h 139"/>
                  <a:gd name="T14" fmla="*/ 0 w 139"/>
                  <a:gd name="T15" fmla="*/ 49 h 139"/>
                  <a:gd name="T16" fmla="*/ 49 w 139"/>
                  <a:gd name="T17" fmla="*/ 49 h 139"/>
                  <a:gd name="T18" fmla="*/ 49 w 139"/>
                  <a:gd name="T19" fmla="*/ 0 h 139"/>
                  <a:gd name="T20" fmla="*/ 91 w 139"/>
                  <a:gd name="T21" fmla="*/ 0 h 139"/>
                  <a:gd name="T22" fmla="*/ 91 w 139"/>
                  <a:gd name="T23" fmla="*/ 49 h 139"/>
                  <a:gd name="T24" fmla="*/ 139 w 139"/>
                  <a:gd name="T25" fmla="*/ 49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9" h="139">
                    <a:moveTo>
                      <a:pt x="139" y="49"/>
                    </a:moveTo>
                    <a:lnTo>
                      <a:pt x="139" y="91"/>
                    </a:lnTo>
                    <a:lnTo>
                      <a:pt x="91" y="91"/>
                    </a:lnTo>
                    <a:lnTo>
                      <a:pt x="91" y="139"/>
                    </a:lnTo>
                    <a:lnTo>
                      <a:pt x="49" y="139"/>
                    </a:lnTo>
                    <a:lnTo>
                      <a:pt x="49" y="91"/>
                    </a:lnTo>
                    <a:lnTo>
                      <a:pt x="0" y="91"/>
                    </a:lnTo>
                    <a:lnTo>
                      <a:pt x="0" y="49"/>
                    </a:lnTo>
                    <a:lnTo>
                      <a:pt x="49" y="49"/>
                    </a:lnTo>
                    <a:lnTo>
                      <a:pt x="49" y="0"/>
                    </a:lnTo>
                    <a:lnTo>
                      <a:pt x="91" y="0"/>
                    </a:lnTo>
                    <a:lnTo>
                      <a:pt x="91" y="49"/>
                    </a:lnTo>
                    <a:lnTo>
                      <a:pt x="139" y="4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8308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046520"/>
            <a:ext cx="9144000" cy="749300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2627313" y="473083"/>
            <a:ext cx="6516687" cy="611021"/>
          </a:xfrm>
          <a:prstGeom prst="rect">
            <a:avLst/>
          </a:prstGeom>
          <a:solidFill>
            <a:srgbClr val="003D6A"/>
          </a:solidFill>
        </p:spPr>
        <p:txBody>
          <a:bodyPr wrap="square" lIns="90000" tIns="90000" bIns="0" rtlCol="0" anchor="ctr" anchorCtr="0">
            <a:spAutoFit/>
          </a:bodyPr>
          <a:lstStyle/>
          <a:p>
            <a:pPr algn="l" defTabSz="914400">
              <a:lnSpc>
                <a:spcPts val="4000"/>
              </a:lnSpc>
              <a:buNone/>
            </a:pPr>
            <a:r>
              <a:rPr lang="en-US" sz="4000" b="1" i="0" dirty="0">
                <a:solidFill>
                  <a:schemeClr val="bg1"/>
                </a:solidFill>
                <a:latin typeface="Calibri"/>
              </a:rPr>
              <a:t>Your advantages and benefits</a:t>
            </a:r>
            <a:endParaRPr lang="de-DE" sz="4000" b="1" dirty="0">
              <a:solidFill>
                <a:schemeClr val="bg1"/>
              </a:solidFill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373226" y="1581055"/>
            <a:ext cx="4320000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10" indent="-177759" algn="l" defTabSz="9144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3D6A"/>
              </a:buClr>
              <a:buSzPct val="70000"/>
              <a:buBlip>
                <a:blip r:embed="rId3"/>
              </a:buBlip>
            </a:pPr>
            <a:r>
              <a:rPr lang="en-US" sz="1600" b="1" i="0" dirty="0">
                <a:solidFill>
                  <a:srgbClr val="003D6A"/>
                </a:solidFill>
                <a:latin typeface="Calibri"/>
                <a:ea typeface="+mn-ea"/>
                <a:cs typeface="+mn-cs"/>
              </a:rPr>
              <a:t>Robust multi-tooth guidance </a:t>
            </a:r>
            <a:r>
              <a:rPr lang="en-US" sz="1600" b="0" i="0" dirty="0">
                <a:solidFill>
                  <a:srgbClr val="003D6A"/>
                </a:solidFill>
                <a:latin typeface="Calibri"/>
                <a:ea typeface="+mn-ea"/>
                <a:cs typeface="+mn-cs"/>
              </a:rPr>
              <a:t>for precise handling</a:t>
            </a:r>
          </a:p>
          <a:p>
            <a:pPr marL="355610" indent="-177759" algn="l" defTabSz="914400">
              <a:spcAft>
                <a:spcPts val="600"/>
              </a:spcAft>
              <a:buClr>
                <a:srgbClr val="003D6A"/>
              </a:buClr>
              <a:buSzPct val="70000"/>
              <a:buBlip>
                <a:blip r:embed="rId3"/>
              </a:buBlip>
            </a:pPr>
            <a:r>
              <a:rPr lang="en-US" sz="1600" b="1" i="0" dirty="0">
                <a:solidFill>
                  <a:srgbClr val="003D6A"/>
                </a:solidFill>
                <a:latin typeface="Calibri"/>
                <a:ea typeface="+mn-ea"/>
                <a:cs typeface="+mn-cs"/>
              </a:rPr>
              <a:t>High maximum moments make it </a:t>
            </a:r>
            <a:r>
              <a:rPr lang="en-US" sz="1600" b="0" i="0" dirty="0">
                <a:solidFill>
                  <a:srgbClr val="003D6A"/>
                </a:solidFill>
                <a:latin typeface="Calibri"/>
                <a:ea typeface="+mn-ea"/>
                <a:cs typeface="+mn-cs"/>
              </a:rPr>
              <a:t>suitable for use with long gripper fingers </a:t>
            </a:r>
            <a:endParaRPr lang="de-DE" sz="1600" b="1" dirty="0" smtClean="0">
              <a:solidFill>
                <a:srgbClr val="003D6A"/>
              </a:solidFill>
            </a:endParaRPr>
          </a:p>
          <a:p>
            <a:pPr marL="355610" indent="-177759" algn="l" defTabSz="914400">
              <a:spcAft>
                <a:spcPts val="600"/>
              </a:spcAft>
              <a:buClr>
                <a:srgbClr val="003D6A"/>
              </a:buClr>
              <a:buSzPct val="70000"/>
              <a:buBlip>
                <a:blip r:embed="rId3"/>
              </a:buBlip>
            </a:pPr>
            <a:r>
              <a:rPr lang="en-US" sz="1600" b="1" i="0" dirty="0" smtClean="0">
                <a:solidFill>
                  <a:srgbClr val="003D6A"/>
                </a:solidFill>
                <a:latin typeface="Calibri"/>
                <a:ea typeface="+mn-ea"/>
                <a:cs typeface="+mn-cs"/>
              </a:rPr>
              <a:t>Manually </a:t>
            </a:r>
            <a:r>
              <a:rPr lang="en-US" sz="1600" b="1" i="0" dirty="0">
                <a:solidFill>
                  <a:srgbClr val="003D6A"/>
                </a:solidFill>
                <a:latin typeface="Calibri"/>
                <a:ea typeface="+mn-ea"/>
                <a:cs typeface="+mn-cs"/>
              </a:rPr>
              <a:t>adjustable gripping force </a:t>
            </a:r>
            <a:r>
              <a:rPr lang="en-US" sz="1600" b="0" i="0" dirty="0">
                <a:solidFill>
                  <a:srgbClr val="003D6A"/>
                </a:solidFill>
                <a:latin typeface="Calibri"/>
                <a:ea typeface="+mn-ea"/>
                <a:cs typeface="+mn-cs"/>
              </a:rPr>
              <a:t>by means of an integrated rotary knob allows adjustment of the gripping force in four stages to </a:t>
            </a:r>
            <a:r>
              <a:rPr lang="en-US" sz="1600" b="0" i="0" dirty="0" smtClean="0">
                <a:solidFill>
                  <a:srgbClr val="003D6A"/>
                </a:solidFill>
                <a:latin typeface="Calibri"/>
                <a:ea typeface="+mn-ea"/>
                <a:cs typeface="+mn-cs"/>
              </a:rPr>
              <a:t>100%, 75%, 50% </a:t>
            </a:r>
            <a:r>
              <a:rPr lang="en-US" sz="1600" b="0" i="0" dirty="0">
                <a:solidFill>
                  <a:srgbClr val="003D6A"/>
                </a:solidFill>
                <a:latin typeface="Calibri"/>
                <a:ea typeface="+mn-ea"/>
                <a:cs typeface="+mn-cs"/>
              </a:rPr>
              <a:t>and </a:t>
            </a:r>
            <a:r>
              <a:rPr lang="en-US" sz="1600" b="0" i="0" dirty="0" smtClean="0">
                <a:solidFill>
                  <a:srgbClr val="003D6A"/>
                </a:solidFill>
                <a:latin typeface="Calibri"/>
                <a:ea typeface="+mn-ea"/>
                <a:cs typeface="+mn-cs"/>
              </a:rPr>
              <a:t>25%.</a:t>
            </a:r>
            <a:endParaRPr lang="de-DE" sz="1600" b="1" dirty="0">
              <a:solidFill>
                <a:srgbClr val="003D6A"/>
              </a:solidFill>
            </a:endParaRPr>
          </a:p>
          <a:p>
            <a:pPr marL="355610" indent="-177759" algn="l" defTabSz="914400">
              <a:spcAft>
                <a:spcPts val="600"/>
              </a:spcAft>
              <a:buClr>
                <a:srgbClr val="003D6A"/>
              </a:buClr>
              <a:buSzPct val="70000"/>
              <a:buBlip>
                <a:blip r:embed="rId3"/>
              </a:buBlip>
            </a:pPr>
            <a:r>
              <a:rPr lang="en-US" sz="1600" b="1" i="0" dirty="0">
                <a:solidFill>
                  <a:srgbClr val="003D6A"/>
                </a:solidFill>
                <a:latin typeface="Calibri"/>
                <a:ea typeface="+mn-ea"/>
                <a:cs typeface="+mn-cs"/>
              </a:rPr>
              <a:t>Lubricant pockets with flat                  lubrication wedge throughout the entire multi-tooth guidance contour </a:t>
            </a:r>
            <a:r>
              <a:rPr lang="en-US" sz="1600" b="0" i="0" dirty="0">
                <a:solidFill>
                  <a:srgbClr val="003D6A"/>
                </a:solidFill>
                <a:latin typeface="Calibri"/>
                <a:ea typeface="+mn-ea"/>
                <a:cs typeface="+mn-cs"/>
              </a:rPr>
              <a:t>ensure high process reliability and extended maintenance intervals </a:t>
            </a:r>
            <a:endParaRPr lang="de-DE" sz="1600" dirty="0" smtClean="0">
              <a:solidFill>
                <a:srgbClr val="003D6A"/>
              </a:solidFill>
            </a:endParaRPr>
          </a:p>
          <a:p>
            <a:pPr marL="355610" indent="-177759" algn="l" defTabSz="914400">
              <a:spcAft>
                <a:spcPts val="600"/>
              </a:spcAft>
              <a:buClr>
                <a:srgbClr val="003D6A"/>
              </a:buClr>
              <a:buSzPct val="70000"/>
              <a:buBlip>
                <a:blip r:embed="rId3"/>
              </a:buBlip>
            </a:pPr>
            <a:r>
              <a:rPr lang="en-US" sz="1600" b="1" i="0" dirty="0" smtClean="0">
                <a:solidFill>
                  <a:srgbClr val="003D6A"/>
                </a:solidFill>
                <a:latin typeface="Calibri"/>
                <a:ea typeface="+mn-ea"/>
                <a:cs typeface="+mn-cs"/>
              </a:rPr>
              <a:t>Easy </a:t>
            </a:r>
            <a:r>
              <a:rPr lang="en-US" sz="1600" b="1" i="0" dirty="0">
                <a:solidFill>
                  <a:srgbClr val="003D6A"/>
                </a:solidFill>
                <a:latin typeface="Calibri"/>
                <a:ea typeface="+mn-ea"/>
                <a:cs typeface="+mn-cs"/>
              </a:rPr>
              <a:t>commissioning</a:t>
            </a:r>
            <a:r>
              <a:rPr lang="en-US" sz="1600" b="0" i="0" dirty="0">
                <a:solidFill>
                  <a:srgbClr val="003D6A"/>
                </a:solidFill>
                <a:latin typeface="Calibri"/>
                <a:ea typeface="+mn-ea"/>
                <a:cs typeface="+mn-cs"/>
              </a:rPr>
              <a:t> and fast integration in existing systems</a:t>
            </a:r>
            <a:endParaRPr lang="de-DE" sz="1600" dirty="0">
              <a:solidFill>
                <a:srgbClr val="003D6A"/>
              </a:solidFill>
            </a:endParaRPr>
          </a:p>
        </p:txBody>
      </p:sp>
      <p:sp>
        <p:nvSpPr>
          <p:cNvPr id="27" name="Textfeld 26"/>
          <p:cNvSpPr txBox="1"/>
          <p:nvPr/>
        </p:nvSpPr>
        <p:spPr>
          <a:xfrm>
            <a:off x="4788024" y="2060848"/>
            <a:ext cx="43200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10" indent="-177759" algn="l" defTabSz="914400">
              <a:spcAft>
                <a:spcPts val="600"/>
              </a:spcAft>
              <a:buClr>
                <a:srgbClr val="003D6A"/>
              </a:buClr>
              <a:buSzPct val="70000"/>
              <a:buBlip>
                <a:blip r:embed="rId3"/>
              </a:buBlip>
            </a:pPr>
            <a:r>
              <a:rPr lang="en-US" sz="1600" b="1" i="0" dirty="0">
                <a:solidFill>
                  <a:srgbClr val="003D6A"/>
                </a:solidFill>
                <a:latin typeface="Calibri"/>
                <a:ea typeface="+mn-ea"/>
                <a:cs typeface="+mn-cs"/>
              </a:rPr>
              <a:t>Brushless DC </a:t>
            </a:r>
            <a:r>
              <a:rPr lang="en-US" sz="1600" b="1" i="0" dirty="0" smtClean="0">
                <a:solidFill>
                  <a:srgbClr val="003D6A"/>
                </a:solidFill>
                <a:latin typeface="Calibri"/>
                <a:ea typeface="+mn-ea"/>
                <a:cs typeface="+mn-cs"/>
              </a:rPr>
              <a:t>servomotor </a:t>
            </a:r>
            <a:r>
              <a:rPr lang="en-US" sz="1600" b="0" i="0" dirty="0">
                <a:solidFill>
                  <a:srgbClr val="003D6A"/>
                </a:solidFill>
                <a:latin typeface="Calibri"/>
                <a:ea typeface="+mn-ea"/>
                <a:cs typeface="+mn-cs"/>
              </a:rPr>
              <a:t>for virtually wear-free use ensures a long life cycle </a:t>
            </a:r>
          </a:p>
          <a:p>
            <a:pPr marL="355610" indent="-177759" algn="l" defTabSz="914400">
              <a:spcAft>
                <a:spcPts val="600"/>
              </a:spcAft>
              <a:buClr>
                <a:srgbClr val="003D6A"/>
              </a:buClr>
              <a:buSzPct val="70000"/>
              <a:buBlip>
                <a:blip r:embed="rId3"/>
              </a:buBlip>
            </a:pPr>
            <a:r>
              <a:rPr lang="en-US" sz="1600" b="1" i="0" dirty="0">
                <a:solidFill>
                  <a:srgbClr val="003D6A"/>
                </a:solidFill>
                <a:latin typeface="Calibri"/>
                <a:ea typeface="+mn-ea"/>
                <a:cs typeface="+mn-cs"/>
              </a:rPr>
              <a:t>Control via digital I/O </a:t>
            </a:r>
            <a:r>
              <a:rPr lang="en-US" sz="1600" b="0" i="0" dirty="0">
                <a:solidFill>
                  <a:srgbClr val="003D6A"/>
                </a:solidFill>
                <a:latin typeface="Calibri"/>
                <a:ea typeface="+mn-ea"/>
                <a:cs typeface="+mn-cs"/>
              </a:rPr>
              <a:t>for easy commissioning and fast integration in existing </a:t>
            </a:r>
            <a:r>
              <a:rPr lang="en-US" sz="1600" b="0" i="0" dirty="0" smtClean="0">
                <a:solidFill>
                  <a:srgbClr val="003D6A"/>
                </a:solidFill>
                <a:latin typeface="Calibri"/>
                <a:ea typeface="+mn-ea"/>
                <a:cs typeface="+mn-cs"/>
              </a:rPr>
              <a:t>systems</a:t>
            </a:r>
          </a:p>
          <a:p>
            <a:pPr marL="355610" indent="-177759" algn="l" defTabSz="914400">
              <a:spcAft>
                <a:spcPts val="600"/>
              </a:spcAft>
              <a:buClr>
                <a:srgbClr val="003D6A"/>
              </a:buClr>
              <a:buSzPct val="70000"/>
              <a:buBlip>
                <a:blip r:embed="rId3"/>
              </a:buBlip>
            </a:pPr>
            <a:r>
              <a:rPr lang="en-US" sz="1600" b="1" dirty="0" smtClean="0">
                <a:solidFill>
                  <a:srgbClr val="003D6A"/>
                </a:solidFill>
                <a:latin typeface="Calibri"/>
              </a:rPr>
              <a:t>IO-Link Version </a:t>
            </a:r>
            <a:r>
              <a:rPr lang="en-US" sz="1600" dirty="0" smtClean="0">
                <a:solidFill>
                  <a:srgbClr val="003D6A"/>
                </a:solidFill>
                <a:latin typeface="Calibri"/>
              </a:rPr>
              <a:t>for more flexibility and higher user comfort</a:t>
            </a:r>
            <a:endParaRPr lang="de-DE" sz="1600" dirty="0" smtClean="0">
              <a:solidFill>
                <a:srgbClr val="003D6A"/>
              </a:solidFill>
            </a:endParaRPr>
          </a:p>
          <a:p>
            <a:pPr marL="355610" indent="-177759" algn="l" defTabSz="914400">
              <a:spcAft>
                <a:spcPts val="600"/>
              </a:spcAft>
              <a:buClr>
                <a:srgbClr val="003D6A"/>
              </a:buClr>
              <a:buSzPct val="70000"/>
              <a:buBlip>
                <a:blip r:embed="rId3"/>
              </a:buBlip>
            </a:pPr>
            <a:r>
              <a:rPr lang="en-US" sz="1600" b="1" i="0" dirty="0">
                <a:solidFill>
                  <a:srgbClr val="003D6A"/>
                </a:solidFill>
                <a:latin typeface="Calibri"/>
                <a:ea typeface="+mn-ea"/>
                <a:cs typeface="+mn-cs"/>
              </a:rPr>
              <a:t>Mounting on two gripper sides in three screw connection directions </a:t>
            </a:r>
            <a:r>
              <a:rPr lang="en-US" sz="1600" b="0" i="0" dirty="0">
                <a:solidFill>
                  <a:srgbClr val="003D6A"/>
                </a:solidFill>
                <a:latin typeface="Calibri"/>
                <a:ea typeface="+mn-ea"/>
                <a:cs typeface="+mn-cs"/>
              </a:rPr>
              <a:t>for universal and flexible mounting of the gripper </a:t>
            </a:r>
          </a:p>
          <a:p>
            <a:pPr marL="355610" indent="-177759" algn="l" defTabSz="914400">
              <a:spcAft>
                <a:spcPts val="600"/>
              </a:spcAft>
              <a:buClr>
                <a:srgbClr val="003D6A"/>
              </a:buClr>
              <a:buSzPct val="70000"/>
              <a:buBlip>
                <a:blip r:embed="rId3"/>
              </a:buBlip>
            </a:pPr>
            <a:r>
              <a:rPr lang="en-US" sz="1600" b="1" i="0" dirty="0">
                <a:solidFill>
                  <a:srgbClr val="003D6A"/>
                </a:solidFill>
                <a:latin typeface="Calibri"/>
                <a:ea typeface="+mn-ea"/>
                <a:cs typeface="+mn-cs"/>
              </a:rPr>
              <a:t>Integrated sensors and extensive sensor accessories </a:t>
            </a:r>
            <a:r>
              <a:rPr lang="en-US" sz="1600" b="0" i="0" dirty="0">
                <a:solidFill>
                  <a:srgbClr val="003D6A"/>
                </a:solidFill>
                <a:latin typeface="Calibri"/>
                <a:ea typeface="+mn-ea"/>
                <a:cs typeface="+mn-cs"/>
              </a:rPr>
              <a:t>for diverse monitoring capabilities including monitoring of the stroke position</a:t>
            </a:r>
            <a:endParaRPr lang="de-DE" sz="1600" dirty="0">
              <a:solidFill>
                <a:srgbClr val="003D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241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046520"/>
            <a:ext cx="9144000" cy="749300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2627313" y="473082"/>
            <a:ext cx="6516687" cy="611021"/>
          </a:xfrm>
          <a:prstGeom prst="rect">
            <a:avLst/>
          </a:prstGeom>
          <a:solidFill>
            <a:srgbClr val="003D6A"/>
          </a:solidFill>
        </p:spPr>
        <p:txBody>
          <a:bodyPr wrap="square" lIns="90000" tIns="90000" bIns="0" rtlCol="0" anchor="ctr" anchorCtr="0">
            <a:spAutoFit/>
          </a:bodyPr>
          <a:lstStyle/>
          <a:p>
            <a:pPr>
              <a:lnSpc>
                <a:spcPts val="4000"/>
              </a:lnSpc>
            </a:pPr>
            <a:r>
              <a:rPr lang="en-US" sz="4000" b="1" dirty="0">
                <a:solidFill>
                  <a:schemeClr val="bg1"/>
                </a:solidFill>
              </a:rPr>
              <a:t>Your advantages and benefits</a:t>
            </a:r>
            <a:endParaRPr lang="de-DE" sz="4000" b="1" dirty="0">
              <a:solidFill>
                <a:schemeClr val="bg1"/>
              </a:solidFill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395536" y="1772816"/>
            <a:ext cx="4320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1778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70000"/>
              <a:buBlip>
                <a:blip r:embed="rId3"/>
              </a:buBlip>
            </a:pPr>
            <a:r>
              <a:rPr lang="en-US" sz="1600" b="1" dirty="0" smtClean="0">
                <a:solidFill>
                  <a:srgbClr val="003D6A"/>
                </a:solidFill>
              </a:rPr>
              <a:t>Multi-level adjustment of the gripping force via control signals </a:t>
            </a:r>
            <a:r>
              <a:rPr lang="en-US" sz="1600" dirty="0" smtClean="0">
                <a:solidFill>
                  <a:srgbClr val="003D6A"/>
                </a:solidFill>
              </a:rPr>
              <a:t>for higher user comfort and higher variety of versions  </a:t>
            </a:r>
          </a:p>
          <a:p>
            <a:pPr marL="355600" indent="-1778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70000"/>
              <a:buBlip>
                <a:blip r:embed="rId3"/>
              </a:buBlip>
            </a:pPr>
            <a:r>
              <a:rPr lang="en-US" sz="1600" b="1" dirty="0" smtClean="0">
                <a:solidFill>
                  <a:srgbClr val="003D6A"/>
                </a:solidFill>
              </a:rPr>
              <a:t>Prepositioning of the gripping fingers due to approachable intermediate positions </a:t>
            </a:r>
            <a:r>
              <a:rPr lang="en-US" sz="1600" dirty="0" smtClean="0">
                <a:solidFill>
                  <a:srgbClr val="003D6A"/>
                </a:solidFill>
              </a:rPr>
              <a:t>for shorter opening and closing times</a:t>
            </a:r>
          </a:p>
          <a:p>
            <a:pPr marL="355600" indent="-1778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70000"/>
              <a:buBlip>
                <a:blip r:embed="rId3"/>
              </a:buBlip>
            </a:pPr>
            <a:r>
              <a:rPr lang="en-US" sz="1600" b="1" dirty="0" smtClean="0">
                <a:solidFill>
                  <a:srgbClr val="003D6A"/>
                </a:solidFill>
              </a:rPr>
              <a:t>Possibility to analyze the condition of the gripper </a:t>
            </a:r>
            <a:r>
              <a:rPr lang="en-US" sz="1600" dirty="0" smtClean="0">
                <a:solidFill>
                  <a:srgbClr val="003D6A"/>
                </a:solidFill>
              </a:rPr>
              <a:t>for highest process reliability</a:t>
            </a:r>
            <a:endParaRPr lang="en-US" sz="1600" dirty="0">
              <a:solidFill>
                <a:srgbClr val="003D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446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03" t="33057" r="11272" b="14444"/>
          <a:stretch/>
        </p:blipFill>
        <p:spPr>
          <a:xfrm>
            <a:off x="1331639" y="2276872"/>
            <a:ext cx="3384377" cy="3600400"/>
          </a:xfrm>
          <a:prstGeom prst="rect">
            <a:avLst/>
          </a:prstGeom>
        </p:spPr>
      </p:pic>
      <p:pic>
        <p:nvPicPr>
          <p:cNvPr id="12" name="Bild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046520"/>
            <a:ext cx="9144000" cy="749300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2627313" y="473082"/>
            <a:ext cx="6516687" cy="611021"/>
          </a:xfrm>
          <a:prstGeom prst="rect">
            <a:avLst/>
          </a:prstGeom>
          <a:solidFill>
            <a:srgbClr val="003D6A"/>
          </a:solidFill>
        </p:spPr>
        <p:txBody>
          <a:bodyPr wrap="square" lIns="90000" tIns="90000" bIns="0" rtlCol="0" anchor="ctr" anchorCtr="0">
            <a:spAutoFit/>
          </a:bodyPr>
          <a:lstStyle/>
          <a:p>
            <a:pPr algn="l" defTabSz="914400">
              <a:lnSpc>
                <a:spcPts val="4000"/>
              </a:lnSpc>
              <a:buNone/>
            </a:pPr>
            <a:r>
              <a:rPr lang="en-US" sz="4000" b="1" i="0">
                <a:solidFill>
                  <a:schemeClr val="bg1"/>
                </a:solidFill>
                <a:latin typeface="Calibri"/>
                <a:ea typeface="+mn-ea"/>
                <a:cs typeface="+mn-cs"/>
              </a:rPr>
              <a:t>Technical data</a:t>
            </a:r>
            <a:endParaRPr lang="de-DE" sz="4000" b="1" dirty="0">
              <a:solidFill>
                <a:schemeClr val="bg1"/>
              </a:solidFill>
            </a:endParaRPr>
          </a:p>
        </p:txBody>
      </p:sp>
      <p:graphicFrame>
        <p:nvGraphicFramePr>
          <p:cNvPr id="40" name="Inhaltsplatzhalter 13"/>
          <p:cNvGraphicFramePr>
            <a:graphicFrameLocks noGrp="1"/>
          </p:cNvGraphicFramePr>
          <p:nvPr>
            <p:ph sz="quarter" idx="4294967295"/>
            <p:extLst/>
          </p:nvPr>
        </p:nvGraphicFramePr>
        <p:xfrm>
          <a:off x="5076055" y="2057400"/>
          <a:ext cx="4176465" cy="222504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tableStyleId>{2D5ABB26-0587-4C30-8999-92F81FD0307C}</a:tableStyleId>
              </a:tblPr>
              <a:tblGrid>
                <a:gridCol w="2361518"/>
                <a:gridCol w="1814947"/>
              </a:tblGrid>
              <a:tr h="370840">
                <a:tc gridSpan="2"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None/>
                        <a:tabLst/>
                      </a:pPr>
                      <a:r>
                        <a:rPr lang="en-US" sz="1600" b="1" i="0" kern="1200" dirty="0">
                          <a:solidFill>
                            <a:srgbClr val="003D6A"/>
                          </a:solidFill>
                          <a:latin typeface="Calibri"/>
                          <a:ea typeface="+mn-ea"/>
                          <a:cs typeface="+mn-cs"/>
                        </a:rPr>
                        <a:t>Technical data</a:t>
                      </a:r>
                    </a:p>
                  </a:txBody>
                  <a:tcPr marL="187115" marR="18711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None/>
                        <a:tabLst/>
                      </a:pPr>
                      <a:r>
                        <a:rPr lang="en-US" sz="1400" b="0" i="0" kern="1200">
                          <a:solidFill>
                            <a:srgbClr val="003D6A"/>
                          </a:solidFill>
                          <a:latin typeface="Calibri"/>
                          <a:ea typeface="+mn-ea"/>
                          <a:cs typeface="+mn-cs"/>
                        </a:rPr>
                        <a:t>Size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7115" marR="18711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>
                        <a:buNone/>
                      </a:pPr>
                      <a:r>
                        <a:rPr lang="en-US" sz="1400" b="0" i="0" kern="1200" dirty="0">
                          <a:solidFill>
                            <a:srgbClr val="003D6A"/>
                          </a:solidFill>
                          <a:latin typeface="Calibri"/>
                          <a:ea typeface="+mn-ea"/>
                          <a:cs typeface="+mn-cs"/>
                        </a:rPr>
                        <a:t>80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7115" marR="18711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None/>
                        <a:tabLst/>
                      </a:pPr>
                      <a:r>
                        <a:rPr lang="en-US" sz="1400" b="0" i="0" kern="1200" dirty="0" smtClean="0">
                          <a:solidFill>
                            <a:srgbClr val="003D6A"/>
                          </a:solidFill>
                          <a:latin typeface="Calibri"/>
                          <a:ea typeface="+mn-ea"/>
                          <a:cs typeface="+mn-cs"/>
                        </a:rPr>
                        <a:t>Weight </a:t>
                      </a:r>
                      <a:r>
                        <a:rPr lang="en-US" sz="1400" b="0" i="0" kern="1200" dirty="0">
                          <a:solidFill>
                            <a:srgbClr val="003D6A"/>
                          </a:solidFill>
                          <a:latin typeface="Calibri"/>
                          <a:ea typeface="+mn-ea"/>
                          <a:cs typeface="+mn-cs"/>
                        </a:rPr>
                        <a:t>[kg]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7115" marR="18711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>
                        <a:buNone/>
                      </a:pPr>
                      <a:r>
                        <a:rPr lang="en-US" sz="1400" b="0" i="0" kern="1200" dirty="0" smtClean="0">
                          <a:solidFill>
                            <a:srgbClr val="003D6A"/>
                          </a:solidFill>
                          <a:latin typeface="Calibri"/>
                          <a:ea typeface="+mn-ea"/>
                          <a:cs typeface="+mn-cs"/>
                        </a:rPr>
                        <a:t>1,01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7115" marR="18711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None/>
                        <a:tabLst/>
                      </a:pPr>
                      <a:r>
                        <a:rPr lang="en-US" sz="1400" b="0" i="0" kern="1200">
                          <a:solidFill>
                            <a:srgbClr val="003D6A"/>
                          </a:solidFill>
                          <a:latin typeface="Calibri"/>
                          <a:ea typeface="+mn-ea"/>
                          <a:cs typeface="+mn-cs"/>
                        </a:rPr>
                        <a:t>Gripping force [N]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7115" marR="18711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>
                        <a:buNone/>
                      </a:pPr>
                      <a:r>
                        <a:rPr lang="en-US" sz="1400" b="0" i="0" kern="1200" dirty="0">
                          <a:solidFill>
                            <a:srgbClr val="003D6A"/>
                          </a:solidFill>
                          <a:latin typeface="Calibri"/>
                          <a:ea typeface="+mn-ea"/>
                          <a:cs typeface="+mn-cs"/>
                        </a:rPr>
                        <a:t>570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7115" marR="18711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None/>
                        <a:tabLst/>
                      </a:pPr>
                      <a:r>
                        <a:rPr lang="en-US" sz="1400" b="0" i="0" kern="1200">
                          <a:solidFill>
                            <a:srgbClr val="003D6A"/>
                          </a:solidFill>
                          <a:latin typeface="Calibri"/>
                          <a:ea typeface="+mn-ea"/>
                          <a:cs typeface="+mn-cs"/>
                        </a:rPr>
                        <a:t>Stroke per jaw [mm]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7115" marR="18711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400" b="0" i="0" kern="1200" dirty="0">
                          <a:solidFill>
                            <a:srgbClr val="003D6A"/>
                          </a:solidFill>
                          <a:latin typeface="Calibri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187115" marR="18711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None/>
                        <a:tabLst/>
                      </a:pPr>
                      <a:r>
                        <a:rPr lang="en-US" sz="1400" b="0" i="0" kern="1200" dirty="0" err="1">
                          <a:solidFill>
                            <a:srgbClr val="003D6A"/>
                          </a:solidFill>
                          <a:latin typeface="Calibri"/>
                          <a:ea typeface="+mn-ea"/>
                          <a:cs typeface="+mn-cs"/>
                        </a:rPr>
                        <a:t>Workpiece</a:t>
                      </a:r>
                      <a:r>
                        <a:rPr lang="en-US" sz="1400" b="0" i="0" kern="1200" dirty="0">
                          <a:solidFill>
                            <a:srgbClr val="003D6A"/>
                          </a:solidFill>
                          <a:latin typeface="Calibri"/>
                          <a:ea typeface="+mn-ea"/>
                          <a:cs typeface="+mn-cs"/>
                        </a:rPr>
                        <a:t> weight [kg]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7115" marR="18711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>
                        <a:buNone/>
                      </a:pPr>
                      <a:r>
                        <a:rPr lang="en-US" sz="1400" b="0" i="0" kern="1200" dirty="0" smtClean="0">
                          <a:solidFill>
                            <a:srgbClr val="003D6A"/>
                          </a:solidFill>
                          <a:latin typeface="Calibri"/>
                          <a:ea typeface="+mn-ea"/>
                          <a:cs typeface="+mn-cs"/>
                        </a:rPr>
                        <a:t>3,0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7115" marR="18711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38" name="Gruppieren 37"/>
          <p:cNvGrpSpPr/>
          <p:nvPr/>
        </p:nvGrpSpPr>
        <p:grpSpPr>
          <a:xfrm>
            <a:off x="363001" y="1167083"/>
            <a:ext cx="4015045" cy="338554"/>
            <a:chOff x="363001" y="1167083"/>
            <a:chExt cx="4015045" cy="338554"/>
          </a:xfrm>
        </p:grpSpPr>
        <p:sp>
          <p:nvSpPr>
            <p:cNvPr id="39" name="Textfeld 38"/>
            <p:cNvSpPr txBox="1"/>
            <p:nvPr/>
          </p:nvSpPr>
          <p:spPr>
            <a:xfrm>
              <a:off x="576736" y="1167083"/>
              <a:ext cx="380131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defTabSz="914400">
                <a:spcAft>
                  <a:spcPts val="600"/>
                </a:spcAft>
                <a:buNone/>
              </a:pPr>
              <a:r>
                <a:rPr lang="en-US" sz="1600" b="1" i="0">
                  <a:solidFill>
                    <a:srgbClr val="003D6A"/>
                  </a:solidFill>
                  <a:latin typeface="Calibri"/>
                  <a:ea typeface="+mn-ea"/>
                  <a:cs typeface="+mn-cs"/>
                </a:rPr>
                <a:t>Sensor systems</a:t>
              </a:r>
              <a:endParaRPr lang="de-DE" sz="1600" b="1" dirty="0">
                <a:solidFill>
                  <a:srgbClr val="003D6A"/>
                </a:solidFill>
              </a:endParaRPr>
            </a:p>
          </p:txBody>
        </p:sp>
        <p:grpSp>
          <p:nvGrpSpPr>
            <p:cNvPr id="42" name="Gruppieren 41"/>
            <p:cNvGrpSpPr/>
            <p:nvPr/>
          </p:nvGrpSpPr>
          <p:grpSpPr>
            <a:xfrm>
              <a:off x="363001" y="1182472"/>
              <a:ext cx="318475" cy="307777"/>
              <a:chOff x="356215" y="791337"/>
              <a:chExt cx="318475" cy="307777"/>
            </a:xfrm>
          </p:grpSpPr>
          <p:sp>
            <p:nvSpPr>
              <p:cNvPr id="43" name="Oval 8"/>
              <p:cNvSpPr>
                <a:spLocks noChangeArrowheads="1"/>
              </p:cNvSpPr>
              <p:nvPr/>
            </p:nvSpPr>
            <p:spPr bwMode="auto">
              <a:xfrm>
                <a:off x="384437" y="83722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  <p:sp>
            <p:nvSpPr>
              <p:cNvPr id="44" name="Textfeld 43"/>
              <p:cNvSpPr txBox="1"/>
              <p:nvPr/>
            </p:nvSpPr>
            <p:spPr>
              <a:xfrm>
                <a:off x="356215" y="791337"/>
                <a:ext cx="31847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defTabSz="914400">
                  <a:buNone/>
                </a:pPr>
                <a:r>
                  <a:rPr lang="en-US" sz="1400" b="1" i="0">
                    <a:solidFill>
                      <a:schemeClr val="bg1"/>
                    </a:solidFill>
                    <a:latin typeface="Calibri"/>
                    <a:ea typeface="+mn-ea"/>
                    <a:cs typeface="+mn-cs"/>
                  </a:rPr>
                  <a:t>3</a:t>
                </a:r>
                <a:endParaRPr lang="de-DE" sz="14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45" name="Gruppieren 44"/>
          <p:cNvGrpSpPr/>
          <p:nvPr/>
        </p:nvGrpSpPr>
        <p:grpSpPr>
          <a:xfrm>
            <a:off x="363001" y="867597"/>
            <a:ext cx="4015045" cy="338554"/>
            <a:chOff x="363001" y="867597"/>
            <a:chExt cx="4015045" cy="338554"/>
          </a:xfrm>
        </p:grpSpPr>
        <p:sp>
          <p:nvSpPr>
            <p:cNvPr id="46" name="Textfeld 45"/>
            <p:cNvSpPr txBox="1"/>
            <p:nvPr/>
          </p:nvSpPr>
          <p:spPr>
            <a:xfrm>
              <a:off x="576736" y="867597"/>
              <a:ext cx="380131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defTabSz="914400">
                <a:spcAft>
                  <a:spcPts val="600"/>
                </a:spcAft>
                <a:buNone/>
              </a:pPr>
              <a:r>
                <a:rPr lang="en-US" sz="1600" b="1" i="0">
                  <a:solidFill>
                    <a:srgbClr val="003D6A"/>
                  </a:solidFill>
                  <a:latin typeface="Calibri"/>
                  <a:ea typeface="+mn-ea"/>
                  <a:cs typeface="+mn-cs"/>
                </a:rPr>
                <a:t>Base jaw</a:t>
              </a:r>
              <a:endParaRPr lang="de-DE" sz="1600" b="1" dirty="0">
                <a:solidFill>
                  <a:srgbClr val="003D6A"/>
                </a:solidFill>
              </a:endParaRPr>
            </a:p>
          </p:txBody>
        </p:sp>
        <p:grpSp>
          <p:nvGrpSpPr>
            <p:cNvPr id="47" name="Gruppieren 46"/>
            <p:cNvGrpSpPr/>
            <p:nvPr/>
          </p:nvGrpSpPr>
          <p:grpSpPr>
            <a:xfrm>
              <a:off x="363001" y="882986"/>
              <a:ext cx="318475" cy="307777"/>
              <a:chOff x="356215" y="791337"/>
              <a:chExt cx="318475" cy="307777"/>
            </a:xfrm>
          </p:grpSpPr>
          <p:sp>
            <p:nvSpPr>
              <p:cNvPr id="48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  <p:sp>
            <p:nvSpPr>
              <p:cNvPr id="49" name="Textfeld 48"/>
              <p:cNvSpPr txBox="1"/>
              <p:nvPr/>
            </p:nvSpPr>
            <p:spPr>
              <a:xfrm>
                <a:off x="356215" y="791337"/>
                <a:ext cx="31847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defTabSz="914400">
                  <a:buNone/>
                </a:pPr>
                <a:r>
                  <a:rPr lang="en-US" sz="1400" b="1" i="0">
                    <a:solidFill>
                      <a:schemeClr val="bg1"/>
                    </a:solidFill>
                    <a:latin typeface="Calibri"/>
                    <a:ea typeface="+mn-ea"/>
                    <a:cs typeface="+mn-cs"/>
                  </a:rPr>
                  <a:t>2</a:t>
                </a:r>
                <a:endParaRPr lang="de-DE" sz="14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50" name="Gruppieren 49"/>
          <p:cNvGrpSpPr/>
          <p:nvPr/>
        </p:nvGrpSpPr>
        <p:grpSpPr>
          <a:xfrm>
            <a:off x="363001" y="558584"/>
            <a:ext cx="4015045" cy="338554"/>
            <a:chOff x="363001" y="558584"/>
            <a:chExt cx="4015045" cy="338554"/>
          </a:xfrm>
        </p:grpSpPr>
        <p:sp>
          <p:nvSpPr>
            <p:cNvPr id="51" name="Textfeld 50"/>
            <p:cNvSpPr txBox="1"/>
            <p:nvPr/>
          </p:nvSpPr>
          <p:spPr>
            <a:xfrm>
              <a:off x="576736" y="558584"/>
              <a:ext cx="380131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defTabSz="914400">
                <a:spcAft>
                  <a:spcPts val="600"/>
                </a:spcAft>
                <a:buNone/>
              </a:pPr>
              <a:r>
                <a:rPr lang="en-US" sz="1600" b="1" i="0">
                  <a:solidFill>
                    <a:srgbClr val="003D6A"/>
                  </a:solidFill>
                  <a:latin typeface="Calibri"/>
                  <a:ea typeface="+mn-ea"/>
                  <a:cs typeface="+mn-cs"/>
                </a:rPr>
                <a:t>Multi-tooth guidance</a:t>
              </a:r>
              <a:endParaRPr lang="de-DE" sz="1600" b="1" dirty="0">
                <a:solidFill>
                  <a:srgbClr val="003D6A"/>
                </a:solidFill>
              </a:endParaRPr>
            </a:p>
          </p:txBody>
        </p:sp>
        <p:grpSp>
          <p:nvGrpSpPr>
            <p:cNvPr id="52" name="Gruppieren 51"/>
            <p:cNvGrpSpPr/>
            <p:nvPr/>
          </p:nvGrpSpPr>
          <p:grpSpPr>
            <a:xfrm>
              <a:off x="363001" y="573973"/>
              <a:ext cx="318475" cy="307777"/>
              <a:chOff x="356215" y="791337"/>
              <a:chExt cx="318475" cy="307777"/>
            </a:xfrm>
          </p:grpSpPr>
          <p:sp>
            <p:nvSpPr>
              <p:cNvPr id="53" name="Oval 8"/>
              <p:cNvSpPr>
                <a:spLocks noChangeArrowheads="1"/>
              </p:cNvSpPr>
              <p:nvPr/>
            </p:nvSpPr>
            <p:spPr bwMode="auto">
              <a:xfrm>
                <a:off x="384437" y="83722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  <p:sp>
            <p:nvSpPr>
              <p:cNvPr id="54" name="Textfeld 53"/>
              <p:cNvSpPr txBox="1"/>
              <p:nvPr/>
            </p:nvSpPr>
            <p:spPr>
              <a:xfrm>
                <a:off x="356215" y="791337"/>
                <a:ext cx="31847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defTabSz="914400">
                  <a:buNone/>
                </a:pPr>
                <a:r>
                  <a:rPr lang="en-US" sz="1400" b="1" i="0">
                    <a:solidFill>
                      <a:schemeClr val="bg1"/>
                    </a:solidFill>
                    <a:latin typeface="Calibri"/>
                    <a:ea typeface="+mn-ea"/>
                    <a:cs typeface="+mn-cs"/>
                  </a:rPr>
                  <a:t>1</a:t>
                </a:r>
                <a:endParaRPr lang="de-DE" sz="14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56" name="Gruppieren 55"/>
          <p:cNvGrpSpPr/>
          <p:nvPr/>
        </p:nvGrpSpPr>
        <p:grpSpPr>
          <a:xfrm>
            <a:off x="363001" y="1471075"/>
            <a:ext cx="4015045" cy="338554"/>
            <a:chOff x="363001" y="1471075"/>
            <a:chExt cx="4015045" cy="338554"/>
          </a:xfrm>
        </p:grpSpPr>
        <p:sp>
          <p:nvSpPr>
            <p:cNvPr id="57" name="Textfeld 56"/>
            <p:cNvSpPr txBox="1"/>
            <p:nvPr/>
          </p:nvSpPr>
          <p:spPr>
            <a:xfrm>
              <a:off x="576736" y="1471075"/>
              <a:ext cx="380131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defTabSz="914400">
                <a:spcAft>
                  <a:spcPts val="600"/>
                </a:spcAft>
                <a:buNone/>
              </a:pPr>
              <a:r>
                <a:rPr lang="en-US" sz="1600" b="1" i="0">
                  <a:solidFill>
                    <a:srgbClr val="003D6A"/>
                  </a:solidFill>
                  <a:latin typeface="Calibri"/>
                  <a:ea typeface="+mn-ea"/>
                  <a:cs typeface="+mn-cs"/>
                </a:rPr>
                <a:t>Housing</a:t>
              </a:r>
              <a:endParaRPr lang="de-DE" sz="1600" b="1" dirty="0">
                <a:solidFill>
                  <a:srgbClr val="003D6A"/>
                </a:solidFill>
              </a:endParaRPr>
            </a:p>
          </p:txBody>
        </p:sp>
        <p:grpSp>
          <p:nvGrpSpPr>
            <p:cNvPr id="58" name="Gruppieren 57"/>
            <p:cNvGrpSpPr/>
            <p:nvPr/>
          </p:nvGrpSpPr>
          <p:grpSpPr>
            <a:xfrm>
              <a:off x="363001" y="1486464"/>
              <a:ext cx="318475" cy="307777"/>
              <a:chOff x="348595" y="795672"/>
              <a:chExt cx="318475" cy="307777"/>
            </a:xfrm>
          </p:grpSpPr>
          <p:sp>
            <p:nvSpPr>
              <p:cNvPr id="5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  <p:sp>
            <p:nvSpPr>
              <p:cNvPr id="60" name="Textfeld 59"/>
              <p:cNvSpPr txBox="1"/>
              <p:nvPr/>
            </p:nvSpPr>
            <p:spPr>
              <a:xfrm>
                <a:off x="348595" y="795672"/>
                <a:ext cx="31847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defTabSz="914400">
                  <a:buNone/>
                </a:pPr>
                <a:r>
                  <a:rPr lang="en-US" sz="1400" b="1" i="0">
                    <a:solidFill>
                      <a:schemeClr val="bg1"/>
                    </a:solidFill>
                    <a:latin typeface="Calibri"/>
                    <a:ea typeface="+mn-ea"/>
                    <a:cs typeface="+mn-cs"/>
                  </a:rPr>
                  <a:t>4</a:t>
                </a:r>
                <a:endParaRPr lang="de-DE" sz="14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61" name="Gruppieren 60"/>
          <p:cNvGrpSpPr/>
          <p:nvPr/>
        </p:nvGrpSpPr>
        <p:grpSpPr>
          <a:xfrm>
            <a:off x="363001" y="1772816"/>
            <a:ext cx="4015045" cy="338554"/>
            <a:chOff x="363001" y="1772816"/>
            <a:chExt cx="4015045" cy="338554"/>
          </a:xfrm>
        </p:grpSpPr>
        <p:sp>
          <p:nvSpPr>
            <p:cNvPr id="62" name="Textfeld 61"/>
            <p:cNvSpPr txBox="1"/>
            <p:nvPr/>
          </p:nvSpPr>
          <p:spPr>
            <a:xfrm>
              <a:off x="576736" y="1772816"/>
              <a:ext cx="380131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defTabSz="914400">
                <a:spcAft>
                  <a:spcPts val="600"/>
                </a:spcAft>
                <a:buNone/>
              </a:pPr>
              <a:r>
                <a:rPr lang="en-US" sz="1600" b="1" i="0">
                  <a:solidFill>
                    <a:srgbClr val="003D6A"/>
                  </a:solidFill>
                  <a:latin typeface="Calibri"/>
                  <a:ea typeface="+mn-ea"/>
                  <a:cs typeface="+mn-cs"/>
                </a:rPr>
                <a:t>Centering and mounting options</a:t>
              </a:r>
              <a:endParaRPr lang="de-DE" sz="1600" b="1" dirty="0">
                <a:solidFill>
                  <a:srgbClr val="003D6A"/>
                </a:solidFill>
              </a:endParaRPr>
            </a:p>
          </p:txBody>
        </p:sp>
        <p:grpSp>
          <p:nvGrpSpPr>
            <p:cNvPr id="63" name="Gruppieren 62"/>
            <p:cNvGrpSpPr/>
            <p:nvPr/>
          </p:nvGrpSpPr>
          <p:grpSpPr>
            <a:xfrm>
              <a:off x="363001" y="1788205"/>
              <a:ext cx="318475" cy="307777"/>
              <a:chOff x="356437" y="795672"/>
              <a:chExt cx="318475" cy="307777"/>
            </a:xfrm>
          </p:grpSpPr>
          <p:sp>
            <p:nvSpPr>
              <p:cNvPr id="93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  <p:sp>
            <p:nvSpPr>
              <p:cNvPr id="94" name="Textfeld 93"/>
              <p:cNvSpPr txBox="1"/>
              <p:nvPr/>
            </p:nvSpPr>
            <p:spPr>
              <a:xfrm>
                <a:off x="356437" y="795672"/>
                <a:ext cx="31847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defTabSz="914400">
                  <a:buNone/>
                </a:pPr>
                <a:r>
                  <a:rPr lang="en-US" sz="1400" b="1" i="0">
                    <a:solidFill>
                      <a:schemeClr val="bg1"/>
                    </a:solidFill>
                    <a:latin typeface="Calibri"/>
                    <a:ea typeface="+mn-ea"/>
                    <a:cs typeface="+mn-cs"/>
                  </a:rPr>
                  <a:t>5</a:t>
                </a:r>
                <a:endParaRPr lang="de-DE" sz="14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81" name="Gruppieren 80"/>
          <p:cNvGrpSpPr/>
          <p:nvPr/>
        </p:nvGrpSpPr>
        <p:grpSpPr>
          <a:xfrm>
            <a:off x="3291748" y="2657387"/>
            <a:ext cx="318475" cy="307777"/>
            <a:chOff x="356215" y="791337"/>
            <a:chExt cx="318475" cy="307777"/>
          </a:xfrm>
        </p:grpSpPr>
        <p:sp>
          <p:nvSpPr>
            <p:cNvPr id="82" name="Oval 8"/>
            <p:cNvSpPr>
              <a:spLocks noChangeArrowheads="1"/>
            </p:cNvSpPr>
            <p:nvPr/>
          </p:nvSpPr>
          <p:spPr bwMode="auto">
            <a:xfrm>
              <a:off x="384437" y="845415"/>
              <a:ext cx="216000" cy="216000"/>
            </a:xfrm>
            <a:prstGeom prst="ellipse">
              <a:avLst/>
            </a:prstGeom>
            <a:solidFill>
              <a:srgbClr val="009EE2"/>
            </a:solidFill>
            <a:ln w="9525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83" name="Textfeld 82"/>
            <p:cNvSpPr txBox="1"/>
            <p:nvPr/>
          </p:nvSpPr>
          <p:spPr>
            <a:xfrm>
              <a:off x="356215" y="791337"/>
              <a:ext cx="31847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defTabSz="914400">
                <a:buNone/>
              </a:pPr>
              <a:r>
                <a:rPr lang="en-US" sz="1400" b="1" i="0">
                  <a:solidFill>
                    <a:schemeClr val="bg1"/>
                  </a:solidFill>
                  <a:latin typeface="Calibri"/>
                  <a:ea typeface="+mn-ea"/>
                  <a:cs typeface="+mn-cs"/>
                </a:rPr>
                <a:t>2</a:t>
              </a:r>
              <a:endParaRPr lang="de-DE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4" name="Gruppieren 83"/>
          <p:cNvGrpSpPr/>
          <p:nvPr/>
        </p:nvGrpSpPr>
        <p:grpSpPr>
          <a:xfrm>
            <a:off x="1960883" y="3563019"/>
            <a:ext cx="318475" cy="307777"/>
            <a:chOff x="356215" y="791337"/>
            <a:chExt cx="318475" cy="307777"/>
          </a:xfrm>
        </p:grpSpPr>
        <p:sp>
          <p:nvSpPr>
            <p:cNvPr id="85" name="Oval 8"/>
            <p:cNvSpPr>
              <a:spLocks noChangeArrowheads="1"/>
            </p:cNvSpPr>
            <p:nvPr/>
          </p:nvSpPr>
          <p:spPr bwMode="auto">
            <a:xfrm>
              <a:off x="384437" y="837225"/>
              <a:ext cx="216000" cy="216000"/>
            </a:xfrm>
            <a:prstGeom prst="ellipse">
              <a:avLst/>
            </a:prstGeom>
            <a:solidFill>
              <a:srgbClr val="009EE2"/>
            </a:solidFill>
            <a:ln w="9525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86" name="Textfeld 85"/>
            <p:cNvSpPr txBox="1"/>
            <p:nvPr/>
          </p:nvSpPr>
          <p:spPr>
            <a:xfrm>
              <a:off x="356215" y="791337"/>
              <a:ext cx="31847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defTabSz="914400">
                <a:buNone/>
              </a:pPr>
              <a:r>
                <a:rPr lang="en-US" sz="1400" b="1" i="0">
                  <a:solidFill>
                    <a:schemeClr val="bg1"/>
                  </a:solidFill>
                  <a:latin typeface="Calibri"/>
                  <a:ea typeface="+mn-ea"/>
                  <a:cs typeface="+mn-cs"/>
                </a:rPr>
                <a:t>3</a:t>
              </a:r>
              <a:endParaRPr lang="de-DE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7" name="Gruppieren 86"/>
          <p:cNvGrpSpPr/>
          <p:nvPr/>
        </p:nvGrpSpPr>
        <p:grpSpPr>
          <a:xfrm>
            <a:off x="1792621" y="2764498"/>
            <a:ext cx="318475" cy="307777"/>
            <a:chOff x="356215" y="791337"/>
            <a:chExt cx="318475" cy="307777"/>
          </a:xfrm>
        </p:grpSpPr>
        <p:sp>
          <p:nvSpPr>
            <p:cNvPr id="88" name="Oval 8"/>
            <p:cNvSpPr>
              <a:spLocks noChangeArrowheads="1"/>
            </p:cNvSpPr>
            <p:nvPr/>
          </p:nvSpPr>
          <p:spPr bwMode="auto">
            <a:xfrm>
              <a:off x="384437" y="837225"/>
              <a:ext cx="216000" cy="216000"/>
            </a:xfrm>
            <a:prstGeom prst="ellipse">
              <a:avLst/>
            </a:prstGeom>
            <a:solidFill>
              <a:srgbClr val="009EE2"/>
            </a:solidFill>
            <a:ln w="9525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89" name="Textfeld 88"/>
            <p:cNvSpPr txBox="1"/>
            <p:nvPr/>
          </p:nvSpPr>
          <p:spPr>
            <a:xfrm>
              <a:off x="356215" y="791337"/>
              <a:ext cx="31847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defTabSz="914400">
                <a:buNone/>
              </a:pPr>
              <a:r>
                <a:rPr lang="en-US" sz="1400" b="1" i="0">
                  <a:solidFill>
                    <a:schemeClr val="bg1"/>
                  </a:solidFill>
                  <a:latin typeface="Calibri"/>
                  <a:ea typeface="+mn-ea"/>
                  <a:cs typeface="+mn-cs"/>
                </a:rPr>
                <a:t>4</a:t>
              </a:r>
              <a:endParaRPr lang="de-DE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0" name="Gruppieren 89"/>
          <p:cNvGrpSpPr/>
          <p:nvPr/>
        </p:nvGrpSpPr>
        <p:grpSpPr>
          <a:xfrm>
            <a:off x="2498241" y="3716907"/>
            <a:ext cx="318475" cy="307777"/>
            <a:chOff x="356215" y="791337"/>
            <a:chExt cx="318475" cy="307777"/>
          </a:xfrm>
        </p:grpSpPr>
        <p:sp>
          <p:nvSpPr>
            <p:cNvPr id="91" name="Oval 8"/>
            <p:cNvSpPr>
              <a:spLocks noChangeArrowheads="1"/>
            </p:cNvSpPr>
            <p:nvPr/>
          </p:nvSpPr>
          <p:spPr bwMode="auto">
            <a:xfrm>
              <a:off x="384437" y="837225"/>
              <a:ext cx="216000" cy="216000"/>
            </a:xfrm>
            <a:prstGeom prst="ellipse">
              <a:avLst/>
            </a:prstGeom>
            <a:solidFill>
              <a:srgbClr val="009EE2"/>
            </a:solidFill>
            <a:ln w="9525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92" name="Textfeld 91"/>
            <p:cNvSpPr txBox="1"/>
            <p:nvPr/>
          </p:nvSpPr>
          <p:spPr>
            <a:xfrm>
              <a:off x="356215" y="791337"/>
              <a:ext cx="31847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defTabSz="914400">
                <a:buNone/>
              </a:pPr>
              <a:r>
                <a:rPr lang="en-US" sz="1400" b="1" i="0">
                  <a:solidFill>
                    <a:schemeClr val="bg1"/>
                  </a:solidFill>
                  <a:latin typeface="Calibri"/>
                  <a:ea typeface="+mn-ea"/>
                  <a:cs typeface="+mn-cs"/>
                </a:rPr>
                <a:t>5</a:t>
              </a:r>
            </a:p>
          </p:txBody>
        </p:sp>
      </p:grpSp>
      <p:grpSp>
        <p:nvGrpSpPr>
          <p:cNvPr id="55" name="Gruppieren 54"/>
          <p:cNvGrpSpPr/>
          <p:nvPr/>
        </p:nvGrpSpPr>
        <p:grpSpPr>
          <a:xfrm>
            <a:off x="363001" y="2067220"/>
            <a:ext cx="4015045" cy="338554"/>
            <a:chOff x="363001" y="1772816"/>
            <a:chExt cx="4015045" cy="338554"/>
          </a:xfrm>
        </p:grpSpPr>
        <p:sp>
          <p:nvSpPr>
            <p:cNvPr id="64" name="Textfeld 63"/>
            <p:cNvSpPr txBox="1"/>
            <p:nvPr/>
          </p:nvSpPr>
          <p:spPr>
            <a:xfrm>
              <a:off x="576736" y="1772816"/>
              <a:ext cx="380131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defTabSz="914400">
                <a:spcAft>
                  <a:spcPts val="600"/>
                </a:spcAft>
                <a:buNone/>
              </a:pPr>
              <a:r>
                <a:rPr lang="en-US" sz="1600" b="1" i="0">
                  <a:solidFill>
                    <a:srgbClr val="003D6A"/>
                  </a:solidFill>
                  <a:latin typeface="Calibri"/>
                  <a:ea typeface="+mn-ea"/>
                  <a:cs typeface="+mn-cs"/>
                </a:rPr>
                <a:t>Wedge-hook design</a:t>
              </a:r>
              <a:endParaRPr lang="de-DE" sz="1600" b="1" dirty="0">
                <a:solidFill>
                  <a:srgbClr val="003D6A"/>
                </a:solidFill>
              </a:endParaRPr>
            </a:p>
          </p:txBody>
        </p:sp>
        <p:grpSp>
          <p:nvGrpSpPr>
            <p:cNvPr id="65" name="Gruppieren 64"/>
            <p:cNvGrpSpPr/>
            <p:nvPr/>
          </p:nvGrpSpPr>
          <p:grpSpPr>
            <a:xfrm>
              <a:off x="363001" y="1788205"/>
              <a:ext cx="318475" cy="307777"/>
              <a:chOff x="356437" y="795672"/>
              <a:chExt cx="318475" cy="307777"/>
            </a:xfrm>
          </p:grpSpPr>
          <p:sp>
            <p:nvSpPr>
              <p:cNvPr id="66" name="Oval 8"/>
              <p:cNvSpPr>
                <a:spLocks noChangeArrowheads="1"/>
              </p:cNvSpPr>
              <p:nvPr/>
            </p:nvSpPr>
            <p:spPr bwMode="auto">
              <a:xfrm>
                <a:off x="384437" y="841560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  <p:sp>
            <p:nvSpPr>
              <p:cNvPr id="67" name="Textfeld 66"/>
              <p:cNvSpPr txBox="1"/>
              <p:nvPr/>
            </p:nvSpPr>
            <p:spPr>
              <a:xfrm>
                <a:off x="356437" y="795672"/>
                <a:ext cx="31847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defTabSz="914400">
                  <a:buNone/>
                </a:pPr>
                <a:r>
                  <a:rPr lang="en-US" sz="1400" b="1" i="0">
                    <a:solidFill>
                      <a:schemeClr val="bg1"/>
                    </a:solidFill>
                    <a:latin typeface="Calibri"/>
                    <a:ea typeface="+mn-ea"/>
                    <a:cs typeface="+mn-cs"/>
                  </a:rPr>
                  <a:t>6</a:t>
                </a:r>
                <a:endParaRPr lang="de-DE" sz="14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68" name="Gruppieren 67"/>
          <p:cNvGrpSpPr/>
          <p:nvPr/>
        </p:nvGrpSpPr>
        <p:grpSpPr>
          <a:xfrm>
            <a:off x="3065318" y="3476840"/>
            <a:ext cx="318475" cy="307777"/>
            <a:chOff x="356215" y="791337"/>
            <a:chExt cx="318475" cy="307777"/>
          </a:xfrm>
        </p:grpSpPr>
        <p:sp>
          <p:nvSpPr>
            <p:cNvPr id="69" name="Oval 8"/>
            <p:cNvSpPr>
              <a:spLocks noChangeArrowheads="1"/>
            </p:cNvSpPr>
            <p:nvPr/>
          </p:nvSpPr>
          <p:spPr bwMode="auto">
            <a:xfrm>
              <a:off x="384437" y="837225"/>
              <a:ext cx="216000" cy="216000"/>
            </a:xfrm>
            <a:prstGeom prst="ellipse">
              <a:avLst/>
            </a:prstGeom>
            <a:solidFill>
              <a:srgbClr val="009EE2"/>
            </a:solidFill>
            <a:ln w="9525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70" name="Textfeld 69"/>
            <p:cNvSpPr txBox="1"/>
            <p:nvPr/>
          </p:nvSpPr>
          <p:spPr>
            <a:xfrm>
              <a:off x="356215" y="791337"/>
              <a:ext cx="31847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defTabSz="914400">
                <a:buNone/>
              </a:pPr>
              <a:r>
                <a:rPr lang="en-US" sz="1400" b="1" i="0">
                  <a:solidFill>
                    <a:schemeClr val="bg1"/>
                  </a:solidFill>
                  <a:latin typeface="Calibri"/>
                  <a:ea typeface="+mn-ea"/>
                  <a:cs typeface="+mn-cs"/>
                </a:rPr>
                <a:t>6</a:t>
              </a:r>
              <a:endParaRPr lang="de-DE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1" name="Gruppieren 70"/>
          <p:cNvGrpSpPr/>
          <p:nvPr/>
        </p:nvGrpSpPr>
        <p:grpSpPr>
          <a:xfrm>
            <a:off x="363001" y="2362125"/>
            <a:ext cx="4015045" cy="338554"/>
            <a:chOff x="363001" y="1772816"/>
            <a:chExt cx="4015045" cy="338554"/>
          </a:xfrm>
        </p:grpSpPr>
        <p:sp>
          <p:nvSpPr>
            <p:cNvPr id="72" name="Textfeld 71"/>
            <p:cNvSpPr txBox="1"/>
            <p:nvPr/>
          </p:nvSpPr>
          <p:spPr>
            <a:xfrm>
              <a:off x="576736" y="1772816"/>
              <a:ext cx="380131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defTabSz="914400">
                <a:spcAft>
                  <a:spcPts val="600"/>
                </a:spcAft>
                <a:buNone/>
              </a:pPr>
              <a:r>
                <a:rPr lang="en-US" sz="1600" b="1" i="0">
                  <a:solidFill>
                    <a:srgbClr val="003D6A"/>
                  </a:solidFill>
                  <a:latin typeface="Calibri"/>
                  <a:ea typeface="+mn-ea"/>
                  <a:cs typeface="+mn-cs"/>
                </a:rPr>
                <a:t>Control electronics</a:t>
              </a:r>
              <a:endParaRPr lang="de-DE" sz="1600" b="1" dirty="0">
                <a:solidFill>
                  <a:srgbClr val="003D6A"/>
                </a:solidFill>
              </a:endParaRPr>
            </a:p>
          </p:txBody>
        </p:sp>
        <p:grpSp>
          <p:nvGrpSpPr>
            <p:cNvPr id="73" name="Gruppieren 72"/>
            <p:cNvGrpSpPr/>
            <p:nvPr/>
          </p:nvGrpSpPr>
          <p:grpSpPr>
            <a:xfrm>
              <a:off x="363001" y="1788205"/>
              <a:ext cx="318475" cy="307777"/>
              <a:chOff x="356437" y="795672"/>
              <a:chExt cx="318475" cy="307777"/>
            </a:xfrm>
          </p:grpSpPr>
          <p:sp>
            <p:nvSpPr>
              <p:cNvPr id="74" name="Oval 8"/>
              <p:cNvSpPr>
                <a:spLocks noChangeArrowheads="1"/>
              </p:cNvSpPr>
              <p:nvPr/>
            </p:nvSpPr>
            <p:spPr bwMode="auto">
              <a:xfrm>
                <a:off x="384437" y="841560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  <p:sp>
            <p:nvSpPr>
              <p:cNvPr id="75" name="Textfeld 74"/>
              <p:cNvSpPr txBox="1"/>
              <p:nvPr/>
            </p:nvSpPr>
            <p:spPr>
              <a:xfrm>
                <a:off x="356437" y="795672"/>
                <a:ext cx="31847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defTabSz="914400">
                  <a:buNone/>
                </a:pPr>
                <a:r>
                  <a:rPr lang="en-US" sz="1400" b="1" i="0">
                    <a:solidFill>
                      <a:schemeClr val="bg1"/>
                    </a:solidFill>
                    <a:latin typeface="Calibri"/>
                    <a:ea typeface="+mn-ea"/>
                    <a:cs typeface="+mn-cs"/>
                  </a:rPr>
                  <a:t>7</a:t>
                </a:r>
                <a:endParaRPr lang="de-DE" sz="14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76" name="Gruppieren 75"/>
          <p:cNvGrpSpPr/>
          <p:nvPr/>
        </p:nvGrpSpPr>
        <p:grpSpPr>
          <a:xfrm>
            <a:off x="3826205" y="3893448"/>
            <a:ext cx="318475" cy="307777"/>
            <a:chOff x="356215" y="791337"/>
            <a:chExt cx="318475" cy="307777"/>
          </a:xfrm>
        </p:grpSpPr>
        <p:sp>
          <p:nvSpPr>
            <p:cNvPr id="77" name="Oval 8"/>
            <p:cNvSpPr>
              <a:spLocks noChangeArrowheads="1"/>
            </p:cNvSpPr>
            <p:nvPr/>
          </p:nvSpPr>
          <p:spPr bwMode="auto">
            <a:xfrm>
              <a:off x="384437" y="837225"/>
              <a:ext cx="216000" cy="216000"/>
            </a:xfrm>
            <a:prstGeom prst="ellipse">
              <a:avLst/>
            </a:prstGeom>
            <a:solidFill>
              <a:srgbClr val="009EE2"/>
            </a:solidFill>
            <a:ln w="9525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96" name="Textfeld 95"/>
            <p:cNvSpPr txBox="1"/>
            <p:nvPr/>
          </p:nvSpPr>
          <p:spPr>
            <a:xfrm>
              <a:off x="356215" y="791337"/>
              <a:ext cx="31847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defTabSz="914400">
                <a:buNone/>
              </a:pPr>
              <a:r>
                <a:rPr lang="en-US" sz="1400" b="1" i="0">
                  <a:solidFill>
                    <a:schemeClr val="bg1"/>
                  </a:solidFill>
                  <a:latin typeface="Calibri"/>
                  <a:ea typeface="+mn-ea"/>
                  <a:cs typeface="+mn-cs"/>
                </a:rPr>
                <a:t>7</a:t>
              </a:r>
              <a:endParaRPr lang="de-DE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7" name="Gruppieren 96"/>
          <p:cNvGrpSpPr/>
          <p:nvPr/>
        </p:nvGrpSpPr>
        <p:grpSpPr>
          <a:xfrm>
            <a:off x="3951354" y="2853033"/>
            <a:ext cx="318475" cy="307777"/>
            <a:chOff x="356215" y="791337"/>
            <a:chExt cx="318475" cy="307777"/>
          </a:xfrm>
        </p:grpSpPr>
        <p:sp>
          <p:nvSpPr>
            <p:cNvPr id="98" name="Oval 8"/>
            <p:cNvSpPr>
              <a:spLocks noChangeArrowheads="1"/>
            </p:cNvSpPr>
            <p:nvPr/>
          </p:nvSpPr>
          <p:spPr bwMode="auto">
            <a:xfrm>
              <a:off x="384437" y="837225"/>
              <a:ext cx="216000" cy="216000"/>
            </a:xfrm>
            <a:prstGeom prst="ellipse">
              <a:avLst/>
            </a:prstGeom>
            <a:solidFill>
              <a:srgbClr val="009EE2"/>
            </a:solidFill>
            <a:ln w="9525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99" name="Textfeld 98"/>
            <p:cNvSpPr txBox="1"/>
            <p:nvPr/>
          </p:nvSpPr>
          <p:spPr>
            <a:xfrm>
              <a:off x="356215" y="791337"/>
              <a:ext cx="31847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defTabSz="914400">
                <a:buNone/>
              </a:pPr>
              <a:r>
                <a:rPr lang="en-US" sz="1400" b="1" i="0">
                  <a:solidFill>
                    <a:schemeClr val="bg1"/>
                  </a:solidFill>
                  <a:latin typeface="Calibri"/>
                  <a:ea typeface="+mn-ea"/>
                  <a:cs typeface="+mn-cs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74086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nhaltsplatzhalter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1014" y="2186274"/>
            <a:ext cx="1374138" cy="2816365"/>
          </a:xfrm>
          <a:prstGeom prst="rect">
            <a:avLst/>
          </a:prstGeom>
        </p:spPr>
      </p:pic>
      <p:pic>
        <p:nvPicPr>
          <p:cNvPr id="16" name="Inhaltsplatzhalter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105" y="2186274"/>
            <a:ext cx="1301661" cy="2787520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919125" y="5130618"/>
            <a:ext cx="9076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2xM8</a:t>
            </a:r>
            <a:br>
              <a:rPr lang="en-US" dirty="0" smtClean="0"/>
            </a:br>
            <a:r>
              <a:rPr lang="en-US" dirty="0" smtClean="0"/>
              <a:t>(4 pole)</a:t>
            </a:r>
            <a:endParaRPr lang="en-US" dirty="0"/>
          </a:p>
        </p:txBody>
      </p:sp>
      <p:sp>
        <p:nvSpPr>
          <p:cNvPr id="4" name="Rechteck 3"/>
          <p:cNvSpPr/>
          <p:nvPr/>
        </p:nvSpPr>
        <p:spPr>
          <a:xfrm>
            <a:off x="2486765" y="5130618"/>
            <a:ext cx="16626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dirty="0" smtClean="0"/>
              <a:t>1xM12</a:t>
            </a:r>
            <a:br>
              <a:rPr lang="en-US" dirty="0" smtClean="0"/>
            </a:br>
            <a:r>
              <a:rPr lang="en-US" dirty="0" smtClean="0"/>
              <a:t>(5 pole, Class B)</a:t>
            </a:r>
            <a:endParaRPr lang="en-US" dirty="0"/>
          </a:p>
        </p:txBody>
      </p:sp>
      <p:sp>
        <p:nvSpPr>
          <p:cNvPr id="19" name="Textfeld 18"/>
          <p:cNvSpPr txBox="1"/>
          <p:nvPr/>
        </p:nvSpPr>
        <p:spPr>
          <a:xfrm>
            <a:off x="806722" y="1645070"/>
            <a:ext cx="1132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Digital I/O</a:t>
            </a:r>
            <a:endParaRPr lang="en-US" dirty="0"/>
          </a:p>
        </p:txBody>
      </p:sp>
      <p:sp>
        <p:nvSpPr>
          <p:cNvPr id="21" name="Rechteck 20"/>
          <p:cNvSpPr/>
          <p:nvPr/>
        </p:nvSpPr>
        <p:spPr>
          <a:xfrm>
            <a:off x="2897135" y="1645070"/>
            <a:ext cx="8418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dirty="0" smtClean="0"/>
              <a:t>IO-Link</a:t>
            </a:r>
            <a:endParaRPr lang="en-US" dirty="0"/>
          </a:p>
        </p:txBody>
      </p:sp>
      <p:grpSp>
        <p:nvGrpSpPr>
          <p:cNvPr id="9" name="Gruppieren 8"/>
          <p:cNvGrpSpPr/>
          <p:nvPr/>
        </p:nvGrpSpPr>
        <p:grpSpPr>
          <a:xfrm>
            <a:off x="4473677" y="1778594"/>
            <a:ext cx="4559656" cy="3529781"/>
            <a:chOff x="4473677" y="1778594"/>
            <a:chExt cx="4559656" cy="3529781"/>
          </a:xfrm>
        </p:grpSpPr>
        <p:sp>
          <p:nvSpPr>
            <p:cNvPr id="8" name="Rechteck 7"/>
            <p:cNvSpPr/>
            <p:nvPr/>
          </p:nvSpPr>
          <p:spPr>
            <a:xfrm>
              <a:off x="4473677" y="1778594"/>
              <a:ext cx="4559656" cy="3529781"/>
            </a:xfrm>
            <a:prstGeom prst="rect">
              <a:avLst/>
            </a:prstGeom>
            <a:noFill/>
            <a:ln w="38100">
              <a:solidFill>
                <a:srgbClr val="00B0F0"/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2" name="Gruppieren 21"/>
            <p:cNvGrpSpPr>
              <a:grpSpLocks noChangeAspect="1"/>
            </p:cNvGrpSpPr>
            <p:nvPr/>
          </p:nvGrpSpPr>
          <p:grpSpPr>
            <a:xfrm>
              <a:off x="4758763" y="2370053"/>
              <a:ext cx="3919407" cy="2873452"/>
              <a:chOff x="1577355" y="1756392"/>
              <a:chExt cx="6213688" cy="4555466"/>
            </a:xfrm>
          </p:grpSpPr>
          <p:pic>
            <p:nvPicPr>
              <p:cNvPr id="23" name="Picture 6" descr="https://www.phoenixcontact.com/assets/images_pr/product_photos/small1/71962_1000_int_01.jpg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00393" y="2392601"/>
                <a:ext cx="1390650" cy="139065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" name="Grafik 23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126616" y="4259400"/>
                <a:ext cx="1290455" cy="1257554"/>
              </a:xfrm>
              <a:prstGeom prst="rect">
                <a:avLst/>
              </a:prstGeom>
            </p:spPr>
          </p:pic>
          <p:sp>
            <p:nvSpPr>
              <p:cNvPr id="25" name="Textfeld 24"/>
              <p:cNvSpPr txBox="1"/>
              <p:nvPr/>
            </p:nvSpPr>
            <p:spPr>
              <a:xfrm>
                <a:off x="3294442" y="1878725"/>
                <a:ext cx="2669593" cy="731907"/>
              </a:xfrm>
              <a:prstGeom prst="rect">
                <a:avLst/>
              </a:prstGeom>
            </p:spPr>
            <p:txBody>
              <a:bodyPr vert="horz" wrap="square" lIns="91440" tIns="45720" rIns="91440" bIns="45720" rtlCol="0" anchor="ctr">
                <a:spAutoFit/>
              </a:bodyPr>
              <a:lstStyle/>
              <a:p>
                <a:r>
                  <a:rPr lang="en-US" sz="1200" dirty="0" smtClean="0">
                    <a:sym typeface="Wingdings" panose="05000000000000000000" pitchFamily="2" charset="2"/>
                  </a:rPr>
                  <a:t>IO-Link Port Class B</a:t>
                </a:r>
              </a:p>
              <a:p>
                <a:r>
                  <a:rPr kumimoji="0" lang="en-US" sz="1200" b="0" i="0" u="none" strike="noStrike" kern="120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</a:rPr>
                  <a:t>M12 (5</a:t>
                </a:r>
                <a:r>
                  <a:rPr kumimoji="0" lang="en-US" sz="1200" b="0" i="0" u="none" strike="noStrike" kern="1200" cap="none" spc="0" normalizeH="0" noProof="0" dirty="0" smtClean="0">
                    <a:ln>
                      <a:noFill/>
                    </a:ln>
                    <a:effectLst/>
                    <a:uLnTx/>
                    <a:uFillTx/>
                  </a:rPr>
                  <a:t> pole</a:t>
                </a:r>
                <a:r>
                  <a:rPr kumimoji="0" lang="en-US" sz="1200" b="0" i="0" u="none" strike="noStrike" kern="120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</a:rPr>
                  <a:t>, A-</a:t>
                </a:r>
                <a:r>
                  <a:rPr lang="en-US" sz="1200" dirty="0" smtClean="0"/>
                  <a:t>cod</a:t>
                </a:r>
                <a:r>
                  <a:rPr kumimoji="0" lang="en-US" sz="1200" b="0" i="0" u="none" strike="noStrike" kern="1200" cap="none" spc="0" normalizeH="0" baseline="0" noProof="0" dirty="0" err="1" smtClean="0">
                    <a:ln>
                      <a:noFill/>
                    </a:ln>
                    <a:effectLst/>
                    <a:uLnTx/>
                    <a:uFillTx/>
                  </a:rPr>
                  <a:t>ed</a:t>
                </a:r>
                <a:r>
                  <a:rPr kumimoji="0" lang="en-US" sz="1200" b="0" i="0" u="none" strike="noStrike" kern="120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</a:rPr>
                  <a:t>)</a:t>
                </a:r>
              </a:p>
            </p:txBody>
          </p:sp>
          <p:cxnSp>
            <p:nvCxnSpPr>
              <p:cNvPr id="26" name="Gewinkelte Verbindung 25"/>
              <p:cNvCxnSpPr/>
              <p:nvPr/>
            </p:nvCxnSpPr>
            <p:spPr>
              <a:xfrm rot="16200000" flipH="1">
                <a:off x="3063715" y="2763670"/>
                <a:ext cx="2565655" cy="2147475"/>
              </a:xfrm>
              <a:prstGeom prst="bentConnector3">
                <a:avLst>
                  <a:gd name="adj1" fmla="val 519"/>
                </a:avLst>
              </a:prstGeom>
              <a:ln>
                <a:tailEnd type="triangle"/>
              </a:ln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sp>
            <p:nvSpPr>
              <p:cNvPr id="27" name="Textfeld 26"/>
              <p:cNvSpPr txBox="1"/>
              <p:nvPr/>
            </p:nvSpPr>
            <p:spPr>
              <a:xfrm>
                <a:off x="4629238" y="5482364"/>
                <a:ext cx="2265034" cy="829494"/>
              </a:xfrm>
              <a:prstGeom prst="rect">
                <a:avLst/>
              </a:prstGeom>
            </p:spPr>
            <p:txBody>
              <a:bodyPr vert="horz" wrap="square" lIns="91440" tIns="45720" rIns="91440" bIns="45720" rtlCol="0" anchor="ctr">
                <a:spAutoFit/>
              </a:bodyPr>
              <a:lstStyle/>
              <a:p>
                <a:pPr marR="0" algn="ctr" fontAlgn="auto">
                  <a:spcAft>
                    <a:spcPts val="0"/>
                  </a:spcAft>
                  <a:buClrTx/>
                  <a:buSzTx/>
                  <a:tabLst/>
                </a:pPr>
                <a:r>
                  <a:rPr lang="en-US" sz="14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cs typeface="Calibri"/>
                  </a:rPr>
                  <a:t>IO-Link Master </a:t>
                </a:r>
                <a:r>
                  <a:rPr lang="en-US" sz="14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cs typeface="Calibri"/>
                  </a:rPr>
                  <a:t>(IP 65/67)</a:t>
                </a:r>
                <a:endPara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cs typeface="Calibri"/>
                </a:endParaRPr>
              </a:p>
            </p:txBody>
          </p:sp>
          <p:cxnSp>
            <p:nvCxnSpPr>
              <p:cNvPr id="28" name="Gerade Verbindung mit Pfeil 27"/>
              <p:cNvCxnSpPr/>
              <p:nvPr/>
            </p:nvCxnSpPr>
            <p:spPr>
              <a:xfrm flipH="1">
                <a:off x="6352418" y="4421697"/>
                <a:ext cx="838199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sp>
            <p:nvSpPr>
              <p:cNvPr id="29" name="Textfeld 28"/>
              <p:cNvSpPr txBox="1"/>
              <p:nvPr/>
            </p:nvSpPr>
            <p:spPr>
              <a:xfrm>
                <a:off x="6537985" y="4041541"/>
                <a:ext cx="1186203" cy="439144"/>
              </a:xfrm>
              <a:prstGeom prst="rect">
                <a:avLst/>
              </a:prstGeom>
            </p:spPr>
            <p:txBody>
              <a:bodyPr vert="horz" wrap="square" lIns="0" tIns="45720" rIns="0" bIns="45720" rtlCol="0" anchor="ctr">
                <a:spAutoFit/>
              </a:bodyPr>
              <a:lstStyle/>
              <a:p>
                <a:r>
                  <a:rPr lang="en-US" sz="1200" dirty="0" smtClean="0"/>
                  <a:t>Fieldbus</a:t>
                </a:r>
                <a:endParaRPr kumimoji="0" lang="en-US" sz="1200" b="0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</a:endParaRPr>
              </a:p>
            </p:txBody>
          </p:sp>
          <p:pic>
            <p:nvPicPr>
              <p:cNvPr id="30" name="Picture 2" descr="http://www.schunk.int/pimexport/IM0020712.jpg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77355" y="2012276"/>
                <a:ext cx="1695450" cy="381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31" name="Gewinkelte Verbindung 30"/>
              <p:cNvCxnSpPr/>
              <p:nvPr/>
            </p:nvCxnSpPr>
            <p:spPr>
              <a:xfrm rot="5400000" flipH="1" flipV="1">
                <a:off x="5686096" y="3526302"/>
                <a:ext cx="1213724" cy="872638"/>
              </a:xfrm>
              <a:prstGeom prst="bentConnector3">
                <a:avLst>
                  <a:gd name="adj1" fmla="val 99007"/>
                </a:avLst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Textfeld 31"/>
              <p:cNvSpPr txBox="1"/>
              <p:nvPr/>
            </p:nvSpPr>
            <p:spPr>
              <a:xfrm>
                <a:off x="6296614" y="1756392"/>
                <a:ext cx="1494429" cy="731907"/>
              </a:xfrm>
              <a:prstGeom prst="rect">
                <a:avLst/>
              </a:prstGeom>
            </p:spPr>
            <p:txBody>
              <a:bodyPr vert="horz" wrap="square" lIns="91440" tIns="45720" rIns="91440" bIns="45720" rtlCol="0" anchor="ctr">
                <a:spAutoFit/>
              </a:bodyPr>
              <a:lstStyle/>
              <a:p>
                <a:pPr marR="0" algn="ctr" fontAlgn="auto">
                  <a:spcAft>
                    <a:spcPts val="0"/>
                  </a:spcAft>
                  <a:buClrTx/>
                  <a:buSzTx/>
                  <a:tabLst/>
                </a:pPr>
                <a:r>
                  <a:rPr lang="en-US" sz="12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cs typeface="Calibri"/>
                  </a:rPr>
                  <a:t>Power switches</a:t>
                </a:r>
                <a:endPara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cs typeface="Calibri"/>
                </a:endParaRPr>
              </a:p>
            </p:txBody>
          </p:sp>
        </p:grpSp>
        <p:sp>
          <p:nvSpPr>
            <p:cNvPr id="7" name="Rechteck 6"/>
            <p:cNvSpPr/>
            <p:nvPr/>
          </p:nvSpPr>
          <p:spPr>
            <a:xfrm>
              <a:off x="4961727" y="1923174"/>
              <a:ext cx="4071606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b="1" dirty="0" smtClean="0"/>
                <a:t>IO-Link supply concept = Plug &amp; Play</a:t>
              </a:r>
              <a:endParaRPr lang="en-US" sz="1600" b="1" dirty="0"/>
            </a:p>
          </p:txBody>
        </p:sp>
      </p:grpSp>
      <p:sp>
        <p:nvSpPr>
          <p:cNvPr id="34" name="Titel 1"/>
          <p:cNvSpPr txBox="1">
            <a:spLocks/>
          </p:cNvSpPr>
          <p:nvPr/>
        </p:nvSpPr>
        <p:spPr>
          <a:xfrm>
            <a:off x="561443" y="389470"/>
            <a:ext cx="8074557" cy="960702"/>
          </a:xfrm>
          <a:prstGeom prst="rect">
            <a:avLst/>
          </a:prstGeom>
        </p:spPr>
        <p:txBody>
          <a:bodyPr anchor="b"/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i="0" kern="1200">
                <a:solidFill>
                  <a:srgbClr val="00446B"/>
                </a:solidFill>
                <a:latin typeface="Calibri"/>
                <a:ea typeface="+mj-ea"/>
                <a:cs typeface="Calibri"/>
              </a:defRPr>
            </a:lvl1pPr>
          </a:lstStyle>
          <a:p>
            <a:pPr lvl="0"/>
            <a:r>
              <a:rPr lang="en-US" dirty="0" smtClean="0"/>
              <a:t>Product requirements PGN+E IO-Link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46B"/>
                </a:solidFill>
                <a:effectLst/>
                <a:uLnTx/>
                <a:uFillTx/>
              </a:rPr>
              <a:t>	</a:t>
            </a:r>
            <a:b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46B"/>
                </a:solidFill>
                <a:effectLst/>
                <a:uLnTx/>
                <a:uFillTx/>
              </a:rPr>
            </a:br>
            <a:r>
              <a:rPr lang="en-US" sz="2400" dirty="0" smtClean="0">
                <a:solidFill>
                  <a:srgbClr val="00ADEE"/>
                </a:solidFill>
              </a:rPr>
              <a:t>Electrical connection</a:t>
            </a:r>
            <a:endParaRPr lang="en-US" sz="2400" dirty="0">
              <a:solidFill>
                <a:srgbClr val="00ADE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662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6202373"/>
              </p:ext>
            </p:extLst>
          </p:nvPr>
        </p:nvGraphicFramePr>
        <p:xfrm>
          <a:off x="667861" y="1540672"/>
          <a:ext cx="6999764" cy="2433320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2096008"/>
                <a:gridCol w="2417731"/>
                <a:gridCol w="2486025"/>
              </a:tblGrid>
              <a:tr h="370840">
                <a:tc>
                  <a:txBody>
                    <a:bodyPr/>
                    <a:lstStyle/>
                    <a:p>
                      <a:endParaRPr lang="en-US" sz="1600" noProof="0" dirty="0"/>
                    </a:p>
                  </a:txBody>
                  <a:tcPr>
                    <a:lnL w="127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D6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 smtClean="0"/>
                        <a:t>PGN+E 080-1</a:t>
                      </a:r>
                      <a:endParaRPr lang="en-US" sz="1600" noProof="0" dirty="0"/>
                    </a:p>
                  </a:txBody>
                  <a:tcPr>
                    <a:lnL w="127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D6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 smtClean="0"/>
                        <a:t>PGN+E 080-1-IOL</a:t>
                      </a:r>
                      <a:endParaRPr lang="en-US" sz="1600" noProof="0" dirty="0"/>
                    </a:p>
                  </a:txBody>
                  <a:tcPr>
                    <a:lnL w="127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D6A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noProof="0" dirty="0" smtClean="0"/>
                        <a:t>Gripping</a:t>
                      </a:r>
                    </a:p>
                  </a:txBody>
                  <a:tcPr>
                    <a:lnL w="127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noProof="0" dirty="0" smtClean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</a:t>
                      </a:r>
                      <a:r>
                        <a:rPr lang="en-US" sz="1600" noProof="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 (force manually</a:t>
                      </a:r>
                      <a:r>
                        <a:rPr lang="en-US" sz="1600" baseline="0" noProof="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1600" noProof="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adjustable)</a:t>
                      </a:r>
                      <a:endParaRPr lang="en-US" sz="1600" noProof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252000">
                    <a:lnL w="127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noProof="0" dirty="0" smtClean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 </a:t>
                      </a:r>
                      <a:r>
                        <a:rPr lang="en-US" sz="1600" noProof="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(force via IO-Link adjustable)</a:t>
                      </a:r>
                      <a:endParaRPr lang="en-US" sz="16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252000">
                    <a:lnL w="127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noProof="0" dirty="0" smtClean="0"/>
                        <a:t>Release</a:t>
                      </a:r>
                      <a:endParaRPr lang="en-US" sz="1600" noProof="0" dirty="0"/>
                    </a:p>
                  </a:txBody>
                  <a:tcPr>
                    <a:lnL w="127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noProof="0" dirty="0" smtClean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</a:t>
                      </a:r>
                      <a:endParaRPr lang="en-US" sz="1600" noProof="0" dirty="0" smtClean="0"/>
                    </a:p>
                  </a:txBody>
                  <a:tcPr marL="252000">
                    <a:lnL w="127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noProof="0" dirty="0" smtClean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</a:t>
                      </a:r>
                      <a:endParaRPr lang="en-US" sz="1600" noProof="0" dirty="0">
                        <a:solidFill>
                          <a:srgbClr val="00B050"/>
                        </a:solidFill>
                      </a:endParaRPr>
                    </a:p>
                  </a:txBody>
                  <a:tcPr marL="252000">
                    <a:lnL w="127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noProof="0" dirty="0" smtClean="0"/>
                        <a:t>Stop (Downtime)</a:t>
                      </a:r>
                      <a:endParaRPr lang="en-US" sz="1600" noProof="0" dirty="0"/>
                    </a:p>
                  </a:txBody>
                  <a:tcPr>
                    <a:lnL w="127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noProof="0" dirty="0" smtClean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</a:t>
                      </a:r>
                      <a:endParaRPr lang="en-US" sz="1600" noProof="0" dirty="0" smtClean="0"/>
                    </a:p>
                  </a:txBody>
                  <a:tcPr marL="252000">
                    <a:lnL w="127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noProof="0" dirty="0" smtClean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</a:t>
                      </a:r>
                      <a:endParaRPr lang="en-US" sz="1600" noProof="0" dirty="0" smtClean="0"/>
                    </a:p>
                  </a:txBody>
                  <a:tcPr marL="252000">
                    <a:lnL w="127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noProof="0" dirty="0" smtClean="0"/>
                        <a:t>Positioning (absolute)</a:t>
                      </a:r>
                      <a:endParaRPr lang="en-US" sz="1600" noProof="0" dirty="0"/>
                    </a:p>
                  </a:txBody>
                  <a:tcPr>
                    <a:lnL w="127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noProof="0" dirty="0" smtClean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</a:t>
                      </a:r>
                      <a:endParaRPr lang="en-US" sz="1600" noProof="0" dirty="0">
                        <a:solidFill>
                          <a:srgbClr val="FF0000"/>
                        </a:solidFill>
                      </a:endParaRPr>
                    </a:p>
                  </a:txBody>
                  <a:tcPr marL="252000">
                    <a:lnL w="127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noProof="0" dirty="0" smtClean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</a:t>
                      </a:r>
                      <a:endParaRPr lang="en-US" sz="1600" noProof="0" dirty="0">
                        <a:solidFill>
                          <a:srgbClr val="00B050"/>
                        </a:solidFill>
                      </a:endParaRPr>
                    </a:p>
                  </a:txBody>
                  <a:tcPr marL="252000">
                    <a:lnL w="127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noProof="0" dirty="0" smtClean="0"/>
                        <a:t>Positioning (relative)</a:t>
                      </a:r>
                      <a:endParaRPr lang="en-US" sz="1600" noProof="0" dirty="0"/>
                    </a:p>
                  </a:txBody>
                  <a:tcPr>
                    <a:lnL w="127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noProof="0" dirty="0" smtClean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</a:t>
                      </a:r>
                      <a:endParaRPr lang="en-US" sz="1600" noProof="0" dirty="0">
                        <a:solidFill>
                          <a:srgbClr val="FF0000"/>
                        </a:solidFill>
                      </a:endParaRPr>
                    </a:p>
                  </a:txBody>
                  <a:tcPr marL="252000">
                    <a:lnL w="127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noProof="0" dirty="0" smtClean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</a:t>
                      </a:r>
                      <a:endParaRPr lang="en-US" sz="1600" noProof="0" dirty="0">
                        <a:solidFill>
                          <a:srgbClr val="00B050"/>
                        </a:solidFill>
                      </a:endParaRPr>
                    </a:p>
                  </a:txBody>
                  <a:tcPr marL="252000">
                    <a:lnL w="127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Titel 1"/>
          <p:cNvSpPr txBox="1">
            <a:spLocks/>
          </p:cNvSpPr>
          <p:nvPr/>
        </p:nvSpPr>
        <p:spPr>
          <a:xfrm>
            <a:off x="561443" y="389470"/>
            <a:ext cx="8074557" cy="960702"/>
          </a:xfrm>
          <a:prstGeom prst="rect">
            <a:avLst/>
          </a:prstGeom>
        </p:spPr>
        <p:txBody>
          <a:bodyPr anchor="b"/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i="0" kern="1200">
                <a:solidFill>
                  <a:srgbClr val="00446B"/>
                </a:solidFill>
                <a:latin typeface="Calibri"/>
                <a:ea typeface="+mj-ea"/>
                <a:cs typeface="Calibri"/>
              </a:defRPr>
            </a:lvl1pPr>
          </a:lstStyle>
          <a:p>
            <a:pPr lvl="0"/>
            <a:r>
              <a:rPr lang="en-US" dirty="0" smtClean="0"/>
              <a:t>Product requirements PGN+E IO-Link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46B"/>
                </a:solidFill>
                <a:effectLst/>
                <a:uLnTx/>
                <a:uFillTx/>
              </a:rPr>
              <a:t>	</a:t>
            </a:r>
            <a:b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46B"/>
                </a:solidFill>
                <a:effectLst/>
                <a:uLnTx/>
                <a:uFillTx/>
              </a:rPr>
            </a:br>
            <a:r>
              <a:rPr lang="en-US" sz="2400" dirty="0" smtClean="0">
                <a:solidFill>
                  <a:srgbClr val="00ADEE"/>
                </a:solidFill>
              </a:rPr>
              <a:t>More flexibility and control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ADEE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060820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8016870"/>
              </p:ext>
            </p:extLst>
          </p:nvPr>
        </p:nvGraphicFramePr>
        <p:xfrm>
          <a:off x="653542" y="1538608"/>
          <a:ext cx="7474967" cy="2966720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2938399"/>
                <a:gridCol w="2700878"/>
                <a:gridCol w="1835690"/>
              </a:tblGrid>
              <a:tr h="370840">
                <a:tc>
                  <a:txBody>
                    <a:bodyPr/>
                    <a:lstStyle/>
                    <a:p>
                      <a:endParaRPr lang="en-US" sz="1600" noProof="0" dirty="0"/>
                    </a:p>
                  </a:txBody>
                  <a:tcPr>
                    <a:lnL w="127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D6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 smtClean="0"/>
                        <a:t>PGN+E 080-1</a:t>
                      </a:r>
                      <a:endParaRPr lang="en-US" sz="1600" noProof="0" dirty="0"/>
                    </a:p>
                  </a:txBody>
                  <a:tcPr>
                    <a:lnL w="127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D6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 smtClean="0"/>
                        <a:t>PGN+E 080-1-IOL</a:t>
                      </a:r>
                      <a:endParaRPr lang="en-US" sz="1600" noProof="0" dirty="0"/>
                    </a:p>
                  </a:txBody>
                  <a:tcPr>
                    <a:lnL w="127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D6A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noProof="0" dirty="0" smtClean="0"/>
                        <a:t>Position [mm]</a:t>
                      </a:r>
                      <a:endParaRPr lang="en-US" sz="1600" noProof="0" dirty="0"/>
                    </a:p>
                  </a:txBody>
                  <a:tcPr>
                    <a:lnL w="127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noProof="0" dirty="0" smtClean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</a:t>
                      </a:r>
                      <a:endParaRPr lang="en-US" sz="1600" noProof="0" dirty="0">
                        <a:solidFill>
                          <a:srgbClr val="FF0000"/>
                        </a:solidFill>
                      </a:endParaRPr>
                    </a:p>
                  </a:txBody>
                  <a:tcPr marL="252000">
                    <a:lnL w="127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noProof="0" dirty="0" smtClean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</a:t>
                      </a:r>
                      <a:endParaRPr lang="en-US" sz="1600" noProof="0" dirty="0">
                        <a:solidFill>
                          <a:srgbClr val="00B050"/>
                        </a:solidFill>
                      </a:endParaRPr>
                    </a:p>
                  </a:txBody>
                  <a:tcPr marL="252000">
                    <a:lnL w="127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noProof="0" dirty="0" smtClean="0"/>
                        <a:t>virtual position switch [1/0]</a:t>
                      </a:r>
                      <a:endParaRPr lang="en-US" sz="1600" noProof="0" dirty="0"/>
                    </a:p>
                  </a:txBody>
                  <a:tcPr>
                    <a:lnL w="127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noProof="0" dirty="0" smtClean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</a:t>
                      </a:r>
                      <a:endParaRPr lang="en-US" sz="1600" noProof="0" dirty="0">
                        <a:solidFill>
                          <a:srgbClr val="FF0000"/>
                        </a:solidFill>
                      </a:endParaRPr>
                    </a:p>
                  </a:txBody>
                  <a:tcPr marL="252000">
                    <a:lnL w="127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noProof="0" dirty="0" smtClean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</a:t>
                      </a:r>
                      <a:r>
                        <a:rPr lang="en-US" sz="1600" noProof="0" dirty="0" smtClean="0">
                          <a:sym typeface="Wingdings" panose="05000000000000000000" pitchFamily="2" charset="2"/>
                        </a:rPr>
                        <a:t> 8x</a:t>
                      </a:r>
                      <a:endParaRPr lang="en-US" sz="1600" noProof="0" dirty="0"/>
                    </a:p>
                  </a:txBody>
                  <a:tcPr marL="252000">
                    <a:lnL w="127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noProof="0" dirty="0" smtClean="0"/>
                        <a:t>inductive proximity</a:t>
                      </a:r>
                      <a:r>
                        <a:rPr lang="en-US" sz="1600" baseline="0" noProof="0" dirty="0" smtClean="0"/>
                        <a:t> switch </a:t>
                      </a:r>
                      <a:r>
                        <a:rPr lang="en-US" sz="1600" noProof="0" dirty="0" smtClean="0"/>
                        <a:t>[1/0]</a:t>
                      </a:r>
                    </a:p>
                  </a:txBody>
                  <a:tcPr>
                    <a:lnL w="127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noProof="0" dirty="0" smtClean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</a:t>
                      </a:r>
                      <a:r>
                        <a:rPr lang="en-US" sz="1600" noProof="0" dirty="0" smtClean="0">
                          <a:sym typeface="Wingdings" panose="05000000000000000000" pitchFamily="2" charset="2"/>
                        </a:rPr>
                        <a:t> 2x (via</a:t>
                      </a:r>
                      <a:r>
                        <a:rPr lang="en-US" sz="1600" baseline="0" noProof="0" dirty="0" smtClean="0"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1600" noProof="0" dirty="0" smtClean="0">
                          <a:sym typeface="Wingdings" panose="05000000000000000000" pitchFamily="2" charset="2"/>
                        </a:rPr>
                        <a:t>digital outputs</a:t>
                      </a:r>
                      <a:r>
                        <a:rPr lang="en-US" sz="1600" baseline="0" noProof="0" dirty="0" smtClean="0">
                          <a:sym typeface="Wingdings" panose="05000000000000000000" pitchFamily="2" charset="2"/>
                        </a:rPr>
                        <a:t>)</a:t>
                      </a:r>
                      <a:endParaRPr lang="en-US" sz="1600" noProof="0" dirty="0"/>
                    </a:p>
                  </a:txBody>
                  <a:tcPr marL="252000">
                    <a:lnL w="127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noProof="0" dirty="0" smtClean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</a:t>
                      </a:r>
                      <a:r>
                        <a:rPr lang="en-US" sz="1600" noProof="0" dirty="0" smtClean="0">
                          <a:sym typeface="Wingdings" panose="05000000000000000000" pitchFamily="2" charset="2"/>
                        </a:rPr>
                        <a:t> 2x (via IO-Link)</a:t>
                      </a:r>
                      <a:endParaRPr lang="en-US" sz="1600" noProof="0" dirty="0"/>
                    </a:p>
                  </a:txBody>
                  <a:tcPr marL="252000">
                    <a:lnL w="127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noProof="0" dirty="0" smtClean="0"/>
                        <a:t>Voltage [V DC]</a:t>
                      </a:r>
                      <a:endParaRPr lang="en-US" sz="1600" noProof="0" dirty="0"/>
                    </a:p>
                  </a:txBody>
                  <a:tcPr>
                    <a:lnL w="127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noProof="0" dirty="0" smtClean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</a:t>
                      </a:r>
                      <a:endParaRPr lang="en-US" sz="1600" noProof="0" dirty="0">
                        <a:solidFill>
                          <a:srgbClr val="FF0000"/>
                        </a:solidFill>
                      </a:endParaRPr>
                    </a:p>
                  </a:txBody>
                  <a:tcPr marL="252000">
                    <a:lnL w="127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noProof="0" dirty="0" smtClean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</a:t>
                      </a:r>
                      <a:endParaRPr lang="en-US" sz="1600" noProof="0" dirty="0">
                        <a:solidFill>
                          <a:srgbClr val="00B050"/>
                        </a:solidFill>
                      </a:endParaRPr>
                    </a:p>
                  </a:txBody>
                  <a:tcPr marL="252000">
                    <a:lnL w="127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noProof="0" dirty="0" smtClean="0"/>
                        <a:t>Power</a:t>
                      </a:r>
                      <a:r>
                        <a:rPr lang="en-US" sz="1600" baseline="0" noProof="0" dirty="0" smtClean="0"/>
                        <a:t> </a:t>
                      </a:r>
                      <a:r>
                        <a:rPr lang="en-US" sz="1600" noProof="0" dirty="0" smtClean="0"/>
                        <a:t>[A]</a:t>
                      </a:r>
                      <a:endParaRPr lang="en-US" sz="1600" noProof="0" dirty="0"/>
                    </a:p>
                  </a:txBody>
                  <a:tcPr>
                    <a:lnL w="127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noProof="0" dirty="0" smtClean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</a:t>
                      </a:r>
                      <a:endParaRPr lang="en-US" sz="1600" noProof="0" dirty="0">
                        <a:solidFill>
                          <a:srgbClr val="FF0000"/>
                        </a:solidFill>
                      </a:endParaRPr>
                    </a:p>
                  </a:txBody>
                  <a:tcPr marL="252000">
                    <a:lnL w="127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noProof="0" dirty="0" smtClean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</a:t>
                      </a:r>
                      <a:endParaRPr lang="en-US" sz="1600" noProof="0" dirty="0">
                        <a:solidFill>
                          <a:srgbClr val="00B050"/>
                        </a:solidFill>
                      </a:endParaRPr>
                    </a:p>
                  </a:txBody>
                  <a:tcPr marL="252000">
                    <a:lnL w="127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noProof="0" dirty="0" smtClean="0"/>
                        <a:t>Temperature [°C]</a:t>
                      </a:r>
                      <a:endParaRPr lang="en-US" sz="1600" noProof="0" dirty="0"/>
                    </a:p>
                  </a:txBody>
                  <a:tcPr>
                    <a:lnL w="127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noProof="0" dirty="0" smtClean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</a:t>
                      </a:r>
                      <a:endParaRPr lang="en-US" sz="1600" noProof="0" dirty="0">
                        <a:solidFill>
                          <a:srgbClr val="FF0000"/>
                        </a:solidFill>
                      </a:endParaRPr>
                    </a:p>
                  </a:txBody>
                  <a:tcPr marL="252000">
                    <a:lnL w="127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noProof="0" dirty="0" smtClean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</a:t>
                      </a:r>
                      <a:endParaRPr lang="en-US" sz="1600" noProof="0" dirty="0">
                        <a:solidFill>
                          <a:srgbClr val="00B050"/>
                        </a:solidFill>
                      </a:endParaRPr>
                    </a:p>
                  </a:txBody>
                  <a:tcPr marL="252000">
                    <a:lnL w="127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noProof="0" dirty="0" smtClean="0"/>
                        <a:t>General state of the module</a:t>
                      </a:r>
                      <a:endParaRPr lang="en-US" sz="1600" noProof="0" dirty="0"/>
                    </a:p>
                  </a:txBody>
                  <a:tcPr>
                    <a:lnL w="127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noProof="0" dirty="0" smtClean="0">
                          <a:solidFill>
                            <a:srgbClr val="FFC000"/>
                          </a:solidFill>
                          <a:sym typeface="Wingdings" panose="05000000000000000000" pitchFamily="2" charset="2"/>
                        </a:rPr>
                        <a:t></a:t>
                      </a:r>
                      <a:r>
                        <a:rPr lang="en-US" sz="1600" noProof="0" dirty="0" smtClean="0">
                          <a:sym typeface="Wingdings" panose="05000000000000000000" pitchFamily="2" charset="2"/>
                        </a:rPr>
                        <a:t> (via LEDs</a:t>
                      </a:r>
                      <a:r>
                        <a:rPr lang="en-US" sz="1600" baseline="0" noProof="0" dirty="0" smtClean="0"/>
                        <a:t>)</a:t>
                      </a:r>
                      <a:endParaRPr lang="en-US" sz="1600" noProof="0" dirty="0"/>
                    </a:p>
                  </a:txBody>
                  <a:tcPr marL="252000">
                    <a:lnL w="127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noProof="0" dirty="0" smtClean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</a:t>
                      </a:r>
                      <a:r>
                        <a:rPr lang="en-US" sz="1600" noProof="0" dirty="0" smtClean="0">
                          <a:sym typeface="Wingdings" panose="05000000000000000000" pitchFamily="2" charset="2"/>
                        </a:rPr>
                        <a:t> (via IO-Link)</a:t>
                      </a:r>
                      <a:endParaRPr lang="en-US" sz="1600" noProof="0" dirty="0" smtClean="0"/>
                    </a:p>
                  </a:txBody>
                  <a:tcPr marL="252000">
                    <a:lnL w="127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itel 1"/>
          <p:cNvSpPr txBox="1">
            <a:spLocks/>
          </p:cNvSpPr>
          <p:nvPr/>
        </p:nvSpPr>
        <p:spPr>
          <a:xfrm>
            <a:off x="561442" y="379945"/>
            <a:ext cx="8074557" cy="960702"/>
          </a:xfrm>
          <a:prstGeom prst="rect">
            <a:avLst/>
          </a:prstGeom>
        </p:spPr>
        <p:txBody>
          <a:bodyPr anchor="b"/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i="0" kern="1200">
                <a:solidFill>
                  <a:srgbClr val="00446B"/>
                </a:solidFill>
                <a:latin typeface="Calibri"/>
                <a:ea typeface="+mj-ea"/>
                <a:cs typeface="Calibri"/>
              </a:defRPr>
            </a:lvl1pPr>
          </a:lstStyle>
          <a:p>
            <a:pPr lvl="0"/>
            <a:r>
              <a:rPr lang="en-US" dirty="0" smtClean="0"/>
              <a:t>Product requirements PGN+E IO-Link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46B"/>
                </a:solidFill>
                <a:effectLst/>
                <a:uLnTx/>
                <a:uFillTx/>
              </a:rPr>
              <a:t>	</a:t>
            </a:r>
            <a:b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46B"/>
                </a:solidFill>
                <a:effectLst/>
                <a:uLnTx/>
                <a:uFillTx/>
              </a:rPr>
            </a:br>
            <a:r>
              <a:rPr lang="en-US" sz="2400" dirty="0" smtClean="0">
                <a:solidFill>
                  <a:srgbClr val="00ADEE"/>
                </a:solidFill>
              </a:rPr>
              <a:t>optimized process monitoring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ADEE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883684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 SCH_PPT_Vorlage_4-3_22031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ctr"/>
      <a:lstStyle>
        <a:defPPr marL="0" marR="0" indent="0" algn="l" defTabSz="457200" rtl="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kern="1200" cap="none" spc="0" normalizeH="0" baseline="0" noProof="0" dirty="0" smtClean="0">
            <a:ln>
              <a:noFill/>
            </a:ln>
            <a:solidFill>
              <a:srgbClr val="FFFFFF"/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2_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SCH_PPT_Vorlage_4-3_220312.potx</Template>
  <TotalTime>0</TotalTime>
  <Words>565</Words>
  <Application>Microsoft Office PowerPoint</Application>
  <PresentationFormat>Bildschirmpräsentation (4:3)</PresentationFormat>
  <Paragraphs>120</Paragraphs>
  <Slides>10</Slides>
  <Notes>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Wingdings</vt:lpstr>
      <vt:lpstr> SCH_PPT_Vorlage_4-3_220312</vt:lpstr>
      <vt:lpstr>2_Larissa-Design</vt:lpstr>
      <vt:lpstr>Benutzerdefiniertes 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Ideenhaus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Ralf Brendjes</dc:creator>
  <cp:lastModifiedBy>Jung, Anna</cp:lastModifiedBy>
  <cp:revision>741</cp:revision>
  <cp:lastPrinted>2017-07-19T13:56:11Z</cp:lastPrinted>
  <dcterms:created xsi:type="dcterms:W3CDTF">2015-04-07T09:55:40Z</dcterms:created>
  <dcterms:modified xsi:type="dcterms:W3CDTF">2017-10-04T07:11:05Z</dcterms:modified>
</cp:coreProperties>
</file>