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0" r:id="rId2"/>
    <p:sldMasterId id="2147483703" r:id="rId3"/>
  </p:sldMasterIdLst>
  <p:notesMasterIdLst>
    <p:notesMasterId r:id="rId14"/>
  </p:notesMasterIdLst>
  <p:handoutMasterIdLst>
    <p:handoutMasterId r:id="rId15"/>
  </p:handoutMasterIdLst>
  <p:sldIdLst>
    <p:sldId id="290" r:id="rId4"/>
    <p:sldId id="396" r:id="rId5"/>
    <p:sldId id="397" r:id="rId6"/>
    <p:sldId id="398" r:id="rId7"/>
    <p:sldId id="399" r:id="rId8"/>
    <p:sldId id="378" r:id="rId9"/>
    <p:sldId id="393" r:id="rId10"/>
    <p:sldId id="394" r:id="rId11"/>
    <p:sldId id="395" r:id="rId12"/>
    <p:sldId id="338" r:id="rId13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4824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DCE6F2"/>
    <a:srgbClr val="003D6A"/>
    <a:srgbClr val="00446B"/>
    <a:srgbClr val="F9DE6B"/>
    <a:srgbClr val="FFD264"/>
    <a:srgbClr val="7F7F7F"/>
    <a:srgbClr val="8CADD3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55" autoAdjust="0"/>
    <p:restoredTop sz="89056" autoAdjust="0"/>
  </p:normalViewPr>
  <p:slideViewPr>
    <p:cSldViewPr snapToGrid="0" snapToObjects="1">
      <p:cViewPr>
        <p:scale>
          <a:sx n="100" d="100"/>
          <a:sy n="100" d="100"/>
        </p:scale>
        <p:origin x="876" y="96"/>
      </p:cViewPr>
      <p:guideLst>
        <p:guide orient="horz" pos="958"/>
        <p:guide pos="4824"/>
        <p:guide pos="408"/>
        <p:guide orient="horz" pos="3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15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3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405EF0E5-7573-904A-8AD2-3C4D4AB28462}" type="datetimeFigureOut">
              <a:rPr lang="de-DE" smtClean="0"/>
              <a:pPr/>
              <a:t>02.10.2017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1959C942-6DF7-4645-A323-1FB2403B0B5A}" type="datetimeFigureOut">
              <a:rPr lang="de-DE" smtClean="0"/>
              <a:pPr/>
              <a:t>02.10.2017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6" tIns="47773" rIns="95546" bIns="4777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5546" tIns="47773" rIns="95546" bIns="47773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78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Welche</a:t>
            </a:r>
            <a:r>
              <a:rPr lang="de-DE" baseline="0" dirty="0" smtClean="0"/>
              <a:t> IO-Link Master verwenden Sie?</a:t>
            </a:r>
          </a:p>
        </p:txBody>
      </p:sp>
    </p:spTree>
    <p:extLst>
      <p:ext uri="{BB962C8B-B14F-4D97-AF65-F5344CB8AC3E}">
        <p14:creationId xmlns:p14="http://schemas.microsoft.com/office/powerpoint/2010/main" val="297037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 sind</a:t>
            </a:r>
            <a:r>
              <a:rPr lang="de-DE" baseline="0" dirty="0" smtClean="0"/>
              <a:t> die wichtigste Prozessdaten zum Überwachen bzw. Messen? Position, Aufprallgeschwindigkeit, Strom (Kraft) etc. ?</a:t>
            </a:r>
            <a:endParaRPr lang="de-DE" dirty="0" smtClean="0"/>
          </a:p>
          <a:p>
            <a:r>
              <a:rPr lang="de-DE" dirty="0" smtClean="0"/>
              <a:t>Wie genau</a:t>
            </a:r>
            <a:r>
              <a:rPr lang="de-DE" baseline="0" dirty="0" smtClean="0"/>
              <a:t> müssen die Positionsmessungen sein?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06096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 sind</a:t>
            </a:r>
            <a:r>
              <a:rPr lang="de-DE" baseline="0" dirty="0" smtClean="0"/>
              <a:t> die wichtigste Prozessdaten zum Überwachen bzw. Messen? Position, Aufprallgeschwindigkeit, Strom (Kraft) etc. ?</a:t>
            </a:r>
            <a:endParaRPr lang="de-DE" dirty="0" smtClean="0"/>
          </a:p>
          <a:p>
            <a:r>
              <a:rPr lang="de-DE" dirty="0" smtClean="0"/>
              <a:t>Wie genau</a:t>
            </a:r>
            <a:r>
              <a:rPr lang="de-DE" baseline="0" dirty="0" smtClean="0"/>
              <a:t> müssen die Positionsmessungen sein?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0492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gr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6" name="Inhaltsplatzhalter 14"/>
          <p:cNvSpPr>
            <a:spLocks noGrp="1"/>
          </p:cNvSpPr>
          <p:nvPr>
            <p:ph sz="quarter" idx="12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pic>
        <p:nvPicPr>
          <p:cNvPr id="8" name="Grafik 7" descr="70JAHRElogoSCHUNKRGB_EN_blau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8575" y="5574504"/>
            <a:ext cx="720000" cy="476391"/>
          </a:xfrm>
          <a:prstGeom prst="rect">
            <a:avLst/>
          </a:prstGeom>
        </p:spPr>
      </p:pic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6525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7" y="6442893"/>
            <a:ext cx="4547627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de-DE" sz="1200" dirty="0" smtClean="0">
                <a:solidFill>
                  <a:prstClr val="white"/>
                </a:solidFill>
              </a:rPr>
              <a:t>2-Finger-Parallelgreifer I Universalgreifer I PGN-plus-E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211960" y="6442893"/>
            <a:ext cx="936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de-DE" sz="1200" dirty="0" smtClean="0">
                <a:solidFill>
                  <a:prstClr val="white"/>
                </a:solidFill>
              </a:rPr>
              <a:t>März 2017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6752"/>
            <a:ext cx="3914774" cy="603840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defTabSz="914400">
              <a:lnSpc>
                <a:spcPts val="4000"/>
              </a:lnSpc>
            </a:pPr>
            <a:r>
              <a:rPr lang="de-DE" sz="3500" b="1" dirty="0" smtClean="0">
                <a:solidFill>
                  <a:prstClr val="white"/>
                </a:solidFill>
              </a:rPr>
              <a:t>PGN-plus-E IO-Link</a:t>
            </a:r>
            <a:endParaRPr lang="de-DE" sz="35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3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9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90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3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7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98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73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70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5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 ohne 70 Jah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96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7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GLOW_DESIGNEL_PPT_4zu3_071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de-DE" dirty="0" smtClean="0"/>
          </a:p>
        </p:txBody>
      </p:sp>
      <p:sp>
        <p:nvSpPr>
          <p:cNvPr id="13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pic>
        <p:nvPicPr>
          <p:cNvPr id="11" name="Grafik 10" descr="70JAHRElogoSCHUNKRGB_EN_weis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0525" y="5564979"/>
            <a:ext cx="720000" cy="47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 ohne 70 Jah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GLOW_DESIGNEL_PPT_4zu3_071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9" name="Foliennummernplatzhalter 4"/>
          <p:cNvSpPr>
            <a:spLocks noGrp="1"/>
          </p:cNvSpPr>
          <p:nvPr userDrawn="1">
            <p:ph type="sldNum" sz="quarter" idx="4"/>
          </p:nvPr>
        </p:nvSpPr>
        <p:spPr>
          <a:xfrm>
            <a:off x="260327" y="6496052"/>
            <a:ext cx="758961" cy="251998"/>
          </a:xfrm>
        </p:spPr>
        <p:txBody>
          <a:bodyPr/>
          <a:lstStyle/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de-DE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chunk-mk\mkt\Daten\MKT\03_Multimedia\_PPT\PPT_Vorlage_2015\Vorlage_PPT_EN_051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ißer Hintergru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4"/>
          <p:cNvSpPr>
            <a:spLocks noGrp="1"/>
          </p:cNvSpPr>
          <p:nvPr>
            <p:ph sz="quarter" idx="12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pic>
        <p:nvPicPr>
          <p:cNvPr id="7" name="Grafik 6" descr="70JAHRElogoSCHUNKRGB_DE_blau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9110" y="5580062"/>
            <a:ext cx="720000" cy="4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1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de-DE" sz="1400" dirty="0" err="1" smtClean="0">
                <a:solidFill>
                  <a:srgbClr val="FFFFFF"/>
                </a:solidFill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4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7" y="6442893"/>
            <a:ext cx="4547627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de-DE" sz="1200" dirty="0" smtClean="0">
                <a:solidFill>
                  <a:prstClr val="white"/>
                </a:solidFill>
              </a:rPr>
              <a:t>2-Finger-Parallelgreifer I Universalgreifer I PGN-plus-E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211960" y="6442893"/>
            <a:ext cx="936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de-DE" sz="1200" dirty="0" smtClean="0">
                <a:solidFill>
                  <a:prstClr val="white"/>
                </a:solidFill>
              </a:rPr>
              <a:t>März 2017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6752"/>
            <a:ext cx="3914774" cy="603840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defTabSz="914400">
              <a:lnSpc>
                <a:spcPts val="4000"/>
              </a:lnSpc>
            </a:pPr>
            <a:r>
              <a:rPr lang="de-DE" sz="3500" b="1" dirty="0" smtClean="0">
                <a:solidFill>
                  <a:prstClr val="white"/>
                </a:solidFill>
              </a:rPr>
              <a:t>PGN-plus-E</a:t>
            </a:r>
            <a:endParaRPr lang="de-DE" sz="35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3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7" y="6442893"/>
            <a:ext cx="4547627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de-DE" sz="1200" dirty="0" smtClean="0">
                <a:solidFill>
                  <a:prstClr val="white"/>
                </a:solidFill>
              </a:rPr>
              <a:t>2-Finger-Parallelgreifer I Universalgreifer I </a:t>
            </a:r>
            <a:r>
              <a:rPr lang="de-DE" sz="1200" dirty="0" smtClean="0">
                <a:solidFill>
                  <a:prstClr val="white"/>
                </a:solidFill>
              </a:rPr>
              <a:t>PGN-plus-E IOL</a:t>
            </a:r>
            <a:endParaRPr lang="de-DE" sz="12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7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055898"/>
            <a:ext cx="9144000" cy="749300"/>
          </a:xfrm>
          <a:prstGeom prst="rect">
            <a:avLst/>
          </a:prstGeom>
        </p:spPr>
      </p:pic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60" r:id="rId3"/>
    <p:sldLayoutId id="2147483697" r:id="rId4"/>
    <p:sldLayoutId id="2147483657" r:id="rId5"/>
    <p:sldLayoutId id="2147483698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73BCD97-0B87-4521-A781-F12B14A176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02.10.2017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33EF583-D48F-4DF6-A67F-76FA2942B77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7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514D256-6FF2-48D3-B071-BF0B0B4C2A8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02.10.2017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9430869-96A6-4F97-9F30-831D31B2DAD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0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 smtClean="0">
                <a:solidFill>
                  <a:srgbClr val="FFFFFF"/>
                </a:solidFill>
              </a:rPr>
              <a:t>Universalgreifer PGN-plus-E</a:t>
            </a:r>
          </a:p>
          <a:p>
            <a:pPr marL="84138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b="1" dirty="0">
                <a:solidFill>
                  <a:srgbClr val="009EE0"/>
                </a:solidFill>
              </a:rPr>
              <a:t>NEU: </a:t>
            </a:r>
            <a:r>
              <a:rPr lang="de-DE" sz="3000" b="1" dirty="0">
                <a:solidFill>
                  <a:srgbClr val="FFFFFF"/>
                </a:solidFill>
              </a:rPr>
              <a:t>Variante mit </a:t>
            </a:r>
            <a:r>
              <a:rPr lang="de-DE" sz="3000" b="1" dirty="0" smtClean="0">
                <a:solidFill>
                  <a:srgbClr val="FFFFFF"/>
                </a:solidFill>
              </a:rPr>
              <a:t>IO-Link</a:t>
            </a:r>
            <a:endParaRPr lang="de-DE" sz="3000" b="1" dirty="0">
              <a:solidFill>
                <a:srgbClr val="FFFFFF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70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6496050"/>
            <a:ext cx="2503488" cy="252413"/>
          </a:xfrm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882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Universalgreifer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4924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D6A"/>
                </a:solidFill>
              </a:rPr>
              <a:t>Der erste einfache elektrische Greifer mit bewährter </a:t>
            </a:r>
            <a:r>
              <a:rPr lang="de-DE" b="1" dirty="0" smtClean="0">
                <a:solidFill>
                  <a:srgbClr val="003D6A"/>
                </a:solidFill>
              </a:rPr>
              <a:t>Vielzahnführung. –</a:t>
            </a:r>
          </a:p>
          <a:p>
            <a:endParaRPr lang="de-DE" b="1" dirty="0" smtClean="0">
              <a:solidFill>
                <a:srgbClr val="003D6A"/>
              </a:solidFill>
            </a:endParaRPr>
          </a:p>
          <a:p>
            <a:r>
              <a:rPr lang="de-DE" b="1" dirty="0" smtClean="0">
                <a:solidFill>
                  <a:srgbClr val="003D6A"/>
                </a:solidFill>
              </a:rPr>
              <a:t>Mit </a:t>
            </a:r>
            <a:r>
              <a:rPr lang="de-DE" b="1" dirty="0">
                <a:solidFill>
                  <a:srgbClr val="003D6A"/>
                </a:solidFill>
              </a:rPr>
              <a:t>Dauerschmierung in der </a:t>
            </a:r>
            <a:r>
              <a:rPr lang="de-DE" b="1" dirty="0" smtClean="0">
                <a:solidFill>
                  <a:srgbClr val="003D6A"/>
                </a:solidFill>
              </a:rPr>
              <a:t>Vielzahnführung, digitaler </a:t>
            </a:r>
            <a:r>
              <a:rPr lang="de-DE" b="1" dirty="0">
                <a:solidFill>
                  <a:srgbClr val="003D6A"/>
                </a:solidFill>
              </a:rPr>
              <a:t>Ansteuerung und 24 </a:t>
            </a:r>
            <a:r>
              <a:rPr lang="de-DE" b="1" dirty="0" smtClean="0">
                <a:solidFill>
                  <a:srgbClr val="003D6A"/>
                </a:solidFill>
              </a:rPr>
              <a:t>V-Antrieb.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3D6A"/>
                </a:solidFill>
              </a:rPr>
              <a:t>Universeller</a:t>
            </a:r>
            <a:r>
              <a:rPr lang="de-DE" sz="1600" b="1" dirty="0">
                <a:solidFill>
                  <a:srgbClr val="003D6A"/>
                </a:solidFill>
              </a:rPr>
              <a:t>, elektrischer 2-Finger-Parallelgreifer mit Dauerschmierung, großer Greifkraft und hoher </a:t>
            </a:r>
            <a:r>
              <a:rPr lang="de-DE" sz="1600" b="1" dirty="0" smtClean="0">
                <a:solidFill>
                  <a:srgbClr val="003D6A"/>
                </a:solidFill>
              </a:rPr>
              <a:t>Momenten-aufnahme </a:t>
            </a:r>
            <a:r>
              <a:rPr lang="de-DE" sz="1600" b="1" dirty="0">
                <a:solidFill>
                  <a:srgbClr val="003D6A"/>
                </a:solidFill>
              </a:rPr>
              <a:t>durch Vielzahn-Gleitführung. </a:t>
            </a:r>
            <a:endParaRPr lang="de-DE" sz="1600" b="1" dirty="0" smtClean="0">
              <a:solidFill>
                <a:srgbClr val="003D6A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320994"/>
            <a:ext cx="1800200" cy="4124230"/>
          </a:xfrm>
          <a:prstGeom prst="rect">
            <a:avLst/>
          </a:prstGeom>
        </p:spPr>
      </p:pic>
      <p:pic>
        <p:nvPicPr>
          <p:cNvPr id="6" name="Grafik 5" descr="Bildergebnis für io-lin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15341"/>
            <a:ext cx="1252220" cy="5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44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6673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Zuverlässig. Robust. Flexibel.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5229225" y="3256794"/>
            <a:ext cx="3578872" cy="338554"/>
            <a:chOff x="5241600" y="3849427"/>
            <a:chExt cx="3578872" cy="338554"/>
          </a:xfrm>
        </p:grpSpPr>
        <p:sp>
          <p:nvSpPr>
            <p:cNvPr id="40" name="Textfeld 39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Bewährte Schrägzugkinematik</a:t>
              </a:r>
            </a:p>
          </p:txBody>
        </p:sp>
        <p:grpSp>
          <p:nvGrpSpPr>
            <p:cNvPr id="41" name="Gruppieren 4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49" name="Gruppieren 48"/>
          <p:cNvGrpSpPr/>
          <p:nvPr/>
        </p:nvGrpSpPr>
        <p:grpSpPr>
          <a:xfrm>
            <a:off x="5229225" y="2636912"/>
            <a:ext cx="3578872" cy="584775"/>
            <a:chOff x="5241600" y="3804765"/>
            <a:chExt cx="3578872" cy="584775"/>
          </a:xfrm>
        </p:grpSpPr>
        <p:sp>
          <p:nvSpPr>
            <p:cNvPr id="50" name="Textfeld 49"/>
            <p:cNvSpPr txBox="1"/>
            <p:nvPr/>
          </p:nvSpPr>
          <p:spPr>
            <a:xfrm>
              <a:off x="5554847" y="3804765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Schmierstofftaschen in der Vielzahnführung</a:t>
              </a:r>
              <a:endParaRPr lang="de-DE" sz="1200" b="1" i="1" dirty="0">
                <a:solidFill>
                  <a:srgbClr val="003D6A"/>
                </a:solidFill>
              </a:endParaRPr>
            </a:p>
          </p:txBody>
        </p:sp>
        <p:grpSp>
          <p:nvGrpSpPr>
            <p:cNvPr id="51" name="Gruppieren 5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54" name="Gruppieren 53"/>
          <p:cNvGrpSpPr/>
          <p:nvPr/>
        </p:nvGrpSpPr>
        <p:grpSpPr>
          <a:xfrm>
            <a:off x="5229225" y="2080671"/>
            <a:ext cx="3578872" cy="338554"/>
            <a:chOff x="5241600" y="3849427"/>
            <a:chExt cx="3578872" cy="338554"/>
          </a:xfrm>
        </p:grpSpPr>
        <p:sp>
          <p:nvSpPr>
            <p:cNvPr id="55" name="Textfeld 54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Neue Vielzahn-Gleitführung</a:t>
              </a:r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7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59" name="Gruppieren 58"/>
          <p:cNvGrpSpPr/>
          <p:nvPr/>
        </p:nvGrpSpPr>
        <p:grpSpPr>
          <a:xfrm>
            <a:off x="5229225" y="4941168"/>
            <a:ext cx="3578872" cy="338554"/>
            <a:chOff x="5241600" y="3849427"/>
            <a:chExt cx="3578872" cy="338554"/>
          </a:xfrm>
        </p:grpSpPr>
        <p:sp>
          <p:nvSpPr>
            <p:cNvPr id="60" name="Textfeld 59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Integrierte Sensorik</a:t>
              </a:r>
            </a:p>
          </p:txBody>
        </p:sp>
        <p:grpSp>
          <p:nvGrpSpPr>
            <p:cNvPr id="61" name="Gruppieren 6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6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69" name="Gruppieren 68"/>
          <p:cNvGrpSpPr/>
          <p:nvPr/>
        </p:nvGrpSpPr>
        <p:grpSpPr>
          <a:xfrm>
            <a:off x="5229225" y="3814971"/>
            <a:ext cx="3578872" cy="338554"/>
            <a:chOff x="5241600" y="3849427"/>
            <a:chExt cx="3578872" cy="338554"/>
          </a:xfrm>
        </p:grpSpPr>
        <p:sp>
          <p:nvSpPr>
            <p:cNvPr id="70" name="Textfeld 69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Ansteuerung über digitale I/O</a:t>
              </a:r>
            </a:p>
          </p:txBody>
        </p:sp>
        <p:grpSp>
          <p:nvGrpSpPr>
            <p:cNvPr id="71" name="Gruppieren 7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7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pic>
        <p:nvPicPr>
          <p:cNvPr id="37" name="Grafik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320994"/>
            <a:ext cx="1800200" cy="4124230"/>
          </a:xfrm>
          <a:prstGeom prst="rect">
            <a:avLst/>
          </a:prstGeom>
        </p:spPr>
      </p:pic>
      <p:cxnSp>
        <p:nvCxnSpPr>
          <p:cNvPr id="35" name="Gewinkelte Verbindung 34"/>
          <p:cNvCxnSpPr/>
          <p:nvPr/>
        </p:nvCxnSpPr>
        <p:spPr>
          <a:xfrm rot="10800000" flipV="1">
            <a:off x="3571328" y="2247246"/>
            <a:ext cx="1690788" cy="570268"/>
          </a:xfrm>
          <a:prstGeom prst="bentConnector3">
            <a:avLst>
              <a:gd name="adj1" fmla="val 50000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5229225" y="4352461"/>
            <a:ext cx="3549787" cy="338554"/>
            <a:chOff x="5241600" y="3849427"/>
            <a:chExt cx="3549787" cy="338554"/>
          </a:xfrm>
        </p:grpSpPr>
        <p:sp>
          <p:nvSpPr>
            <p:cNvPr id="31" name="Textfeld 30"/>
            <p:cNvSpPr txBox="1"/>
            <p:nvPr/>
          </p:nvSpPr>
          <p:spPr>
            <a:xfrm>
              <a:off x="5525762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9EE0"/>
                  </a:solidFill>
                </a:rPr>
                <a:t>NEU: 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Variante mit IO-Link </a:t>
              </a:r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33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52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Vorteile - Ihr Nutzen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5"/>
            <a:ext cx="432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Robuste </a:t>
            </a:r>
            <a:r>
              <a:rPr lang="de-DE" sz="1600" b="1" dirty="0">
                <a:solidFill>
                  <a:srgbClr val="003D6A"/>
                </a:solidFill>
              </a:rPr>
              <a:t>Vielzahn-Gleitführung </a:t>
            </a:r>
            <a:r>
              <a:rPr lang="de-DE" sz="1600" dirty="0">
                <a:solidFill>
                  <a:srgbClr val="003D6A"/>
                </a:solidFill>
              </a:rPr>
              <a:t>für präzise Handhabung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rgbClr val="003D6A"/>
                </a:solidFill>
              </a:rPr>
              <a:t>Große </a:t>
            </a:r>
            <a:r>
              <a:rPr lang="de-DE" sz="1600" b="1" dirty="0" err="1">
                <a:solidFill>
                  <a:srgbClr val="003D6A"/>
                </a:solidFill>
              </a:rPr>
              <a:t>Momentenaufnahme</a:t>
            </a:r>
            <a:r>
              <a:rPr lang="de-DE" sz="1600" b="1" dirty="0">
                <a:solidFill>
                  <a:srgbClr val="003D6A"/>
                </a:solidFill>
              </a:rPr>
              <a:t> möglich </a:t>
            </a:r>
            <a:r>
              <a:rPr lang="de-DE" sz="1600" dirty="0">
                <a:solidFill>
                  <a:srgbClr val="003D6A"/>
                </a:solidFill>
              </a:rPr>
              <a:t>geeignet für den Einsatz langer </a:t>
            </a:r>
            <a:r>
              <a:rPr lang="de-DE" sz="1600" dirty="0" err="1">
                <a:solidFill>
                  <a:srgbClr val="003D6A"/>
                </a:solidFill>
              </a:rPr>
              <a:t>Greiferfinger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endParaRPr lang="de-DE" sz="1600" b="1" dirty="0" smtClean="0">
              <a:solidFill>
                <a:srgbClr val="003D6A"/>
              </a:solidFill>
            </a:endParaRP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Manuell einstellbare Greifkraft </a:t>
            </a:r>
            <a:r>
              <a:rPr lang="de-DE" sz="1600" dirty="0" smtClean="0">
                <a:solidFill>
                  <a:srgbClr val="003D6A"/>
                </a:solidFill>
              </a:rPr>
              <a:t>mittels </a:t>
            </a:r>
            <a:r>
              <a:rPr lang="de-DE" sz="1600" dirty="0">
                <a:solidFill>
                  <a:srgbClr val="003D6A"/>
                </a:solidFill>
              </a:rPr>
              <a:t>eines integrierten Drehschalters kann die Greifkraft in vier Stufen auf 100 %, 75 %, 50 % und 25 % eingestellt werden</a:t>
            </a:r>
            <a:r>
              <a:rPr lang="de-DE" sz="1600" dirty="0" smtClean="0">
                <a:solidFill>
                  <a:srgbClr val="003D6A"/>
                </a:solidFill>
              </a:rPr>
              <a:t>.</a:t>
            </a:r>
            <a:endParaRPr lang="de-DE" sz="1600" b="1" dirty="0">
              <a:solidFill>
                <a:srgbClr val="003D6A"/>
              </a:solidFill>
            </a:endParaRP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Schmierstofftaschen mit flachem                  Schmierkeil in der gesamten Vielzahn-</a:t>
            </a:r>
            <a:r>
              <a:rPr lang="de-DE" sz="1600" b="1" dirty="0" err="1" smtClean="0">
                <a:solidFill>
                  <a:srgbClr val="003D6A"/>
                </a:solidFill>
              </a:rPr>
              <a:t>führungskontur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dirty="0" smtClean="0">
                <a:solidFill>
                  <a:srgbClr val="003D6A"/>
                </a:solidFill>
              </a:rPr>
              <a:t>sorgen für </a:t>
            </a:r>
            <a:r>
              <a:rPr lang="de-DE" sz="1600" dirty="0">
                <a:solidFill>
                  <a:srgbClr val="003D6A"/>
                </a:solidFill>
              </a:rPr>
              <a:t>Prozesssicherheit und verlängerte Wartungsintervalle </a:t>
            </a:r>
            <a:endParaRPr lang="de-DE" sz="1600" dirty="0" smtClean="0">
              <a:solidFill>
                <a:srgbClr val="003D6A"/>
              </a:solidFill>
            </a:endParaRP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rgbClr val="003D6A"/>
                </a:solidFill>
              </a:rPr>
              <a:t>Bürstenloser DC-Servomotor </a:t>
            </a:r>
            <a:r>
              <a:rPr lang="de-DE" sz="1600" dirty="0">
                <a:solidFill>
                  <a:srgbClr val="003D6A"/>
                </a:solidFill>
              </a:rPr>
              <a:t>zum nahezu verschleißfreien Einsatz für eine hohe Lebensdauer 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788024" y="2060848"/>
            <a:ext cx="4320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Ansteuerung </a:t>
            </a:r>
            <a:r>
              <a:rPr lang="de-DE" sz="1600" b="1" dirty="0">
                <a:solidFill>
                  <a:srgbClr val="003D6A"/>
                </a:solidFill>
              </a:rPr>
              <a:t>über digitale </a:t>
            </a:r>
            <a:r>
              <a:rPr lang="de-DE" sz="1600" b="1" dirty="0" smtClean="0">
                <a:solidFill>
                  <a:srgbClr val="003D6A"/>
                </a:solidFill>
              </a:rPr>
              <a:t>I/O </a:t>
            </a:r>
            <a:r>
              <a:rPr lang="de-DE" sz="1600" dirty="0">
                <a:solidFill>
                  <a:srgbClr val="003D6A"/>
                </a:solidFill>
              </a:rPr>
              <a:t>zur einfachen Inbetriebnahme und schnellen Einbindung in bestehende </a:t>
            </a:r>
            <a:r>
              <a:rPr lang="de-DE" sz="1600" dirty="0" smtClean="0">
                <a:solidFill>
                  <a:srgbClr val="003D6A"/>
                </a:solidFill>
              </a:rPr>
              <a:t>Anlagen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IO-Link Variante </a:t>
            </a:r>
            <a:r>
              <a:rPr lang="de-DE" sz="1600" dirty="0" smtClean="0">
                <a:solidFill>
                  <a:srgbClr val="003D6A"/>
                </a:solidFill>
              </a:rPr>
              <a:t>für mehr Flexibilität und höheren Bedienkomfort 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rgbClr val="003D6A"/>
                </a:solidFill>
              </a:rPr>
              <a:t>Befestigung an zwei </a:t>
            </a:r>
            <a:r>
              <a:rPr lang="de-DE" sz="1600" b="1" dirty="0" err="1">
                <a:solidFill>
                  <a:srgbClr val="003D6A"/>
                </a:solidFill>
              </a:rPr>
              <a:t>Greiferseiten</a:t>
            </a:r>
            <a:r>
              <a:rPr lang="de-DE" sz="1600" b="1" dirty="0">
                <a:solidFill>
                  <a:srgbClr val="003D6A"/>
                </a:solidFill>
              </a:rPr>
              <a:t> in drei </a:t>
            </a:r>
            <a:r>
              <a:rPr lang="de-DE" sz="1600" b="1" dirty="0" smtClean="0">
                <a:solidFill>
                  <a:srgbClr val="003D6A"/>
                </a:solidFill>
              </a:rPr>
              <a:t>Anschraubrichtungen </a:t>
            </a:r>
            <a:r>
              <a:rPr lang="de-DE" sz="1600" dirty="0" smtClean="0">
                <a:solidFill>
                  <a:srgbClr val="003D6A"/>
                </a:solidFill>
              </a:rPr>
              <a:t>für </a:t>
            </a:r>
            <a:r>
              <a:rPr lang="de-DE" sz="1600" dirty="0">
                <a:solidFill>
                  <a:srgbClr val="003D6A"/>
                </a:solidFill>
              </a:rPr>
              <a:t>universelle und flexible Montage des Greifers 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Integrierte </a:t>
            </a:r>
            <a:r>
              <a:rPr lang="de-DE" sz="1600" b="1" dirty="0">
                <a:solidFill>
                  <a:srgbClr val="003D6A"/>
                </a:solidFill>
              </a:rPr>
              <a:t>Sensorik sowie umfangreiches Sensorzubehör </a:t>
            </a:r>
            <a:r>
              <a:rPr lang="de-DE" sz="1600" dirty="0" smtClean="0">
                <a:solidFill>
                  <a:srgbClr val="003D6A"/>
                </a:solidFill>
              </a:rPr>
              <a:t>für </a:t>
            </a:r>
            <a:r>
              <a:rPr lang="de-DE" sz="1600" dirty="0">
                <a:solidFill>
                  <a:srgbClr val="003D6A"/>
                </a:solidFill>
              </a:rPr>
              <a:t>vielfältige </a:t>
            </a:r>
            <a:r>
              <a:rPr lang="de-DE" sz="1600" dirty="0" smtClean="0">
                <a:solidFill>
                  <a:srgbClr val="003D6A"/>
                </a:solidFill>
              </a:rPr>
              <a:t>Abfrage-möglichkeiten </a:t>
            </a:r>
            <a:r>
              <a:rPr lang="de-DE" sz="1600" dirty="0">
                <a:solidFill>
                  <a:srgbClr val="003D6A"/>
                </a:solidFill>
              </a:rPr>
              <a:t>und Überwachung der </a:t>
            </a:r>
            <a:r>
              <a:rPr lang="de-DE" sz="1600" dirty="0" smtClean="0">
                <a:solidFill>
                  <a:srgbClr val="003D6A"/>
                </a:solidFill>
              </a:rPr>
              <a:t>Hubposition</a:t>
            </a:r>
            <a:endParaRPr lang="de-DE" sz="16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Vorteile - Ihr Nutzen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95536" y="1772816"/>
            <a:ext cx="432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Mehrstufige Einstellung der Greifkraft über Steuerungssignale </a:t>
            </a:r>
            <a:r>
              <a:rPr lang="de-DE" sz="1600" dirty="0" smtClean="0">
                <a:solidFill>
                  <a:srgbClr val="003D6A"/>
                </a:solidFill>
              </a:rPr>
              <a:t>für mehr Bedienkomfort und höhere Variantenvielfalt</a:t>
            </a:r>
            <a:endParaRPr lang="de-DE" sz="1600" dirty="0">
              <a:solidFill>
                <a:srgbClr val="003D6A"/>
              </a:solidFill>
            </a:endParaRP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Vorpositionierung der </a:t>
            </a:r>
            <a:r>
              <a:rPr lang="de-DE" sz="1600" b="1" dirty="0" err="1" smtClean="0">
                <a:solidFill>
                  <a:srgbClr val="003D6A"/>
                </a:solidFill>
              </a:rPr>
              <a:t>Greiferfinger</a:t>
            </a:r>
            <a:r>
              <a:rPr lang="de-DE" sz="1600" b="1" dirty="0" smtClean="0">
                <a:solidFill>
                  <a:srgbClr val="003D6A"/>
                </a:solidFill>
              </a:rPr>
              <a:t> durch anfahrbare Zwischenpositionen </a:t>
            </a:r>
            <a:r>
              <a:rPr lang="de-DE" sz="1600" dirty="0" smtClean="0">
                <a:solidFill>
                  <a:srgbClr val="003D6A"/>
                </a:solidFill>
              </a:rPr>
              <a:t>für kürzere Schließ- und Öffnungszeiten 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Auswertemöglichkeiten des </a:t>
            </a:r>
            <a:r>
              <a:rPr lang="de-DE" sz="1600" b="1" dirty="0" err="1" smtClean="0">
                <a:solidFill>
                  <a:srgbClr val="003D6A"/>
                </a:solidFill>
              </a:rPr>
              <a:t>Greiferzustands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dirty="0" smtClean="0">
                <a:solidFill>
                  <a:srgbClr val="003D6A"/>
                </a:solidFill>
              </a:rPr>
              <a:t>für höchste Prozesssicherheit</a:t>
            </a:r>
            <a:endParaRPr lang="de-DE" sz="1600" dirty="0">
              <a:solidFill>
                <a:srgbClr val="003D6A"/>
              </a:solidFill>
            </a:endParaRPr>
          </a:p>
        </p:txBody>
      </p:sp>
      <p:pic>
        <p:nvPicPr>
          <p:cNvPr id="5" name="Grafik 4" descr="Bildergebnis für io-lin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1228214"/>
            <a:ext cx="1252220" cy="5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3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3" t="33057" r="11272" b="14444"/>
          <a:stretch/>
        </p:blipFill>
        <p:spPr>
          <a:xfrm>
            <a:off x="1331639" y="2276872"/>
            <a:ext cx="3384377" cy="3600400"/>
          </a:xfrm>
          <a:prstGeom prst="rect">
            <a:avLst/>
          </a:prstGeom>
        </p:spPr>
      </p:pic>
      <p:pic>
        <p:nvPicPr>
          <p:cNvPr id="12" name="Bild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defTabSz="914400">
              <a:lnSpc>
                <a:spcPts val="4000"/>
              </a:lnSpc>
            </a:pPr>
            <a:r>
              <a:rPr lang="de-DE" sz="4000" b="1" dirty="0" smtClean="0">
                <a:solidFill>
                  <a:prstClr val="white"/>
                </a:solidFill>
              </a:rPr>
              <a:t>Technische Daten</a:t>
            </a:r>
            <a:endParaRPr lang="de-DE" sz="4000" b="1" dirty="0">
              <a:solidFill>
                <a:prstClr val="white"/>
              </a:solidFill>
            </a:endParaRPr>
          </a:p>
        </p:txBody>
      </p:sp>
      <p:graphicFrame>
        <p:nvGraphicFramePr>
          <p:cNvPr id="40" name="Inhaltsplatzhalter 1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5076055" y="2057400"/>
          <a:ext cx="4176465" cy="2225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361518"/>
                <a:gridCol w="1814947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</a:t>
                      </a: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 [kg]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1,01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Greifkraft [N]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570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 [mm]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Werkstückgewicht [kg]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7115" marR="18711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8" name="Gruppieren 37"/>
          <p:cNvGrpSpPr/>
          <p:nvPr/>
        </p:nvGrpSpPr>
        <p:grpSpPr>
          <a:xfrm>
            <a:off x="363001" y="1167083"/>
            <a:ext cx="4015045" cy="338554"/>
            <a:chOff x="363001" y="1167083"/>
            <a:chExt cx="4015045" cy="338554"/>
          </a:xfrm>
        </p:grpSpPr>
        <p:sp>
          <p:nvSpPr>
            <p:cNvPr id="39" name="Textfeld 38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Sensorik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42" name="Gruppieren 41"/>
            <p:cNvGrpSpPr/>
            <p:nvPr/>
          </p:nvGrpSpPr>
          <p:grpSpPr>
            <a:xfrm>
              <a:off x="363001" y="1182472"/>
              <a:ext cx="318475" cy="307777"/>
              <a:chOff x="356215" y="791337"/>
              <a:chExt cx="318475" cy="307777"/>
            </a:xfrm>
          </p:grpSpPr>
          <p:sp>
            <p:nvSpPr>
              <p:cNvPr id="43" name="Oval 8"/>
              <p:cNvSpPr>
                <a:spLocks noChangeArrowheads="1"/>
              </p:cNvSpPr>
              <p:nvPr/>
            </p:nvSpPr>
            <p:spPr bwMode="auto">
              <a:xfrm>
                <a:off x="384437" y="83722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de-D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de-DE" sz="1400" b="1" dirty="0" smtClean="0">
                    <a:solidFill>
                      <a:prstClr val="white"/>
                    </a:solidFill>
                  </a:rPr>
                  <a:t>3</a:t>
                </a:r>
                <a:endParaRPr lang="de-DE" sz="14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5" name="Gruppieren 44"/>
          <p:cNvGrpSpPr/>
          <p:nvPr/>
        </p:nvGrpSpPr>
        <p:grpSpPr>
          <a:xfrm>
            <a:off x="363001" y="867597"/>
            <a:ext cx="4015045" cy="338554"/>
            <a:chOff x="363001" y="867597"/>
            <a:chExt cx="4015045" cy="338554"/>
          </a:xfrm>
        </p:grpSpPr>
        <p:sp>
          <p:nvSpPr>
            <p:cNvPr id="46" name="Textfeld 45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Grundbacke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47" name="Gruppieren 46"/>
            <p:cNvGrpSpPr/>
            <p:nvPr/>
          </p:nvGrpSpPr>
          <p:grpSpPr>
            <a:xfrm>
              <a:off x="363001" y="882986"/>
              <a:ext cx="318475" cy="307777"/>
              <a:chOff x="356215" y="791337"/>
              <a:chExt cx="318475" cy="307777"/>
            </a:xfrm>
          </p:grpSpPr>
          <p:sp>
            <p:nvSpPr>
              <p:cNvPr id="48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de-D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de-DE" sz="1400" b="1" dirty="0" smtClean="0">
                    <a:solidFill>
                      <a:prstClr val="white"/>
                    </a:solidFill>
                  </a:rPr>
                  <a:t>2</a:t>
                </a:r>
                <a:endParaRPr lang="de-DE" sz="14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0" name="Gruppieren 49"/>
          <p:cNvGrpSpPr/>
          <p:nvPr/>
        </p:nvGrpSpPr>
        <p:grpSpPr>
          <a:xfrm>
            <a:off x="363001" y="558584"/>
            <a:ext cx="4015045" cy="338554"/>
            <a:chOff x="363001" y="558584"/>
            <a:chExt cx="4015045" cy="338554"/>
          </a:xfrm>
        </p:grpSpPr>
        <p:sp>
          <p:nvSpPr>
            <p:cNvPr id="51" name="Textfeld 50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Vielzahn-Gleitführung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52" name="Gruppieren 51"/>
            <p:cNvGrpSpPr/>
            <p:nvPr/>
          </p:nvGrpSpPr>
          <p:grpSpPr>
            <a:xfrm>
              <a:off x="363001" y="573973"/>
              <a:ext cx="318475" cy="307777"/>
              <a:chOff x="356215" y="791337"/>
              <a:chExt cx="318475" cy="307777"/>
            </a:xfrm>
          </p:grpSpPr>
          <p:sp>
            <p:nvSpPr>
              <p:cNvPr id="53" name="Oval 8"/>
              <p:cNvSpPr>
                <a:spLocks noChangeArrowheads="1"/>
              </p:cNvSpPr>
              <p:nvPr/>
            </p:nvSpPr>
            <p:spPr bwMode="auto">
              <a:xfrm>
                <a:off x="384437" y="83722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de-D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de-DE" sz="1400" b="1" dirty="0" smtClean="0">
                    <a:solidFill>
                      <a:prstClr val="white"/>
                    </a:solidFill>
                  </a:rPr>
                  <a:t>1</a:t>
                </a:r>
                <a:endParaRPr lang="de-DE" sz="14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6" name="Gruppieren 55"/>
          <p:cNvGrpSpPr/>
          <p:nvPr/>
        </p:nvGrpSpPr>
        <p:grpSpPr>
          <a:xfrm>
            <a:off x="363001" y="1471075"/>
            <a:ext cx="4015045" cy="338554"/>
            <a:chOff x="363001" y="1471075"/>
            <a:chExt cx="4015045" cy="338554"/>
          </a:xfrm>
        </p:grpSpPr>
        <p:sp>
          <p:nvSpPr>
            <p:cNvPr id="57" name="Textfeld 56"/>
            <p:cNvSpPr txBox="1"/>
            <p:nvPr/>
          </p:nvSpPr>
          <p:spPr>
            <a:xfrm>
              <a:off x="576736" y="1471075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Gehäuse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58" name="Gruppieren 57"/>
            <p:cNvGrpSpPr/>
            <p:nvPr/>
          </p:nvGrpSpPr>
          <p:grpSpPr>
            <a:xfrm>
              <a:off x="363001" y="1486464"/>
              <a:ext cx="318475" cy="307777"/>
              <a:chOff x="348595" y="795672"/>
              <a:chExt cx="318475" cy="307777"/>
            </a:xfrm>
          </p:grpSpPr>
          <p:sp>
            <p:nvSpPr>
              <p:cNvPr id="5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de-D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348595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de-DE" sz="1400" b="1" dirty="0" smtClean="0">
                    <a:solidFill>
                      <a:prstClr val="white"/>
                    </a:solidFill>
                  </a:rPr>
                  <a:t>4</a:t>
                </a:r>
                <a:endParaRPr lang="de-DE" sz="14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1" name="Gruppieren 60"/>
          <p:cNvGrpSpPr/>
          <p:nvPr/>
        </p:nvGrpSpPr>
        <p:grpSpPr>
          <a:xfrm>
            <a:off x="363001" y="1772816"/>
            <a:ext cx="4015045" cy="338554"/>
            <a:chOff x="363001" y="1772816"/>
            <a:chExt cx="4015045" cy="338554"/>
          </a:xfrm>
        </p:grpSpPr>
        <p:sp>
          <p:nvSpPr>
            <p:cNvPr id="62" name="Textfeld 61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Zentrier- und Befestigungsmöglichkeiten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63" name="Gruppieren 62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93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de-D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Textfeld 93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de-DE" sz="1400" b="1" dirty="0" smtClean="0">
                    <a:solidFill>
                      <a:prstClr val="white"/>
                    </a:solidFill>
                  </a:rPr>
                  <a:t>5</a:t>
                </a:r>
                <a:endParaRPr lang="de-DE" sz="14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1" name="Gruppieren 80"/>
          <p:cNvGrpSpPr/>
          <p:nvPr/>
        </p:nvGrpSpPr>
        <p:grpSpPr>
          <a:xfrm>
            <a:off x="3291748" y="2657387"/>
            <a:ext cx="318475" cy="307777"/>
            <a:chOff x="356215" y="791337"/>
            <a:chExt cx="318475" cy="307777"/>
          </a:xfrm>
        </p:grpSpPr>
        <p:sp>
          <p:nvSpPr>
            <p:cNvPr id="82" name="Oval 8"/>
            <p:cNvSpPr>
              <a:spLocks noChangeArrowheads="1"/>
            </p:cNvSpPr>
            <p:nvPr/>
          </p:nvSpPr>
          <p:spPr bwMode="auto">
            <a:xfrm>
              <a:off x="384437" y="845415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356215" y="791337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de-DE" sz="1400" b="1" dirty="0" smtClean="0">
                  <a:solidFill>
                    <a:prstClr val="white"/>
                  </a:solidFill>
                </a:rPr>
                <a:t>2</a:t>
              </a:r>
              <a:endParaRPr lang="de-DE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1960883" y="3563019"/>
            <a:ext cx="318475" cy="307777"/>
            <a:chOff x="356215" y="791337"/>
            <a:chExt cx="318475" cy="307777"/>
          </a:xfrm>
        </p:grpSpPr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384437" y="837225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356215" y="791337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de-DE" sz="1400" b="1" dirty="0" smtClean="0">
                  <a:solidFill>
                    <a:prstClr val="white"/>
                  </a:solidFill>
                </a:rPr>
                <a:t>3</a:t>
              </a:r>
              <a:endParaRPr lang="de-DE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1792621" y="2764498"/>
            <a:ext cx="318475" cy="307777"/>
            <a:chOff x="356215" y="791337"/>
            <a:chExt cx="318475" cy="307777"/>
          </a:xfrm>
        </p:grpSpPr>
        <p:sp>
          <p:nvSpPr>
            <p:cNvPr id="88" name="Oval 8"/>
            <p:cNvSpPr>
              <a:spLocks noChangeArrowheads="1"/>
            </p:cNvSpPr>
            <p:nvPr/>
          </p:nvSpPr>
          <p:spPr bwMode="auto">
            <a:xfrm>
              <a:off x="384437" y="837225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89" name="Textfeld 88"/>
            <p:cNvSpPr txBox="1"/>
            <p:nvPr/>
          </p:nvSpPr>
          <p:spPr>
            <a:xfrm>
              <a:off x="356215" y="791337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de-DE" sz="1400" b="1" dirty="0" smtClean="0">
                  <a:solidFill>
                    <a:prstClr val="white"/>
                  </a:solidFill>
                </a:rPr>
                <a:t>4</a:t>
              </a:r>
              <a:endParaRPr lang="de-DE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2498241" y="3716907"/>
            <a:ext cx="318475" cy="307777"/>
            <a:chOff x="356215" y="791337"/>
            <a:chExt cx="318475" cy="307777"/>
          </a:xfrm>
        </p:grpSpPr>
        <p:sp>
          <p:nvSpPr>
            <p:cNvPr id="91" name="Oval 8"/>
            <p:cNvSpPr>
              <a:spLocks noChangeArrowheads="1"/>
            </p:cNvSpPr>
            <p:nvPr/>
          </p:nvSpPr>
          <p:spPr bwMode="auto">
            <a:xfrm>
              <a:off x="384437" y="837225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356215" y="791337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de-DE" sz="1400" b="1" dirty="0">
                  <a:solidFill>
                    <a:prstClr val="white"/>
                  </a:solidFill>
                </a:rPr>
                <a:t>5</a:t>
              </a: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363001" y="2067220"/>
            <a:ext cx="4015045" cy="338554"/>
            <a:chOff x="363001" y="1772816"/>
            <a:chExt cx="4015045" cy="338554"/>
          </a:xfrm>
        </p:grpSpPr>
        <p:sp>
          <p:nvSpPr>
            <p:cNvPr id="64" name="Textfeld 63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Keilhakenprinzip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65" name="Gruppieren 64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66" name="Oval 8"/>
              <p:cNvSpPr>
                <a:spLocks noChangeArrowheads="1"/>
              </p:cNvSpPr>
              <p:nvPr/>
            </p:nvSpPr>
            <p:spPr bwMode="auto">
              <a:xfrm>
                <a:off x="384437" y="841560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de-D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de-DE" sz="1400" b="1" dirty="0" smtClean="0">
                    <a:solidFill>
                      <a:prstClr val="white"/>
                    </a:solidFill>
                  </a:rPr>
                  <a:t>6</a:t>
                </a:r>
                <a:endParaRPr lang="de-DE" sz="14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8" name="Gruppieren 67"/>
          <p:cNvGrpSpPr/>
          <p:nvPr/>
        </p:nvGrpSpPr>
        <p:grpSpPr>
          <a:xfrm>
            <a:off x="3065318" y="3476840"/>
            <a:ext cx="318475" cy="307777"/>
            <a:chOff x="356215" y="791337"/>
            <a:chExt cx="318475" cy="307777"/>
          </a:xfrm>
        </p:grpSpPr>
        <p:sp>
          <p:nvSpPr>
            <p:cNvPr id="69" name="Oval 8"/>
            <p:cNvSpPr>
              <a:spLocks noChangeArrowheads="1"/>
            </p:cNvSpPr>
            <p:nvPr/>
          </p:nvSpPr>
          <p:spPr bwMode="auto">
            <a:xfrm>
              <a:off x="384437" y="837225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356215" y="791337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de-DE" sz="1400" b="1" dirty="0" smtClean="0">
                  <a:solidFill>
                    <a:prstClr val="white"/>
                  </a:solidFill>
                </a:rPr>
                <a:t>6</a:t>
              </a:r>
              <a:endParaRPr lang="de-DE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Gruppieren 70"/>
          <p:cNvGrpSpPr/>
          <p:nvPr/>
        </p:nvGrpSpPr>
        <p:grpSpPr>
          <a:xfrm>
            <a:off x="363001" y="2362125"/>
            <a:ext cx="4015045" cy="338554"/>
            <a:chOff x="363001" y="1772816"/>
            <a:chExt cx="4015045" cy="338554"/>
          </a:xfrm>
        </p:grpSpPr>
        <p:sp>
          <p:nvSpPr>
            <p:cNvPr id="72" name="Textfeld 71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Steuerelektronik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73" name="Gruppieren 72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74" name="Oval 8"/>
              <p:cNvSpPr>
                <a:spLocks noChangeArrowheads="1"/>
              </p:cNvSpPr>
              <p:nvPr/>
            </p:nvSpPr>
            <p:spPr bwMode="auto">
              <a:xfrm>
                <a:off x="384437" y="841560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de-D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Textfeld 74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de-DE" sz="1400" b="1" dirty="0" smtClean="0">
                    <a:solidFill>
                      <a:prstClr val="white"/>
                    </a:solidFill>
                  </a:rPr>
                  <a:t>7</a:t>
                </a:r>
                <a:endParaRPr lang="de-DE" sz="14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6" name="Gruppieren 75"/>
          <p:cNvGrpSpPr/>
          <p:nvPr/>
        </p:nvGrpSpPr>
        <p:grpSpPr>
          <a:xfrm>
            <a:off x="3826205" y="3893448"/>
            <a:ext cx="318475" cy="307777"/>
            <a:chOff x="356215" y="791337"/>
            <a:chExt cx="318475" cy="307777"/>
          </a:xfrm>
        </p:grpSpPr>
        <p:sp>
          <p:nvSpPr>
            <p:cNvPr id="77" name="Oval 8"/>
            <p:cNvSpPr>
              <a:spLocks noChangeArrowheads="1"/>
            </p:cNvSpPr>
            <p:nvPr/>
          </p:nvSpPr>
          <p:spPr bwMode="auto">
            <a:xfrm>
              <a:off x="384437" y="837225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356215" y="791337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de-DE" sz="1400" b="1" dirty="0" smtClean="0">
                  <a:solidFill>
                    <a:prstClr val="white"/>
                  </a:solidFill>
                </a:rPr>
                <a:t>7</a:t>
              </a:r>
              <a:endParaRPr lang="de-DE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3951354" y="2853033"/>
            <a:ext cx="318475" cy="307777"/>
            <a:chOff x="356215" y="791337"/>
            <a:chExt cx="318475" cy="307777"/>
          </a:xfrm>
        </p:grpSpPr>
        <p:sp>
          <p:nvSpPr>
            <p:cNvPr id="98" name="Oval 8"/>
            <p:cNvSpPr>
              <a:spLocks noChangeArrowheads="1"/>
            </p:cNvSpPr>
            <p:nvPr/>
          </p:nvSpPr>
          <p:spPr bwMode="auto">
            <a:xfrm>
              <a:off x="384437" y="837225"/>
              <a:ext cx="216000" cy="216000"/>
            </a:xfrm>
            <a:prstGeom prst="ellipse">
              <a:avLst/>
            </a:prstGeom>
            <a:solidFill>
              <a:srgbClr val="009EE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356215" y="791337"/>
              <a:ext cx="31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de-DE" sz="1400" b="1" dirty="0">
                  <a:solidFill>
                    <a:prstClr val="white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2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014" y="2186274"/>
            <a:ext cx="1374138" cy="2816365"/>
          </a:xfrm>
          <a:prstGeom prst="rect">
            <a:avLst/>
          </a:prstGeom>
        </p:spPr>
      </p:pic>
      <p:pic>
        <p:nvPicPr>
          <p:cNvPr id="16" name="Inhaltsplatzhalt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05" y="2186274"/>
            <a:ext cx="1301661" cy="27875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87065" y="5130618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2xM8</a:t>
            </a:r>
            <a:br>
              <a:rPr lang="de-DE" dirty="0" smtClean="0"/>
            </a:br>
            <a:r>
              <a:rPr lang="de-DE" dirty="0" smtClean="0"/>
              <a:t>(4-polig)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453423" y="5130618"/>
            <a:ext cx="1729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dirty="0" smtClean="0"/>
              <a:t>1xM12</a:t>
            </a:r>
            <a:br>
              <a:rPr lang="de-DE" dirty="0" smtClean="0"/>
            </a:br>
            <a:r>
              <a:rPr lang="de-DE" dirty="0" smtClean="0"/>
              <a:t>(5-polig</a:t>
            </a:r>
            <a:r>
              <a:rPr lang="de-DE" dirty="0"/>
              <a:t>, </a:t>
            </a:r>
            <a:r>
              <a:rPr lang="de-DE" dirty="0" smtClean="0"/>
              <a:t>Class </a:t>
            </a:r>
            <a:r>
              <a:rPr lang="de-DE" dirty="0"/>
              <a:t>B)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35389" y="1645070"/>
            <a:ext cx="127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Digitale E/A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2897135" y="1645070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dirty="0" smtClean="0"/>
              <a:t>IO-Link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4473677" y="1778594"/>
            <a:ext cx="4559656" cy="3529781"/>
            <a:chOff x="4473677" y="1778594"/>
            <a:chExt cx="4559656" cy="3529781"/>
          </a:xfrm>
        </p:grpSpPr>
        <p:sp>
          <p:nvSpPr>
            <p:cNvPr id="8" name="Rechteck 7"/>
            <p:cNvSpPr/>
            <p:nvPr/>
          </p:nvSpPr>
          <p:spPr>
            <a:xfrm>
              <a:off x="4473677" y="1778594"/>
              <a:ext cx="4559656" cy="3529781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2" name="Gruppieren 21"/>
            <p:cNvGrpSpPr>
              <a:grpSpLocks noChangeAspect="1"/>
            </p:cNvGrpSpPr>
            <p:nvPr/>
          </p:nvGrpSpPr>
          <p:grpSpPr>
            <a:xfrm>
              <a:off x="4758763" y="2370053"/>
              <a:ext cx="3919407" cy="2873452"/>
              <a:chOff x="1577355" y="1756392"/>
              <a:chExt cx="6213688" cy="4555466"/>
            </a:xfrm>
          </p:grpSpPr>
          <p:pic>
            <p:nvPicPr>
              <p:cNvPr id="23" name="Picture 6" descr="https://www.phoenixcontact.com/assets/images_pr/product_photos/small1/71962_1000_int_01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393" y="2392601"/>
                <a:ext cx="1390650" cy="1390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26616" y="4259400"/>
                <a:ext cx="1290455" cy="1257554"/>
              </a:xfrm>
              <a:prstGeom prst="rect">
                <a:avLst/>
              </a:prstGeom>
            </p:spPr>
          </p:pic>
          <p:sp>
            <p:nvSpPr>
              <p:cNvPr id="25" name="Textfeld 24"/>
              <p:cNvSpPr txBox="1"/>
              <p:nvPr/>
            </p:nvSpPr>
            <p:spPr>
              <a:xfrm>
                <a:off x="3294442" y="1878725"/>
                <a:ext cx="2669593" cy="73190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/>
              <a:p>
                <a:r>
                  <a:rPr lang="de-DE" sz="1200" dirty="0">
                    <a:sym typeface="Wingdings" panose="05000000000000000000" pitchFamily="2" charset="2"/>
                  </a:rPr>
                  <a:t>IO-Link </a:t>
                </a:r>
                <a:r>
                  <a:rPr lang="de-DE" sz="1200" dirty="0" smtClean="0">
                    <a:sym typeface="Wingdings" panose="05000000000000000000" pitchFamily="2" charset="2"/>
                  </a:rPr>
                  <a:t>Port Class B</a:t>
                </a:r>
              </a:p>
              <a:p>
                <a:r>
                  <a:rPr kumimoji="0" lang="de-DE" sz="1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M12 (5-polig, A-kodiert)</a:t>
                </a:r>
              </a:p>
            </p:txBody>
          </p:sp>
          <p:cxnSp>
            <p:nvCxnSpPr>
              <p:cNvPr id="26" name="Gewinkelte Verbindung 25"/>
              <p:cNvCxnSpPr/>
              <p:nvPr/>
            </p:nvCxnSpPr>
            <p:spPr>
              <a:xfrm rot="16200000" flipH="1">
                <a:off x="3063715" y="2763670"/>
                <a:ext cx="2565655" cy="2147475"/>
              </a:xfrm>
              <a:prstGeom prst="bentConnector3">
                <a:avLst>
                  <a:gd name="adj1" fmla="val 519"/>
                </a:avLst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7" name="Textfeld 26"/>
              <p:cNvSpPr txBox="1"/>
              <p:nvPr/>
            </p:nvSpPr>
            <p:spPr>
              <a:xfrm>
                <a:off x="4629238" y="5482364"/>
                <a:ext cx="2265034" cy="82949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/>
              <a:p>
                <a:pPr marR="0" algn="ctr" fontAlgn="auto">
                  <a:spcAft>
                    <a:spcPts val="0"/>
                  </a:spcAft>
                  <a:buClrTx/>
                  <a:buSzTx/>
                  <a:tabLst/>
                </a:pPr>
                <a:r>
                  <a:rPr lang="de-DE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IO-Link Master </a:t>
                </a:r>
                <a:r>
                  <a:rPr lang="de-DE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(IP 65/67)</a:t>
                </a:r>
                <a:endPara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28" name="Gerade Verbindung mit Pfeil 27"/>
              <p:cNvCxnSpPr/>
              <p:nvPr/>
            </p:nvCxnSpPr>
            <p:spPr>
              <a:xfrm flipH="1">
                <a:off x="6352418" y="4421697"/>
                <a:ext cx="83819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9" name="Textfeld 28"/>
              <p:cNvSpPr txBox="1"/>
              <p:nvPr/>
            </p:nvSpPr>
            <p:spPr>
              <a:xfrm>
                <a:off x="6537985" y="4041541"/>
                <a:ext cx="1186203" cy="439144"/>
              </a:xfrm>
              <a:prstGeom prst="rect">
                <a:avLst/>
              </a:prstGeom>
            </p:spPr>
            <p:txBody>
              <a:bodyPr vert="horz" wrap="square" lIns="0" tIns="45720" rIns="0" bIns="45720" rtlCol="0" anchor="ctr">
                <a:spAutoFit/>
              </a:bodyPr>
              <a:lstStyle/>
              <a:p>
                <a:r>
                  <a:rPr lang="de-DE" sz="1200" dirty="0" err="1" smtClean="0"/>
                  <a:t>Feldbus</a:t>
                </a:r>
                <a:endParaRPr kumimoji="0" lang="de-DE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30" name="Picture 2" descr="http://www.schunk.int/pimexport/IM002071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7355" y="2012276"/>
                <a:ext cx="1695450" cy="381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1" name="Gewinkelte Verbindung 30"/>
              <p:cNvCxnSpPr/>
              <p:nvPr/>
            </p:nvCxnSpPr>
            <p:spPr>
              <a:xfrm rot="5400000" flipH="1" flipV="1">
                <a:off x="5686096" y="3526302"/>
                <a:ext cx="1213724" cy="872638"/>
              </a:xfrm>
              <a:prstGeom prst="bentConnector3">
                <a:avLst>
                  <a:gd name="adj1" fmla="val 99007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feld 31"/>
              <p:cNvSpPr txBox="1"/>
              <p:nvPr/>
            </p:nvSpPr>
            <p:spPr>
              <a:xfrm>
                <a:off x="6296613" y="1756392"/>
                <a:ext cx="1494429" cy="73190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/>
              <a:p>
                <a:pPr marR="0" algn="ctr" fontAlgn="auto">
                  <a:spcAft>
                    <a:spcPts val="0"/>
                  </a:spcAft>
                  <a:buClrTx/>
                  <a:buSzTx/>
                  <a:tabLst/>
                </a:pPr>
                <a:r>
                  <a:rPr lang="de-DE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Power Verteiler</a:t>
                </a:r>
                <a:endPara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7" name="Rechteck 6"/>
            <p:cNvSpPr/>
            <p:nvPr/>
          </p:nvSpPr>
          <p:spPr>
            <a:xfrm>
              <a:off x="4961727" y="1923174"/>
              <a:ext cx="407160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b="1" dirty="0" smtClean="0"/>
                <a:t>IO-Link Versorgungskonzept </a:t>
              </a:r>
              <a:r>
                <a:rPr lang="en-US" sz="1600" b="1" dirty="0" smtClean="0"/>
                <a:t>=</a:t>
              </a:r>
              <a:r>
                <a:rPr lang="de-DE" sz="1600" b="1" dirty="0" smtClean="0"/>
                <a:t> Plug &amp; Play</a:t>
              </a:r>
              <a:endParaRPr lang="de-DE" sz="1600" b="1" dirty="0"/>
            </a:p>
          </p:txBody>
        </p:sp>
      </p:grpSp>
      <p:sp>
        <p:nvSpPr>
          <p:cNvPr id="34" name="Titel 1"/>
          <p:cNvSpPr txBox="1">
            <a:spLocks/>
          </p:cNvSpPr>
          <p:nvPr/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6B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Produktanforderungen PGN+E mit IO-Link	</a:t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6B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lang="de-DE" sz="2400" dirty="0" smtClean="0">
                <a:solidFill>
                  <a:srgbClr val="00ADEE"/>
                </a:solidFill>
              </a:rPr>
              <a:t>Elektrischer Anschluss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ADE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6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6496050"/>
            <a:ext cx="2503488" cy="25241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*Azyklische Daten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648427"/>
              </p:ext>
            </p:extLst>
          </p:nvPr>
        </p:nvGraphicFramePr>
        <p:xfrm>
          <a:off x="667861" y="1540672"/>
          <a:ext cx="6999764" cy="24333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96008"/>
                <a:gridCol w="2759298"/>
                <a:gridCol w="2144458"/>
              </a:tblGrid>
              <a:tr h="37084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PGN+E 080-1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PGN+E 080-1-IOL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Greifen</a:t>
                      </a:r>
                      <a:endParaRPr lang="de-DE" sz="1600" dirty="0" smtClean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(Kraft manuell einstellbar)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 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(Kraft via IO-Link einstellbar)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Freigeben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600" dirty="0" smtClean="0"/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600" dirty="0">
                        <a:solidFill>
                          <a:srgbClr val="00B05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Stop</a:t>
                      </a:r>
                      <a:r>
                        <a:rPr lang="de-DE" sz="1600" dirty="0" smtClean="0"/>
                        <a:t> (Stillstand)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600" dirty="0" smtClean="0"/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600" dirty="0" smtClean="0"/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Positionieren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absolut</a:t>
                      </a:r>
                      <a:r>
                        <a:rPr lang="en-US" sz="1600" dirty="0" smtClean="0"/>
                        <a:t>)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600" dirty="0">
                        <a:solidFill>
                          <a:srgbClr val="00B05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Positionieren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relativ</a:t>
                      </a:r>
                      <a:r>
                        <a:rPr lang="en-US" sz="1600" dirty="0" smtClean="0"/>
                        <a:t>)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600" dirty="0">
                        <a:solidFill>
                          <a:srgbClr val="00B05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6B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Produktanforderungen PGN+E mit IO-Link	</a:t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6B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lang="de-DE" sz="2400" dirty="0">
                <a:solidFill>
                  <a:srgbClr val="00ADEE"/>
                </a:solidFill>
              </a:rPr>
              <a:t>Mehr Flexibilität und </a:t>
            </a:r>
            <a:r>
              <a:rPr lang="de-DE" sz="2400" dirty="0" smtClean="0">
                <a:solidFill>
                  <a:srgbClr val="00ADEE"/>
                </a:solidFill>
              </a:rPr>
              <a:t>Kontrolle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ADE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8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6496050"/>
            <a:ext cx="2503488" cy="25241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*Azyklische Daten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191284"/>
              </p:ext>
            </p:extLst>
          </p:nvPr>
        </p:nvGraphicFramePr>
        <p:xfrm>
          <a:off x="653542" y="1538608"/>
          <a:ext cx="7474967" cy="2966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38399"/>
                <a:gridCol w="2700878"/>
                <a:gridCol w="1835690"/>
              </a:tblGrid>
              <a:tr h="37084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PGN+E 080-1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PGN+E 080-1-IOL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Position </a:t>
                      </a:r>
                      <a:r>
                        <a:rPr lang="en-US" sz="1600" dirty="0" smtClean="0"/>
                        <a:t>[mm]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600" dirty="0">
                        <a:solidFill>
                          <a:srgbClr val="00B05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virtuelle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Positionsschalter</a:t>
                      </a:r>
                      <a:r>
                        <a:rPr lang="en-US" sz="1600" dirty="0" smtClean="0"/>
                        <a:t> [1/0]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de-DE" sz="1600" dirty="0" smtClean="0">
                          <a:sym typeface="Wingdings" panose="05000000000000000000" pitchFamily="2" charset="2"/>
                        </a:rPr>
                        <a:t> 8x</a:t>
                      </a:r>
                      <a:endParaRPr lang="de-DE" sz="1600" dirty="0"/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induktive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Nährungsschalter</a:t>
                      </a:r>
                      <a:r>
                        <a:rPr lang="en-US" sz="1600" dirty="0" smtClean="0"/>
                        <a:t> [1/0]</a:t>
                      </a:r>
                      <a:endParaRPr lang="de-DE" sz="1600" dirty="0" smtClean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de-DE" sz="1600" dirty="0" smtClean="0">
                          <a:sym typeface="Wingdings" panose="05000000000000000000" pitchFamily="2" charset="2"/>
                        </a:rPr>
                        <a:t> 2x (via</a:t>
                      </a:r>
                      <a:r>
                        <a:rPr lang="de-DE" sz="16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dirty="0" smtClean="0">
                          <a:sym typeface="Wingdings" panose="05000000000000000000" pitchFamily="2" charset="2"/>
                        </a:rPr>
                        <a:t>digital</a:t>
                      </a:r>
                      <a:r>
                        <a:rPr lang="de-DE" sz="1600" baseline="0" dirty="0" smtClean="0">
                          <a:sym typeface="Wingdings" panose="05000000000000000000" pitchFamily="2" charset="2"/>
                        </a:rPr>
                        <a:t>e Ausgänge)</a:t>
                      </a:r>
                      <a:endParaRPr lang="de-DE" sz="1600" dirty="0"/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de-DE" sz="1600" dirty="0" smtClean="0">
                          <a:sym typeface="Wingdings" panose="05000000000000000000" pitchFamily="2" charset="2"/>
                        </a:rPr>
                        <a:t> 2x (via IO-Link)</a:t>
                      </a:r>
                      <a:endParaRPr lang="de-DE" sz="1600" dirty="0"/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Spannung</a:t>
                      </a:r>
                      <a:r>
                        <a:rPr lang="en-US" sz="1600" baseline="30000" dirty="0" smtClean="0"/>
                        <a:t>*</a:t>
                      </a:r>
                      <a:r>
                        <a:rPr lang="de-DE" sz="1600" dirty="0" smtClean="0"/>
                        <a:t> [V DC]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600" dirty="0">
                        <a:solidFill>
                          <a:srgbClr val="00B05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Strom</a:t>
                      </a:r>
                      <a:r>
                        <a:rPr lang="en-US" sz="1600" baseline="30000" dirty="0" smtClean="0"/>
                        <a:t>*</a:t>
                      </a:r>
                      <a:r>
                        <a:rPr lang="en-US" sz="1600" dirty="0" smtClean="0"/>
                        <a:t> [A]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600" dirty="0">
                        <a:solidFill>
                          <a:srgbClr val="00B05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Temperatur</a:t>
                      </a:r>
                      <a:r>
                        <a:rPr lang="en-US" sz="1600" baseline="30000" dirty="0" smtClean="0"/>
                        <a:t>*</a:t>
                      </a:r>
                      <a:r>
                        <a:rPr lang="en-US" sz="1600" dirty="0" smtClean="0"/>
                        <a:t> [°C]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de-DE" sz="1600" dirty="0">
                        <a:solidFill>
                          <a:srgbClr val="00B050"/>
                        </a:solidFill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allgemeiner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Zustand</a:t>
                      </a:r>
                      <a:r>
                        <a:rPr lang="en-US" sz="1600" baseline="0" dirty="0" smtClean="0"/>
                        <a:t> des </a:t>
                      </a:r>
                      <a:r>
                        <a:rPr lang="en-US" sz="1600" baseline="0" dirty="0" err="1" smtClean="0"/>
                        <a:t>Moduls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de-DE" sz="1600" dirty="0" smtClean="0">
                          <a:sym typeface="Wingdings" panose="05000000000000000000" pitchFamily="2" charset="2"/>
                        </a:rPr>
                        <a:t> (via LEDs</a:t>
                      </a:r>
                      <a:r>
                        <a:rPr lang="de-DE" sz="1600" baseline="0" dirty="0" smtClean="0"/>
                        <a:t>)</a:t>
                      </a:r>
                      <a:endParaRPr lang="de-DE" sz="1600" dirty="0"/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de-DE" sz="1600" dirty="0" smtClean="0">
                          <a:sym typeface="Wingdings" panose="05000000000000000000" pitchFamily="2" charset="2"/>
                        </a:rPr>
                        <a:t> (via IO-Link)</a:t>
                      </a:r>
                      <a:endParaRPr lang="de-DE" sz="1600" dirty="0" smtClean="0"/>
                    </a:p>
                  </a:txBody>
                  <a:tcPr marL="252000">
                    <a:lnL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561442" y="379945"/>
            <a:ext cx="8074557" cy="960702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6B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Produktanforderungen PGN+E mit IO-Link	</a:t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6B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lang="de-DE" sz="2400" dirty="0" smtClean="0">
                <a:solidFill>
                  <a:srgbClr val="00ADEE"/>
                </a:solidFill>
              </a:rPr>
              <a:t>Verbesserte </a:t>
            </a:r>
            <a:r>
              <a:rPr lang="de-DE" sz="2400" dirty="0">
                <a:solidFill>
                  <a:srgbClr val="00ADEE"/>
                </a:solidFill>
              </a:rPr>
              <a:t>Prozessüberwachung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ADE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6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SCH_PPT_Vorlage_4-3_2203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SCH_PPT_Vorlage_4-3_220312.potx</Template>
  <TotalTime>0</TotalTime>
  <Words>492</Words>
  <Application>Microsoft Office PowerPoint</Application>
  <PresentationFormat>Bildschirmpräsentation (4:3)</PresentationFormat>
  <Paragraphs>121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 SCH_PPT_Vorlage_4-3_220312</vt:lpstr>
      <vt:lpstr>2_Larissa-Design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Ideenhaus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Ralf Brendjes</dc:creator>
  <cp:lastModifiedBy>Jung, Anna</cp:lastModifiedBy>
  <cp:revision>735</cp:revision>
  <cp:lastPrinted>2017-07-19T13:56:11Z</cp:lastPrinted>
  <dcterms:created xsi:type="dcterms:W3CDTF">2015-04-07T09:55:40Z</dcterms:created>
  <dcterms:modified xsi:type="dcterms:W3CDTF">2017-10-02T14:35:37Z</dcterms:modified>
</cp:coreProperties>
</file>