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42" d="100"/>
          <a:sy n="142" d="100"/>
        </p:scale>
        <p:origin x="714" y="108"/>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30.05.2022</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30.05.2022</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2-Finger-Parallelgreifer I Kollaborierender Kleinteilegreifer I Co-act EGP-C</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Co-act EGP-C</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30.05.2022</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Co-act EGP-C</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Kollaborierender Kleinteilegreifer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Kollaborierender Kleinteilegreifer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Der weltweit erste zertifizierte Industriegreifer für den kollaborierenden Betrieb.</a:t>
            </a:r>
            <a:endParaRPr lang="de-DE" sz="1013" b="1">
              <a:solidFill>
                <a:srgbClr val="003D6A"/>
              </a:solidFill>
            </a:endParaRPr>
          </a:p>
          <a:p>
            <a:endParaRPr lang="de-DE" sz="1013" b="1">
              <a:solidFill>
                <a:srgbClr val="00446B"/>
              </a:solidFill>
            </a:endParaRPr>
          </a:p>
          <a:p>
            <a:r>
              <a:rPr lang="de-DE" sz="1013" b="1">
                <a:solidFill>
                  <a:srgbClr val="00446B"/>
                </a:solidFill>
              </a:rPr>
              <a:t>Zertifizierung nach ISO/TS 15066.</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Elektrischer 2-Finger-Parallelgreifer zertifiziert für den kollaborierenden Betrieb mit einer Ansteuerung über 24 V und digitalen I/O</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700" b="1">
                <a:solidFill>
                  <a:schemeClr val="bg1"/>
                </a:solidFill>
              </a:rPr>
              <a:t>Kollaborativ. Leistungsstark. Zertifiziert.</a:t>
            </a:r>
          </a:p>
        </p:txBody>
      </p:sp>
      <p:sp>
        <p:nvSpPr>
          <p:cNvPr id="55" name="Textfeld 54"/>
          <p:cNvSpPr txBox="1"/>
          <p:nvPr/>
        </p:nvSpPr>
        <p:spPr>
          <a:xfrm>
            <a:off x="4284367" y="1544545"/>
            <a:ext cx="4464345" cy="2492990"/>
          </a:xfrm>
          <a:prstGeom prst="rect">
            <a:avLst/>
          </a:prstGeom>
          <a:noFill/>
        </p:spPr>
        <p:txBody>
          <a:bodyPr wrap="square" rtlCol="0">
            <a:spAutoFit/>
          </a:bodyPr>
          <a:lstStyle/>
          <a:p>
            <a:pPr marL="270000" indent="-270000">
              <a:spcAft>
                <a:spcPts val="900"/>
              </a:spcAft>
              <a:buSzPct val="140000"/>
              <a:buBlip>
                <a:blip r:embed="rId2"/>
              </a:buBlip>
            </a:pPr>
            <a:r>
              <a:rPr lang="de-DE" sz="1200" b="1" dirty="0">
                <a:solidFill>
                  <a:srgbClr val="003D6A"/>
                </a:solidFill>
              </a:rPr>
              <a:t>Plug &amp; Work! Vormontierte Greifeinheit mit Roboterschnittstelle zur schnellen und einfachen Montage. Direkt kompatibel zu den </a:t>
            </a:r>
            <a:r>
              <a:rPr lang="de-DE" sz="1200" b="1" dirty="0" err="1">
                <a:solidFill>
                  <a:srgbClr val="003D6A"/>
                </a:solidFill>
              </a:rPr>
              <a:t>Cobots</a:t>
            </a:r>
            <a:r>
              <a:rPr lang="de-DE" sz="1200" b="1" dirty="0">
                <a:solidFill>
                  <a:srgbClr val="003D6A"/>
                </a:solidFill>
              </a:rPr>
              <a:t> von Universal Robots, KUKA, FANUC, </a:t>
            </a:r>
            <a:r>
              <a:rPr lang="de-DE" sz="1200" b="1" dirty="0" err="1">
                <a:solidFill>
                  <a:srgbClr val="003D6A"/>
                </a:solidFill>
              </a:rPr>
              <a:t>Techman</a:t>
            </a:r>
            <a:r>
              <a:rPr lang="de-DE" sz="1200" b="1" dirty="0">
                <a:solidFill>
                  <a:srgbClr val="003D6A"/>
                </a:solidFill>
              </a:rPr>
              <a:t> Robot, OMRON, </a:t>
            </a:r>
            <a:r>
              <a:rPr lang="de-DE" sz="1200" b="1" dirty="0" err="1">
                <a:solidFill>
                  <a:srgbClr val="003D6A"/>
                </a:solidFill>
              </a:rPr>
              <a:t>Doosan</a:t>
            </a:r>
            <a:r>
              <a:rPr lang="de-DE" sz="1200" b="1" dirty="0">
                <a:solidFill>
                  <a:srgbClr val="003D6A"/>
                </a:solidFill>
              </a:rPr>
              <a:t> Robotics, Mitsubishi und ABB.</a:t>
            </a:r>
            <a:endParaRPr lang="de-DE" sz="1050" i="1" dirty="0"/>
          </a:p>
          <a:p>
            <a:pPr marL="270000" indent="-270000">
              <a:spcAft>
                <a:spcPts val="900"/>
              </a:spcAft>
              <a:buSzPct val="140000"/>
              <a:buBlip>
                <a:blip r:embed="rId2"/>
              </a:buBlip>
            </a:pPr>
            <a:r>
              <a:rPr lang="de-DE" sz="1200" b="1" dirty="0">
                <a:solidFill>
                  <a:srgbClr val="003D6A"/>
                </a:solidFill>
              </a:rPr>
              <a:t>Integrierte Statusanzeige</a:t>
            </a:r>
          </a:p>
          <a:p>
            <a:pPr marL="270000" indent="-270000">
              <a:spcAft>
                <a:spcPts val="900"/>
              </a:spcAft>
              <a:buSzPct val="140000"/>
              <a:buBlip>
                <a:blip r:embed="rId2"/>
              </a:buBlip>
            </a:pPr>
            <a:r>
              <a:rPr lang="de-DE" sz="1200" b="1" dirty="0">
                <a:solidFill>
                  <a:srgbClr val="003D6A"/>
                </a:solidFill>
              </a:rPr>
              <a:t>DGUV zertifiziert für den kollaborierenden Betrieb</a:t>
            </a:r>
          </a:p>
          <a:p>
            <a:pPr marL="270000" indent="-270000">
              <a:spcAft>
                <a:spcPts val="900"/>
              </a:spcAft>
              <a:buSzPct val="140000"/>
              <a:buBlip>
                <a:blip r:embed="rId2"/>
              </a:buBlip>
            </a:pPr>
            <a:r>
              <a:rPr lang="de-DE" sz="1200" b="1" dirty="0">
                <a:solidFill>
                  <a:srgbClr val="003D6A"/>
                </a:solidFill>
              </a:rPr>
              <a:t>Aufsatzfinger als Zubehör</a:t>
            </a:r>
          </a:p>
          <a:p>
            <a:pPr marL="214313" indent="-270000">
              <a:spcAft>
                <a:spcPts val="900"/>
              </a:spcAft>
              <a:buSzPct val="200000"/>
              <a:buBlip>
                <a:blip r:embed="rId2"/>
              </a:buBlip>
            </a:pPr>
            <a:endParaRPr lang="de-DE" sz="1050" i="1" dirty="0">
              <a:solidFill>
                <a:prstClr val="black"/>
              </a:solidFill>
            </a:endParaRPr>
          </a:p>
          <a:p>
            <a:pPr marL="214313" indent="-270000">
              <a:spcAft>
                <a:spcPts val="900"/>
              </a:spcAft>
              <a:buSzPct val="200000"/>
              <a:buBlip>
                <a:blip r:embed="rId2"/>
              </a:buBlip>
            </a:pPr>
            <a:endParaRPr lang="de-DE" sz="1200" b="1" dirty="0">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Flansch</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Kleinteilegreifer EGP</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Kollisionsschutzhülle</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LED-Lichtband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Integrierte Sensorik</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a:solidFill>
                  <a:srgbClr val="003D6A"/>
                </a:solidFill>
              </a:rPr>
              <a:t>Der Co-act EGP-C Greifer wird elektrisch angetrieben und verfügt über eine integrierte Strombegrenzung und Kollisionsschutzhülle. Die Strombegrenzung stellt sicher, dass die Greifkraft einen definierten Wert nicht überschreitet. Die Kollisionschutzhülle dient zur Minderung von Verletzungsrisiken beim Einsatz im kollaborierenden Betrieb.</a:t>
            </a:r>
          </a:p>
          <a:p>
            <a:endParaRPr lang="de-DE" sz="1100">
              <a:solidFill>
                <a:srgbClr val="003D6A"/>
              </a:solidFill>
            </a:endParaRPr>
          </a:p>
          <a:p>
            <a:endParaRPr lang="de-DE" sz="1100">
              <a:solidFill>
                <a:srgbClr val="003D6A"/>
              </a:solidFill>
            </a:endParaRPr>
          </a:p>
          <a:p>
            <a:endParaRPr lang="de-DE" sz="1100">
              <a:solidFill>
                <a:srgbClr val="003D6A"/>
              </a:solidFill>
            </a:endParaRP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Serviceklappe Sensorik</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grpSp>
        <p:nvGrpSpPr>
          <p:cNvPr id="41" name="Gruppieren 40"/>
          <p:cNvGrpSpPr/>
          <p:nvPr/>
        </p:nvGrpSpPr>
        <p:grpSpPr>
          <a:xfrm>
            <a:off x="4326310" y="3950935"/>
            <a:ext cx="4422042" cy="276999"/>
            <a:chOff x="332602" y="1772816"/>
            <a:chExt cx="6202904" cy="369332"/>
          </a:xfrm>
        </p:grpSpPr>
        <p:sp>
          <p:nvSpPr>
            <p:cNvPr id="42" name="Textfeld 41"/>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Serviceklappe Greifkraft</a:t>
              </a:r>
            </a:p>
          </p:txBody>
        </p:sp>
        <p:grpSp>
          <p:nvGrpSpPr>
            <p:cNvPr id="43" name="Gruppieren 42"/>
            <p:cNvGrpSpPr/>
            <p:nvPr/>
          </p:nvGrpSpPr>
          <p:grpSpPr>
            <a:xfrm>
              <a:off x="332602" y="1782196"/>
              <a:ext cx="318475" cy="338555"/>
              <a:chOff x="326038" y="789663"/>
              <a:chExt cx="318475" cy="338555"/>
            </a:xfrm>
          </p:grpSpPr>
          <p:sp>
            <p:nvSpPr>
              <p:cNvPr id="4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5" name="Textfeld 44"/>
              <p:cNvSpPr txBox="1"/>
              <p:nvPr/>
            </p:nvSpPr>
            <p:spPr>
              <a:xfrm>
                <a:off x="326038" y="789663"/>
                <a:ext cx="318475" cy="338555"/>
              </a:xfrm>
              <a:prstGeom prst="rect">
                <a:avLst/>
              </a:prstGeom>
              <a:noFill/>
            </p:spPr>
            <p:txBody>
              <a:bodyPr wrap="square" rtlCol="0">
                <a:spAutoFit/>
              </a:bodyPr>
              <a:lstStyle/>
              <a:p>
                <a:r>
                  <a:rPr lang="de-DE" sz="1050" b="1">
                    <a:solidFill>
                      <a:schemeClr val="bg1"/>
                    </a:solidFill>
                  </a:rPr>
                  <a:t>7</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Zertifizierte Greifeinheit </a:t>
            </a:r>
            <a:r>
              <a:rPr lang="de-DE" sz="1200">
                <a:solidFill>
                  <a:srgbClr val="003D6A"/>
                </a:solidFill>
              </a:rPr>
              <a:t>spart Aufwand bei der Sicherheitsbetrachtung der Gesamtapplikation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Plug &amp; Work </a:t>
            </a:r>
            <a:r>
              <a:rPr lang="de-DE" sz="1200">
                <a:solidFill>
                  <a:srgbClr val="003D6A"/>
                </a:solidFill>
              </a:rPr>
              <a:t>für eine Vielzahl unterschiedlicher Cobots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Ansteuerung über digitale I/O </a:t>
            </a:r>
            <a:r>
              <a:rPr lang="de-DE" sz="1200">
                <a:solidFill>
                  <a:srgbClr val="003D6A"/>
                </a:solidFill>
              </a:rPr>
              <a:t>zur einfachen Inbetriebnahme und schnellen Einbindung in bestehende Anlagen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Funktionale Sicherheit </a:t>
            </a:r>
            <a:r>
              <a:rPr lang="de-DE" sz="1200">
                <a:solidFill>
                  <a:srgbClr val="003D6A"/>
                </a:solidFill>
              </a:rPr>
              <a:t>gewährleistet durch inhärente Sicherheit mit Strombegrenzung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Vormontierte Greifeinheit mit Roboterschnittstelle </a:t>
            </a:r>
            <a:r>
              <a:rPr lang="de-DE" sz="1200">
                <a:solidFill>
                  <a:srgbClr val="003D6A"/>
                </a:solidFill>
              </a:rPr>
              <a:t>zur schnellen und einfachen Integration</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Integrierte Statusanzeige </a:t>
            </a:r>
            <a:r>
              <a:rPr lang="de-DE" sz="1200">
                <a:solidFill>
                  <a:srgbClr val="003D6A"/>
                </a:solidFill>
              </a:rPr>
              <a:t>zur Sichtbarkeit des Applikationszustandes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Serviceklappen in der Kollisionsschutzhülle </a:t>
            </a:r>
            <a:r>
              <a:rPr lang="de-DE" sz="1200">
                <a:solidFill>
                  <a:srgbClr val="003D6A"/>
                </a:solidFill>
              </a:rPr>
              <a:t>verbaut zur Einstellung der Greifkraft und der Sensorik</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Bürstenloser DC-Servomotor </a:t>
            </a:r>
            <a:r>
              <a:rPr lang="de-DE" sz="1200">
                <a:solidFill>
                  <a:srgbClr val="003D6A"/>
                </a:solidFill>
              </a:rPr>
              <a:t>zum nahezu verschleißfreien Einsatz für eine hohe Lebensdauer</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Aufsatzfinger </a:t>
            </a:r>
            <a:r>
              <a:rPr lang="de-DE" sz="1200">
                <a:solidFill>
                  <a:srgbClr val="003D6A"/>
                </a:solidFill>
              </a:rPr>
              <a:t>mit drei verschiedenen Einsätzen verfügbar</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4" cy="1327500"/>
        </p:xfrm>
        <a:graphic>
          <a:graphicData uri="http://schemas.openxmlformats.org/drawingml/2006/table">
            <a:tbl>
              <a:tblPr firstRow="1" bandRow="1">
                <a:effectLst/>
                <a:tableStyleId>{2D5ABB26-0587-4C30-8999-92F81FD0307C}</a:tableStyleId>
              </a:tblPr>
              <a:tblGrid>
                <a:gridCol w="1044147">
                  <a:extLst>
                    <a:ext uri="{9D8B030D-6E8A-4147-A177-3AD203B41FA5}">
                      <a16:colId xmlns:a16="http://schemas.microsoft.com/office/drawing/2014/main" val="20000"/>
                    </a:ext>
                  </a:extLst>
                </a:gridCol>
                <a:gridCol w="1044147">
                  <a:extLst>
                    <a:ext uri="{9D8B030D-6E8A-4147-A177-3AD203B41FA5}">
                      <a16:colId xmlns:a16="http://schemas.microsoft.com/office/drawing/2014/main" val="20001"/>
                    </a:ext>
                  </a:extLst>
                </a:gridCol>
                <a:gridCol w="1044147">
                  <a:extLst>
                    <a:ext uri="{9D8B030D-6E8A-4147-A177-3AD203B41FA5}">
                      <a16:colId xmlns:a16="http://schemas.microsoft.com/office/drawing/2014/main" val="20002"/>
                    </a:ext>
                  </a:extLst>
                </a:gridCol>
                <a:gridCol w="1305183">
                  <a:extLst>
                    <a:ext uri="{9D8B030D-6E8A-4147-A177-3AD203B41FA5}">
                      <a16:colId xmlns:a16="http://schemas.microsoft.com/office/drawing/2014/main" val="20003"/>
                    </a:ext>
                  </a:extLst>
                </a:gridCol>
                <a:gridCol w="1566220">
                  <a:extLst>
                    <a:ext uri="{9D8B030D-6E8A-4147-A177-3AD203B41FA5}">
                      <a16:colId xmlns:a16="http://schemas.microsoft.com/office/drawing/2014/main" val="20004"/>
                    </a:ext>
                  </a:extLst>
                </a:gridCol>
                <a:gridCol w="1305183">
                  <a:extLst>
                    <a:ext uri="{9D8B030D-6E8A-4147-A177-3AD203B41FA5}">
                      <a16:colId xmlns:a16="http://schemas.microsoft.com/office/drawing/2014/main" val="20005"/>
                    </a:ext>
                  </a:extLst>
                </a:gridCol>
                <a:gridCol w="1044147">
                  <a:extLst>
                    <a:ext uri="{9D8B030D-6E8A-4147-A177-3AD203B41FA5}">
                      <a16:colId xmlns:a16="http://schemas.microsoft.com/office/drawing/2014/main" val="20006"/>
                    </a:ext>
                  </a:extLst>
                </a:gridCol>
              </a:tblGrid>
              <a:tr h="253080">
                <a:tc gridSpan="7">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Hub pro Backe</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Min. Greifkraft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Greifkraft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Empfohlenes Werkstückgewicht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zulässige Fingerlänge</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Eigenmasse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140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0.7</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0.59 .. 0.89</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230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1.15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1.11 .. 1.38</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22160"/>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Words>
  <Application>Microsoft Office PowerPoint</Application>
  <PresentationFormat>Bildschirmpräsentation (16:9)</PresentationFormat>
  <Paragraphs>72</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2022-05-30T07:08:50Z</dcterms:modified>
</cp:coreProperties>
</file>