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0" r:id="rId1"/>
  </p:sldMasterIdLst>
  <p:notesMasterIdLst>
    <p:notesMasterId r:id="rId28"/>
  </p:notesMasterIdLst>
  <p:handoutMasterIdLst>
    <p:handoutMasterId r:id="rId29"/>
  </p:handoutMasterIdLst>
  <p:sldIdLst>
    <p:sldId id="610" r:id="rId2"/>
    <p:sldId id="739" r:id="rId3"/>
    <p:sldId id="673" r:id="rId4"/>
    <p:sldId id="709" r:id="rId5"/>
    <p:sldId id="740" r:id="rId6"/>
    <p:sldId id="655" r:id="rId7"/>
    <p:sldId id="710" r:id="rId8"/>
    <p:sldId id="741" r:id="rId9"/>
    <p:sldId id="631" r:id="rId10"/>
    <p:sldId id="675" r:id="rId11"/>
    <p:sldId id="672" r:id="rId12"/>
    <p:sldId id="742" r:id="rId13"/>
    <p:sldId id="677" r:id="rId14"/>
    <p:sldId id="702" r:id="rId15"/>
    <p:sldId id="700" r:id="rId16"/>
    <p:sldId id="743" r:id="rId17"/>
    <p:sldId id="600" r:id="rId18"/>
    <p:sldId id="712" r:id="rId19"/>
    <p:sldId id="744" r:id="rId20"/>
    <p:sldId id="717" r:id="rId21"/>
    <p:sldId id="718" r:id="rId22"/>
    <p:sldId id="719" r:id="rId23"/>
    <p:sldId id="720" r:id="rId24"/>
    <p:sldId id="747" r:id="rId25"/>
    <p:sldId id="713" r:id="rId26"/>
    <p:sldId id="302" r:id="rId27"/>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orient="horz" pos="4156">
          <p15:clr>
            <a:srgbClr val="A4A3A4"/>
          </p15:clr>
        </p15:guide>
        <p15:guide id="3" orient="horz" pos="1298" userDrawn="1">
          <p15:clr>
            <a:srgbClr val="A4A3A4"/>
          </p15:clr>
        </p15:guide>
        <p15:guide id="4" orient="horz" pos="3748">
          <p15:clr>
            <a:srgbClr val="A4A3A4"/>
          </p15:clr>
        </p15:guide>
        <p15:guide id="5" orient="horz" pos="845">
          <p15:clr>
            <a:srgbClr val="A4A3A4"/>
          </p15:clr>
        </p15:guide>
        <p15:guide id="6" orient="horz" pos="2341" userDrawn="1">
          <p15:clr>
            <a:srgbClr val="A4A3A4"/>
          </p15:clr>
        </p15:guide>
        <p15:guide id="7" orient="horz" pos="2251" userDrawn="1">
          <p15:clr>
            <a:srgbClr val="A4A3A4"/>
          </p15:clr>
        </p15:guide>
        <p15:guide id="8" pos="4150" userDrawn="1">
          <p15:clr>
            <a:srgbClr val="A4A3A4"/>
          </p15:clr>
        </p15:guide>
        <p15:guide id="9" pos="2880" userDrawn="1">
          <p15:clr>
            <a:srgbClr val="A4A3A4"/>
          </p15:clr>
        </p15:guide>
        <p15:guide id="10" pos="414" userDrawn="1">
          <p15:clr>
            <a:srgbClr val="A4A3A4"/>
          </p15:clr>
        </p15:guide>
        <p15:guide id="11" pos="1565"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Sibold" initials="SG&amp;C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6F0"/>
    <a:srgbClr val="85D8F6"/>
    <a:srgbClr val="C2E9FA"/>
    <a:srgbClr val="003D6A"/>
    <a:srgbClr val="ECF4FC"/>
    <a:srgbClr val="009EE3"/>
    <a:srgbClr val="FBFBFB"/>
    <a:srgbClr val="003A69"/>
    <a:srgbClr val="E9F1FB"/>
    <a:srgbClr val="E9E9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5" autoAdjust="0"/>
    <p:restoredTop sz="98400" autoAdjust="0"/>
  </p:normalViewPr>
  <p:slideViewPr>
    <p:cSldViewPr showGuides="1">
      <p:cViewPr varScale="1">
        <p:scale>
          <a:sx n="110" d="100"/>
          <a:sy n="110" d="100"/>
        </p:scale>
        <p:origin x="774" y="96"/>
      </p:cViewPr>
      <p:guideLst>
        <p:guide orient="horz" pos="3702"/>
        <p:guide orient="horz" pos="4156"/>
        <p:guide orient="horz" pos="1298"/>
        <p:guide orient="horz" pos="3748"/>
        <p:guide orient="horz" pos="845"/>
        <p:guide orient="horz" pos="2341"/>
        <p:guide orient="horz" pos="2251"/>
        <p:guide pos="4150"/>
        <p:guide pos="2880"/>
        <p:guide pos="414"/>
        <p:guide pos="1565"/>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0" d="100"/>
          <a:sy n="80" d="100"/>
        </p:scale>
        <p:origin x="-3912"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712" cy="498316"/>
          </a:xfrm>
          <a:prstGeom prst="rect">
            <a:avLst/>
          </a:prstGeom>
        </p:spPr>
        <p:txBody>
          <a:bodyPr vert="horz" lIns="91413" tIns="45706" rIns="91413" bIns="45706" rtlCol="0"/>
          <a:lstStyle>
            <a:lvl1pPr algn="l">
              <a:defRPr sz="1200"/>
            </a:lvl1pPr>
          </a:lstStyle>
          <a:p>
            <a:endParaRPr lang="de-DE" dirty="0"/>
          </a:p>
        </p:txBody>
      </p:sp>
      <p:sp>
        <p:nvSpPr>
          <p:cNvPr id="3" name="Datumsplatzhalter 2"/>
          <p:cNvSpPr>
            <a:spLocks noGrp="1"/>
          </p:cNvSpPr>
          <p:nvPr>
            <p:ph type="dt" sz="quarter" idx="1"/>
          </p:nvPr>
        </p:nvSpPr>
        <p:spPr>
          <a:xfrm>
            <a:off x="3850375" y="0"/>
            <a:ext cx="2945712" cy="498316"/>
          </a:xfrm>
          <a:prstGeom prst="rect">
            <a:avLst/>
          </a:prstGeom>
        </p:spPr>
        <p:txBody>
          <a:bodyPr vert="horz" lIns="91413" tIns="45706" rIns="91413" bIns="45706" rtlCol="0"/>
          <a:lstStyle>
            <a:lvl1pPr algn="r">
              <a:defRPr sz="1200"/>
            </a:lvl1pPr>
          </a:lstStyle>
          <a:p>
            <a:fld id="{B7CC2602-F55E-402D-974A-03A91C94AED1}" type="datetimeFigureOut">
              <a:rPr lang="de-DE" smtClean="0"/>
              <a:t>25.09.2017</a:t>
            </a:fld>
            <a:endParaRPr lang="de-DE" dirty="0"/>
          </a:p>
        </p:txBody>
      </p:sp>
      <p:sp>
        <p:nvSpPr>
          <p:cNvPr id="4" name="Fußzeilenplatzhalter 3"/>
          <p:cNvSpPr>
            <a:spLocks noGrp="1"/>
          </p:cNvSpPr>
          <p:nvPr>
            <p:ph type="ftr" sz="quarter" idx="2"/>
          </p:nvPr>
        </p:nvSpPr>
        <p:spPr>
          <a:xfrm>
            <a:off x="0" y="9428323"/>
            <a:ext cx="2945712" cy="498316"/>
          </a:xfrm>
          <a:prstGeom prst="rect">
            <a:avLst/>
          </a:prstGeom>
        </p:spPr>
        <p:txBody>
          <a:bodyPr vert="horz" lIns="91413" tIns="45706" rIns="91413" bIns="45706"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375" y="9428323"/>
            <a:ext cx="2945712" cy="498316"/>
          </a:xfrm>
          <a:prstGeom prst="rect">
            <a:avLst/>
          </a:prstGeom>
        </p:spPr>
        <p:txBody>
          <a:bodyPr vert="horz" lIns="91413" tIns="45706" rIns="91413" bIns="45706" rtlCol="0" anchor="b"/>
          <a:lstStyle>
            <a:lvl1pPr algn="r">
              <a:defRPr sz="1200"/>
            </a:lvl1pPr>
          </a:lstStyle>
          <a:p>
            <a:fld id="{1C4B8287-F2C5-435E-9D0F-551BDCF54313}" type="slidenum">
              <a:rPr lang="de-DE" smtClean="0"/>
              <a:t>‹Nr.›</a:t>
            </a:fld>
            <a:endParaRPr lang="de-DE" dirty="0"/>
          </a:p>
        </p:txBody>
      </p:sp>
    </p:spTree>
    <p:extLst>
      <p:ext uri="{BB962C8B-B14F-4D97-AF65-F5344CB8AC3E}">
        <p14:creationId xmlns:p14="http://schemas.microsoft.com/office/powerpoint/2010/main" val="3938555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vl1pPr>
          </a:lstStyle>
          <a:p>
            <a:endParaRPr lang="de-DE" dirty="0"/>
          </a:p>
        </p:txBody>
      </p:sp>
      <p:sp>
        <p:nvSpPr>
          <p:cNvPr id="3" name="Datumsplatzhalter 2"/>
          <p:cNvSpPr>
            <a:spLocks noGrp="1"/>
          </p:cNvSpPr>
          <p:nvPr>
            <p:ph type="dt" idx="1"/>
          </p:nvPr>
        </p:nvSpPr>
        <p:spPr>
          <a:xfrm>
            <a:off x="3850444" y="1"/>
            <a:ext cx="2945659" cy="496332"/>
          </a:xfrm>
          <a:prstGeom prst="rect">
            <a:avLst/>
          </a:prstGeom>
        </p:spPr>
        <p:txBody>
          <a:bodyPr vert="horz" lIns="91431" tIns="45715" rIns="91431" bIns="45715" rtlCol="0"/>
          <a:lstStyle>
            <a:lvl1pPr algn="r">
              <a:defRPr sz="1200"/>
            </a:lvl1pPr>
          </a:lstStyle>
          <a:p>
            <a:fld id="{CC89F1F3-238E-415B-87B1-64DBA96B9F1E}" type="datetimeFigureOut">
              <a:rPr lang="de-DE" smtClean="0"/>
              <a:pPr/>
              <a:t>25.09.2017</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endParaRPr lang="de-DE" dirty="0"/>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31" tIns="45715" rIns="91431" bIns="45715"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428584"/>
            <a:ext cx="2945659" cy="496332"/>
          </a:xfrm>
          <a:prstGeom prst="rect">
            <a:avLst/>
          </a:prstGeom>
        </p:spPr>
        <p:txBody>
          <a:bodyPr vert="horz" lIns="91431" tIns="45715" rIns="91431" bIns="45715"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31" tIns="45715" rIns="91431" bIns="45715" rtlCol="0" anchor="b"/>
          <a:lstStyle>
            <a:lvl1pPr algn="r">
              <a:defRPr sz="1200"/>
            </a:lvl1pPr>
          </a:lstStyle>
          <a:p>
            <a:fld id="{791BE7A5-51A3-4B69-B425-6A1BF223552A}" type="slidenum">
              <a:rPr lang="de-DE" smtClean="0"/>
              <a:pPr/>
              <a:t>‹Nr.›</a:t>
            </a:fld>
            <a:endParaRPr lang="de-DE" dirty="0"/>
          </a:p>
        </p:txBody>
      </p:sp>
    </p:spTree>
    <p:extLst>
      <p:ext uri="{BB962C8B-B14F-4D97-AF65-F5344CB8AC3E}">
        <p14:creationId xmlns:p14="http://schemas.microsoft.com/office/powerpoint/2010/main" val="215762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a:t>1</a:t>
            </a:fld>
            <a:endParaRPr dirty="0"/>
          </a:p>
        </p:txBody>
      </p:sp>
    </p:spTree>
    <p:extLst>
      <p:ext uri="{BB962C8B-B14F-4D97-AF65-F5344CB8AC3E}">
        <p14:creationId xmlns:p14="http://schemas.microsoft.com/office/powerpoint/2010/main" val="47560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a:t>MUSS/KANN</a:t>
            </a:r>
            <a:r>
              <a:rPr baseline="0"/>
              <a:t> Optionen </a:t>
            </a:r>
          </a:p>
          <a:p>
            <a:pPr rtl="0"/>
            <a:r>
              <a:rPr baseline="0"/>
              <a:t>Erklärung an </a:t>
            </a:r>
          </a:p>
        </p:txBody>
      </p:sp>
      <p:sp>
        <p:nvSpPr>
          <p:cNvPr id="4" name="Foliennummernplatzhalter 3"/>
          <p:cNvSpPr>
            <a:spLocks noGrp="1"/>
          </p:cNvSpPr>
          <p:nvPr>
            <p:ph type="sldNum" sz="quarter" idx="10"/>
          </p:nvPr>
        </p:nvSpPr>
        <p:spPr/>
        <p:txBody>
          <a:bodyPr/>
          <a:lstStyle/>
          <a:p>
            <a:pPr rtl="0"/>
            <a:fld id="{791BE7A5-51A3-4B69-B425-6A1BF223552A}" type="slidenum">
              <a:rPr/>
              <a:pPr rtl="0"/>
              <a:t>17</a:t>
            </a:fld>
            <a:endParaRPr/>
          </a:p>
        </p:txBody>
      </p:sp>
    </p:spTree>
    <p:extLst>
      <p:ext uri="{BB962C8B-B14F-4D97-AF65-F5344CB8AC3E}">
        <p14:creationId xmlns:p14="http://schemas.microsoft.com/office/powerpoint/2010/main" val="261242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rtl="0"/>
              <a:t>19</a:t>
            </a:fld>
            <a:endParaRPr/>
          </a:p>
        </p:txBody>
      </p:sp>
    </p:spTree>
    <p:extLst>
      <p:ext uri="{BB962C8B-B14F-4D97-AF65-F5344CB8AC3E}">
        <p14:creationId xmlns:p14="http://schemas.microsoft.com/office/powerpoint/2010/main" val="2445935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rtl="0"/>
              <a:t>24</a:t>
            </a:fld>
            <a:endParaRPr/>
          </a:p>
        </p:txBody>
      </p:sp>
    </p:spTree>
    <p:extLst>
      <p:ext uri="{BB962C8B-B14F-4D97-AF65-F5344CB8AC3E}">
        <p14:creationId xmlns:p14="http://schemas.microsoft.com/office/powerpoint/2010/main" val="16279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rtl="0"/>
              <a:t>26</a:t>
            </a:fld>
            <a:endParaRPr/>
          </a:p>
        </p:txBody>
      </p:sp>
    </p:spTree>
    <p:extLst>
      <p:ext uri="{BB962C8B-B14F-4D97-AF65-F5344CB8AC3E}">
        <p14:creationId xmlns:p14="http://schemas.microsoft.com/office/powerpoint/2010/main" val="221201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a:t>2</a:t>
            </a:fld>
            <a:endParaRPr/>
          </a:p>
        </p:txBody>
      </p:sp>
    </p:spTree>
    <p:extLst>
      <p:ext uri="{BB962C8B-B14F-4D97-AF65-F5344CB8AC3E}">
        <p14:creationId xmlns:p14="http://schemas.microsoft.com/office/powerpoint/2010/main" val="156747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22E218C4-41A8-684B-AF4F-B9D499E35F6B}" type="slidenum">
              <a:rPr>
                <a:solidFill>
                  <a:prstClr val="black"/>
                </a:solidFill>
              </a:rPr>
              <a:pPr/>
              <a:t>3</a:t>
            </a:fld>
            <a:endParaRPr>
              <a:solidFill>
                <a:prstClr val="black"/>
              </a:solidFill>
            </a:endParaRPr>
          </a:p>
        </p:txBody>
      </p:sp>
      <p:sp>
        <p:nvSpPr>
          <p:cNvPr id="7" name="Fußzeilenplatzhalter 6"/>
          <p:cNvSpPr>
            <a:spLocks noGrp="1"/>
          </p:cNvSpPr>
          <p:nvPr>
            <p:ph type="ftr" sz="quarter" idx="13"/>
          </p:nvPr>
        </p:nvSpPr>
        <p:spPr/>
        <p:txBody>
          <a:bodyPr/>
          <a:lstStyle/>
          <a:p>
            <a:pPr rtl="0"/>
            <a:r>
              <a:rPr>
                <a:solidFill>
                  <a:prstClr val="black"/>
                </a:solidFill>
              </a:rPr>
              <a:t>09.06.2016</a:t>
            </a:r>
          </a:p>
        </p:txBody>
      </p:sp>
      <p:sp>
        <p:nvSpPr>
          <p:cNvPr id="8" name="Datumsplatzhalter 7"/>
          <p:cNvSpPr>
            <a:spLocks noGrp="1"/>
          </p:cNvSpPr>
          <p:nvPr>
            <p:ph type="dt" idx="14"/>
          </p:nvPr>
        </p:nvSpPr>
        <p:spPr/>
        <p:txBody>
          <a:bodyPr/>
          <a:lstStyle/>
          <a:p>
            <a:pPr rtl="0"/>
            <a:r>
              <a:rPr>
                <a:solidFill>
                  <a:prstClr val="black"/>
                </a:solidFill>
              </a:rPr>
              <a:t>MRK Schulung - Experten</a:t>
            </a:r>
          </a:p>
        </p:txBody>
      </p:sp>
      <p:sp>
        <p:nvSpPr>
          <p:cNvPr id="9" name="Kopfzeilenplatzhalter 8"/>
          <p:cNvSpPr>
            <a:spLocks noGrp="1"/>
          </p:cNvSpPr>
          <p:nvPr>
            <p:ph type="hdr" sz="quarter" idx="15"/>
          </p:nvPr>
        </p:nvSpPr>
        <p:spPr/>
        <p:txBody>
          <a:bodyPr/>
          <a:lstStyle/>
          <a:p>
            <a:endParaRPr lang="de-DE" dirty="0">
              <a:solidFill>
                <a:prstClr val="black"/>
              </a:solidFill>
            </a:endParaRPr>
          </a:p>
        </p:txBody>
      </p:sp>
    </p:spTree>
    <p:extLst>
      <p:ext uri="{BB962C8B-B14F-4D97-AF65-F5344CB8AC3E}">
        <p14:creationId xmlns:p14="http://schemas.microsoft.com/office/powerpoint/2010/main" val="842525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b="1" u="sng"/>
              <a:t>Typisch für Vollautomatisierung:</a:t>
            </a:r>
          </a:p>
          <a:p>
            <a:pPr marL="171399" indent="-171399" rtl="0">
              <a:buFont typeface="Arial" panose="020B0604020202020204" pitchFamily="34" charset="0"/>
              <a:buChar char="•"/>
            </a:pPr>
            <a:r>
              <a:rPr/>
              <a:t>Geringe Teilevarianz</a:t>
            </a:r>
          </a:p>
          <a:p>
            <a:pPr marL="171399" indent="-171399" rtl="0">
              <a:buFont typeface="Arial" panose="020B0604020202020204" pitchFamily="34" charset="0"/>
              <a:buChar char="•"/>
            </a:pPr>
            <a:r>
              <a:rPr/>
              <a:t>Hohe Stückzahlen</a:t>
            </a:r>
          </a:p>
          <a:p>
            <a:pPr marL="0" indent="0">
              <a:buFont typeface="Arial" panose="020B0604020202020204" pitchFamily="34" charset="0"/>
              <a:buNone/>
            </a:pPr>
            <a:endParaRPr lang="de-DE" dirty="0" smtClean="0"/>
          </a:p>
          <a:p>
            <a:pPr marL="0" indent="0" rtl="0">
              <a:buFont typeface="Arial" panose="020B0604020202020204" pitchFamily="34" charset="0"/>
              <a:buNone/>
            </a:pPr>
            <a:r>
              <a:rPr/>
              <a:t>Zusätzlich zu MRK</a:t>
            </a:r>
          </a:p>
          <a:p>
            <a:pPr marL="0" indent="0" rtl="0">
              <a:buFont typeface="Arial" panose="020B0604020202020204" pitchFamily="34" charset="0"/>
              <a:buNone/>
            </a:pPr>
            <a:r>
              <a:rPr/>
              <a:t>Platzsparend, daher gerne in bestehende Anlagen eingesetzt</a:t>
            </a:r>
          </a:p>
          <a:p>
            <a:pPr marL="0" indent="0">
              <a:buFont typeface="Arial" panose="020B0604020202020204" pitchFamily="34" charset="0"/>
              <a:buNone/>
            </a:pPr>
            <a:endParaRPr lang="de-DE" dirty="0" smtClean="0"/>
          </a:p>
          <a:p>
            <a:pPr marL="171399" indent="-171399">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rtl="0"/>
            <a:fld id="{22E218C4-41A8-684B-AF4F-B9D499E35F6B}" type="slidenum">
              <a:rPr>
                <a:solidFill>
                  <a:prstClr val="black"/>
                </a:solidFill>
              </a:rPr>
              <a:pPr/>
              <a:t>4</a:t>
            </a:fld>
            <a:endParaRPr>
              <a:solidFill>
                <a:prstClr val="black"/>
              </a:solidFill>
            </a:endParaRPr>
          </a:p>
        </p:txBody>
      </p:sp>
      <p:sp>
        <p:nvSpPr>
          <p:cNvPr id="7" name="Fußzeilenplatzhalter 6"/>
          <p:cNvSpPr>
            <a:spLocks noGrp="1"/>
          </p:cNvSpPr>
          <p:nvPr>
            <p:ph type="ftr" sz="quarter" idx="13"/>
          </p:nvPr>
        </p:nvSpPr>
        <p:spPr/>
        <p:txBody>
          <a:bodyPr/>
          <a:lstStyle/>
          <a:p>
            <a:pPr rtl="0"/>
            <a:r>
              <a:rPr>
                <a:solidFill>
                  <a:prstClr val="black"/>
                </a:solidFill>
              </a:rPr>
              <a:t>09.06.2016</a:t>
            </a:r>
          </a:p>
        </p:txBody>
      </p:sp>
      <p:sp>
        <p:nvSpPr>
          <p:cNvPr id="8" name="Datumsplatzhalter 7"/>
          <p:cNvSpPr>
            <a:spLocks noGrp="1"/>
          </p:cNvSpPr>
          <p:nvPr>
            <p:ph type="dt" idx="14"/>
          </p:nvPr>
        </p:nvSpPr>
        <p:spPr/>
        <p:txBody>
          <a:bodyPr/>
          <a:lstStyle/>
          <a:p>
            <a:pPr rtl="0"/>
            <a:r>
              <a:rPr>
                <a:solidFill>
                  <a:prstClr val="black"/>
                </a:solidFill>
              </a:rPr>
              <a:t>MRK Schulung - Experten</a:t>
            </a:r>
          </a:p>
        </p:txBody>
      </p:sp>
      <p:sp>
        <p:nvSpPr>
          <p:cNvPr id="9" name="Kopfzeilenplatzhalter 8"/>
          <p:cNvSpPr>
            <a:spLocks noGrp="1"/>
          </p:cNvSpPr>
          <p:nvPr>
            <p:ph type="hdr" sz="quarter" idx="15"/>
          </p:nvPr>
        </p:nvSpPr>
        <p:spPr/>
        <p:txBody>
          <a:bodyPr/>
          <a:lstStyle/>
          <a:p>
            <a:endParaRPr lang="de-DE" dirty="0">
              <a:solidFill>
                <a:prstClr val="black"/>
              </a:solidFill>
            </a:endParaRPr>
          </a:p>
        </p:txBody>
      </p:sp>
    </p:spTree>
    <p:extLst>
      <p:ext uri="{BB962C8B-B14F-4D97-AF65-F5344CB8AC3E}">
        <p14:creationId xmlns:p14="http://schemas.microsoft.com/office/powerpoint/2010/main" val="132458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a:t>5</a:t>
            </a:fld>
            <a:endParaRPr/>
          </a:p>
        </p:txBody>
      </p:sp>
    </p:spTree>
    <p:extLst>
      <p:ext uri="{BB962C8B-B14F-4D97-AF65-F5344CB8AC3E}">
        <p14:creationId xmlns:p14="http://schemas.microsoft.com/office/powerpoint/2010/main" val="287703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rtl="0"/>
              <a:t>8</a:t>
            </a:fld>
            <a:endParaRPr/>
          </a:p>
        </p:txBody>
      </p:sp>
    </p:spTree>
    <p:extLst>
      <p:ext uri="{BB962C8B-B14F-4D97-AF65-F5344CB8AC3E}">
        <p14:creationId xmlns:p14="http://schemas.microsoft.com/office/powerpoint/2010/main" val="315016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rtl="0"/>
              <a:t>12</a:t>
            </a:fld>
            <a:endParaRPr/>
          </a:p>
        </p:txBody>
      </p:sp>
    </p:spTree>
    <p:extLst>
      <p:ext uri="{BB962C8B-B14F-4D97-AF65-F5344CB8AC3E}">
        <p14:creationId xmlns:p14="http://schemas.microsoft.com/office/powerpoint/2010/main" val="61753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b="1" u="sng"/>
              <a:t>Normenpyramid</a:t>
            </a:r>
          </a:p>
          <a:p>
            <a:endParaRPr lang="de-DE" b="0" dirty="0"/>
          </a:p>
        </p:txBody>
      </p:sp>
      <p:sp>
        <p:nvSpPr>
          <p:cNvPr id="4" name="Foliennummernplatzhalter 3"/>
          <p:cNvSpPr>
            <a:spLocks noGrp="1"/>
          </p:cNvSpPr>
          <p:nvPr>
            <p:ph type="sldNum" sz="quarter" idx="10"/>
          </p:nvPr>
        </p:nvSpPr>
        <p:spPr/>
        <p:txBody>
          <a:bodyPr/>
          <a:lstStyle/>
          <a:p>
            <a:pPr rtl="0"/>
            <a:fld id="{22E218C4-41A8-684B-AF4F-B9D499E35F6B}" type="slidenum">
              <a:rPr>
                <a:solidFill>
                  <a:prstClr val="black"/>
                </a:solidFill>
              </a:rPr>
              <a:pPr rtl="0"/>
              <a:t>13</a:t>
            </a:fld>
            <a:endParaRPr>
              <a:solidFill>
                <a:prstClr val="black"/>
              </a:solidFill>
            </a:endParaRPr>
          </a:p>
        </p:txBody>
      </p:sp>
      <p:sp>
        <p:nvSpPr>
          <p:cNvPr id="7" name="Fußzeilenplatzhalter 6"/>
          <p:cNvSpPr>
            <a:spLocks noGrp="1"/>
          </p:cNvSpPr>
          <p:nvPr>
            <p:ph type="ftr" sz="quarter" idx="13"/>
          </p:nvPr>
        </p:nvSpPr>
        <p:spPr/>
        <p:txBody>
          <a:bodyPr/>
          <a:lstStyle/>
          <a:p>
            <a:pPr rtl="0"/>
            <a:r>
              <a:rPr>
                <a:solidFill>
                  <a:prstClr val="black"/>
                </a:solidFill>
              </a:rPr>
              <a:t>09.06.2016</a:t>
            </a:r>
          </a:p>
        </p:txBody>
      </p:sp>
      <p:sp>
        <p:nvSpPr>
          <p:cNvPr id="8" name="Datumsplatzhalter 7"/>
          <p:cNvSpPr>
            <a:spLocks noGrp="1"/>
          </p:cNvSpPr>
          <p:nvPr>
            <p:ph type="dt" idx="14"/>
          </p:nvPr>
        </p:nvSpPr>
        <p:spPr/>
        <p:txBody>
          <a:bodyPr/>
          <a:lstStyle/>
          <a:p>
            <a:pPr rtl="0"/>
            <a:r>
              <a:rPr>
                <a:solidFill>
                  <a:prstClr val="black"/>
                </a:solidFill>
              </a:rPr>
              <a:t>MRK Schulung - Experten</a:t>
            </a:r>
          </a:p>
        </p:txBody>
      </p:sp>
      <p:sp>
        <p:nvSpPr>
          <p:cNvPr id="9" name="Kopfzeilenplatzhalter 8"/>
          <p:cNvSpPr>
            <a:spLocks noGrp="1"/>
          </p:cNvSpPr>
          <p:nvPr>
            <p:ph type="hdr" sz="quarter" idx="15"/>
          </p:nvPr>
        </p:nvSpPr>
        <p:spPr/>
        <p:txBody>
          <a:bodyPr/>
          <a:lstStyle/>
          <a:p>
            <a:endParaRPr lang="de-DE" dirty="0">
              <a:solidFill>
                <a:prstClr val="black"/>
              </a:solidFill>
            </a:endParaRPr>
          </a:p>
        </p:txBody>
      </p:sp>
    </p:spTree>
    <p:extLst>
      <p:ext uri="{BB962C8B-B14F-4D97-AF65-F5344CB8AC3E}">
        <p14:creationId xmlns:p14="http://schemas.microsoft.com/office/powerpoint/2010/main" val="423180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rtl="0"/>
            <a:fld id="{791BE7A5-51A3-4B69-B425-6A1BF223552A}" type="slidenum">
              <a:rPr/>
              <a:pPr rtl="0"/>
              <a:t>16</a:t>
            </a:fld>
            <a:endParaRPr/>
          </a:p>
        </p:txBody>
      </p:sp>
    </p:spTree>
    <p:extLst>
      <p:ext uri="{BB962C8B-B14F-4D97-AF65-F5344CB8AC3E}">
        <p14:creationId xmlns:p14="http://schemas.microsoft.com/office/powerpoint/2010/main" val="298872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rgbClr val="003D6A"/>
                </a:solidFill>
                <a:latin typeface="Calibri"/>
                <a:cs typeface="Calibri"/>
              </a:defRPr>
            </a:lvl1pPr>
            <a:lvl2pPr marL="177800" indent="-177800">
              <a:lnSpc>
                <a:spcPts val="2400"/>
              </a:lnSpc>
              <a:spcBef>
                <a:spcPts val="550"/>
              </a:spcBef>
              <a:buClr>
                <a:srgbClr val="003D6A"/>
              </a:buClr>
              <a:buFont typeface="Arial"/>
              <a:buChar char="•"/>
              <a:defRPr sz="2000">
                <a:solidFill>
                  <a:srgbClr val="003D6A"/>
                </a:solidFill>
                <a:latin typeface="Calibri"/>
                <a:cs typeface="Calibri"/>
              </a:defRPr>
            </a:lvl2pPr>
          </a:lstStyle>
          <a:p>
            <a:pPr lvl="0"/>
            <a:r>
              <a:rPr lang="de-DE" dirty="0" smtClean="0"/>
              <a:t>Mastertextformat bearbeiten</a:t>
            </a:r>
          </a:p>
          <a:p>
            <a:pPr lvl="1"/>
            <a:r>
              <a:rPr lang="de-DE" dirty="0" smtClean="0"/>
              <a:t>Zweite Ebene</a:t>
            </a:r>
          </a:p>
        </p:txBody>
      </p:sp>
      <p:sp>
        <p:nvSpPr>
          <p:cNvPr id="5" name="Fußzeilenplatzhalter 4"/>
          <p:cNvSpPr>
            <a:spLocks noGrp="1"/>
          </p:cNvSpPr>
          <p:nvPr>
            <p:ph type="ftr" sz="quarter" idx="3"/>
          </p:nvPr>
        </p:nvSpPr>
        <p:spPr>
          <a:xfrm>
            <a:off x="755576" y="6498893"/>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Mensch-Roboter-Kollaboration | INTERN | Produktmanagement Greifsysteme | Juli 2017</a:t>
            </a:r>
            <a:endParaRPr lang="de-DE" dirty="0"/>
          </a:p>
        </p:txBody>
      </p:sp>
    </p:spTree>
    <p:extLst>
      <p:ext uri="{BB962C8B-B14F-4D97-AF65-F5344CB8AC3E}">
        <p14:creationId xmlns:p14="http://schemas.microsoft.com/office/powerpoint/2010/main" val="665833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3" name="Fußzeilenplatzhalter 4"/>
          <p:cNvSpPr>
            <a:spLocks noGrp="1"/>
          </p:cNvSpPr>
          <p:nvPr>
            <p:ph type="ftr" sz="quarter" idx="3"/>
          </p:nvPr>
        </p:nvSpPr>
        <p:spPr>
          <a:xfrm>
            <a:off x="755576" y="6500961"/>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Mensch-Roboter-Kollaboration | INTERN | Produktmanagement Greifsysteme | Juli 2017</a:t>
            </a:r>
            <a:endParaRPr lang="de-DE" dirty="0"/>
          </a:p>
        </p:txBody>
      </p:sp>
    </p:spTree>
    <p:extLst>
      <p:ext uri="{BB962C8B-B14F-4D97-AF65-F5344CB8AC3E}">
        <p14:creationId xmlns:p14="http://schemas.microsoft.com/office/powerpoint/2010/main" val="14303936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uer Hintergrun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
            <a:ext cx="9144000" cy="6857238"/>
          </a:xfrm>
          <a:prstGeom prst="rect">
            <a:avLst/>
          </a:prstGeom>
        </p:spPr>
      </p:pic>
      <p:sp>
        <p:nvSpPr>
          <p:cNvPr id="5"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lang="de-DE"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dirty="0">
              <a:ln>
                <a:noFill/>
              </a:ln>
              <a:solidFill>
                <a:srgbClr val="FFFFFF"/>
              </a:solidFill>
              <a:effectLst/>
              <a:uLnTx/>
              <a:uFillTx/>
              <a:latin typeface="+mn-lt"/>
              <a:ea typeface="+mn-ea"/>
              <a:cs typeface="+mn-cs"/>
            </a:endParaRPr>
          </a:p>
        </p:txBody>
      </p:sp>
      <p:sp>
        <p:nvSpPr>
          <p:cNvPr id="6"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bg1"/>
                </a:solidFill>
                <a:latin typeface="Calibri"/>
                <a:cs typeface="Calibri"/>
              </a:defRPr>
            </a:lvl1pPr>
            <a:lvl2pPr marL="177800" indent="-177800">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4"/>
          <p:cNvSpPr>
            <a:spLocks noGrp="1"/>
          </p:cNvSpPr>
          <p:nvPr>
            <p:ph type="ftr" sz="quarter" idx="3"/>
          </p:nvPr>
        </p:nvSpPr>
        <p:spPr>
          <a:xfrm>
            <a:off x="755576" y="649605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Mensch-Roboter-Kollaboration | INTERN | Produktmanagement Greifsysteme | Juli 2017</a:t>
            </a:r>
            <a:endParaRPr lang="de-DE" dirty="0"/>
          </a:p>
        </p:txBody>
      </p:sp>
    </p:spTree>
    <p:extLst>
      <p:ext uri="{BB962C8B-B14F-4D97-AF65-F5344CB8AC3E}">
        <p14:creationId xmlns:p14="http://schemas.microsoft.com/office/powerpoint/2010/main" val="23478547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uer Hintergrun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
            <a:ext cx="9144000" cy="6857238"/>
          </a:xfrm>
          <a:prstGeom prst="rect">
            <a:avLst/>
          </a:prstGeom>
        </p:spPr>
      </p:pic>
      <p:sp>
        <p:nvSpPr>
          <p:cNvPr id="5"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sz="1200" b="0" i="0" u="none" strike="noStrike" kern="1200" cap="none" spc="0" normalizeH="0" baseline="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sz="1200" b="0" i="0" u="none" strike="noStrike" kern="1200" cap="none" spc="0" normalizeH="0" baseline="0">
              <a:ln>
                <a:noFill/>
              </a:ln>
              <a:solidFill>
                <a:srgbClr val="FFFFFF"/>
              </a:solidFill>
              <a:effectLst/>
              <a:uLnTx/>
              <a:uFillTx/>
              <a:latin typeface="+mn-lt"/>
              <a:ea typeface="+mn-ea"/>
              <a:cs typeface="+mn-cs"/>
            </a:endParaRPr>
          </a:p>
        </p:txBody>
      </p:sp>
      <p:sp>
        <p:nvSpPr>
          <p:cNvPr id="8" name="Fußzeilenplatzhalter 4"/>
          <p:cNvSpPr>
            <a:spLocks noGrp="1"/>
          </p:cNvSpPr>
          <p:nvPr>
            <p:ph type="ftr" sz="quarter" idx="3"/>
          </p:nvPr>
        </p:nvSpPr>
        <p:spPr>
          <a:xfrm>
            <a:off x="755576" y="649605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Mensch-Roboter-Kollaboration | INTERN | Produktmanagement Greifsysteme | Juli 2017</a:t>
            </a:r>
            <a:endParaRPr lang="de-DE" dirty="0"/>
          </a:p>
        </p:txBody>
      </p:sp>
    </p:spTree>
    <p:extLst>
      <p:ext uri="{BB962C8B-B14F-4D97-AF65-F5344CB8AC3E}">
        <p14:creationId xmlns:p14="http://schemas.microsoft.com/office/powerpoint/2010/main" val="1661124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33574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4" name="Fußzeilenplatzhalter 4"/>
          <p:cNvSpPr>
            <a:spLocks noGrp="1"/>
          </p:cNvSpPr>
          <p:nvPr>
            <p:ph type="ftr" sz="quarter" idx="3"/>
          </p:nvPr>
        </p:nvSpPr>
        <p:spPr>
          <a:xfrm>
            <a:off x="756656" y="6489368"/>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Mensch-Roboter-Kollaboration | INTERN | Produktmanagement Greifsysteme | Juli 2017</a:t>
            </a:r>
            <a:endParaRPr lang="de-DE" dirty="0"/>
          </a:p>
        </p:txBody>
      </p:sp>
    </p:spTree>
    <p:extLst>
      <p:ext uri="{BB962C8B-B14F-4D97-AF65-F5344CB8AC3E}">
        <p14:creationId xmlns:p14="http://schemas.microsoft.com/office/powerpoint/2010/main" val="825265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8" name="Bild 7"/>
          <p:cNvPicPr>
            <a:picLocks noChangeAspect="1"/>
          </p:cNvPicPr>
          <p:nvPr userDrawn="1"/>
        </p:nvPicPr>
        <p:blipFill>
          <a:blip r:embed="rId2"/>
          <a:stretch>
            <a:fillRect/>
          </a:stretch>
        </p:blipFill>
        <p:spPr>
          <a:xfrm>
            <a:off x="0" y="207922"/>
            <a:ext cx="9144000" cy="1320800"/>
          </a:xfrm>
          <a:prstGeom prst="rect">
            <a:avLst/>
          </a:prstGeom>
        </p:spPr>
      </p:pic>
    </p:spTree>
    <p:extLst>
      <p:ext uri="{BB962C8B-B14F-4D97-AF65-F5344CB8AC3E}">
        <p14:creationId xmlns:p14="http://schemas.microsoft.com/office/powerpoint/2010/main" val="9284790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ld + Text">
    <p:spTree>
      <p:nvGrpSpPr>
        <p:cNvPr id="1" name=""/>
        <p:cNvGrpSpPr/>
        <p:nvPr/>
      </p:nvGrpSpPr>
      <p:grpSpPr>
        <a:xfrm>
          <a:off x="0" y="0"/>
          <a:ext cx="0" cy="0"/>
          <a:chOff x="0" y="0"/>
          <a:chExt cx="0" cy="0"/>
        </a:xfrm>
      </p:grpSpPr>
      <p:pic>
        <p:nvPicPr>
          <p:cNvPr id="10" name="Grafik 9" descr="UnternehmensPPT_Folien_Calibri_0213-2.png"/>
          <p:cNvPicPr>
            <a:picLocks noChangeAspect="1"/>
          </p:cNvPicPr>
          <p:nvPr userDrawn="1"/>
        </p:nvPicPr>
        <p:blipFill>
          <a:blip r:embed="rId2" cstate="print"/>
          <a:stretch>
            <a:fillRect/>
          </a:stretch>
        </p:blipFill>
        <p:spPr>
          <a:xfrm>
            <a:off x="0" y="6011468"/>
            <a:ext cx="9144000" cy="1018032"/>
          </a:xfrm>
          <a:prstGeom prst="rect">
            <a:avLst/>
          </a:prstGeom>
        </p:spPr>
      </p:pic>
      <p:sp>
        <p:nvSpPr>
          <p:cNvPr id="25" name="Fußzeilenplatzhalter 4"/>
          <p:cNvSpPr>
            <a:spLocks noGrp="1"/>
          </p:cNvSpPr>
          <p:nvPr>
            <p:ph type="ftr" sz="quarter" idx="3"/>
          </p:nvPr>
        </p:nvSpPr>
        <p:spPr>
          <a:xfrm>
            <a:off x="1044688" y="656147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Mensch-Roboter-Kollaboration | INTERN | Produktmanagement Greifsysteme | Juli 2017</a:t>
            </a:r>
            <a:endParaRPr lang="de-DE" dirty="0"/>
          </a:p>
        </p:txBody>
      </p:sp>
      <p:sp>
        <p:nvSpPr>
          <p:cNvPr id="26" name="Foliennummernplatzhalter 5"/>
          <p:cNvSpPr>
            <a:spLocks noGrp="1"/>
          </p:cNvSpPr>
          <p:nvPr>
            <p:ph type="sldNum" sz="quarter" idx="4"/>
          </p:nvPr>
        </p:nvSpPr>
        <p:spPr>
          <a:xfrm>
            <a:off x="260327" y="6561472"/>
            <a:ext cx="758961" cy="251998"/>
          </a:xfrm>
          <a:prstGeom prst="rect">
            <a:avLst/>
          </a:prstGeom>
        </p:spPr>
        <p:txBody>
          <a:bodyPr vert="horz" lIns="91440" tIns="45720" rIns="91440" bIns="45720" rtlCol="0" anchor="ctr"/>
          <a:lstStyle>
            <a:lvl1pPr algn="l">
              <a:defRPr sz="1200">
                <a:solidFill>
                  <a:srgbClr val="FFFFFF"/>
                </a:solidFill>
              </a:defRPr>
            </a:lvl1pPr>
          </a:lstStyle>
          <a:p>
            <a:fld id="{838ACC12-B9E6-4DE9-A95C-5EEE5B4F63E0}" type="slidenum">
              <a:rPr lang="de-DE" smtClean="0"/>
              <a:pPr/>
              <a:t>‹Nr.›</a:t>
            </a:fld>
            <a:endParaRPr lang="de-DE" dirty="0"/>
          </a:p>
        </p:txBody>
      </p:sp>
      <p:sp>
        <p:nvSpPr>
          <p:cNvPr id="12" name="Titel 1"/>
          <p:cNvSpPr>
            <a:spLocks noGrp="1"/>
          </p:cNvSpPr>
          <p:nvPr>
            <p:ph type="title" hasCustomPrompt="1"/>
          </p:nvPr>
        </p:nvSpPr>
        <p:spPr>
          <a:xfrm>
            <a:off x="169953" y="188550"/>
            <a:ext cx="8074557" cy="960702"/>
          </a:xfrm>
          <a:prstGeom prst="rect">
            <a:avLst/>
          </a:prstGeom>
        </p:spPr>
        <p:txBody>
          <a:bodyPr anchor="t" anchorCtr="0"/>
          <a:lstStyle>
            <a:lvl1pPr algn="l" defTabSz="457200" rtl="0" eaLnBrk="1" latinLnBrk="0" hangingPunct="1">
              <a:spcBef>
                <a:spcPct val="0"/>
              </a:spcBef>
              <a:buNone/>
              <a:defRPr lang="de-DE" sz="2400" b="1" i="0" kern="1200" dirty="0">
                <a:solidFill>
                  <a:schemeClr val="bg1"/>
                </a:solidFill>
                <a:latin typeface="Calibri"/>
                <a:ea typeface="+mj-ea"/>
                <a:cs typeface="Calibri"/>
              </a:defRPr>
            </a:lvl1pPr>
          </a:lstStyle>
          <a:p>
            <a:r>
              <a:rPr lang="de-DE" dirty="0" smtClean="0"/>
              <a:t>Überschrift Powerpoint-Folie</a:t>
            </a:r>
            <a:br>
              <a:rPr lang="de-DE" dirty="0" smtClean="0"/>
            </a:br>
            <a:endParaRPr lang="de-DE" dirty="0"/>
          </a:p>
        </p:txBody>
      </p:sp>
    </p:spTree>
    <p:extLst>
      <p:ext uri="{BB962C8B-B14F-4D97-AF65-F5344CB8AC3E}">
        <p14:creationId xmlns:p14="http://schemas.microsoft.com/office/powerpoint/2010/main" val="1658715982"/>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6050011"/>
            <a:ext cx="9144000" cy="807989"/>
          </a:xfrm>
          <a:prstGeom prst="rect">
            <a:avLst/>
          </a:prstGeom>
        </p:spPr>
      </p:pic>
      <p:sp>
        <p:nvSpPr>
          <p:cNvPr id="12"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sz="1200" b="0" i="0" u="none" strike="noStrike" kern="1200" cap="none" spc="0" normalizeH="0" baseline="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sz="1200" b="0" i="0" u="none" strike="noStrike" kern="1200" cap="none" spc="0" normalizeH="0" baseline="0">
              <a:ln>
                <a:noFill/>
              </a:ln>
              <a:solidFill>
                <a:srgbClr val="FFFFFF"/>
              </a:solidFill>
              <a:effectLst/>
              <a:uLnTx/>
              <a:uFillTx/>
              <a:latin typeface="+mn-lt"/>
              <a:ea typeface="+mn-ea"/>
              <a:cs typeface="+mn-cs"/>
            </a:endParaRPr>
          </a:p>
        </p:txBody>
      </p:sp>
      <p:sp>
        <p:nvSpPr>
          <p:cNvPr id="6" name="Fußzeilenplatzhalter 4"/>
          <p:cNvSpPr>
            <a:spLocks noGrp="1"/>
          </p:cNvSpPr>
          <p:nvPr>
            <p:ph type="ftr" sz="quarter" idx="3"/>
          </p:nvPr>
        </p:nvSpPr>
        <p:spPr>
          <a:xfrm>
            <a:off x="755576" y="649605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Mensch-Roboter-Kollaboration | INTERN | Produktmanagement Greifsysteme | Juli 2017</a:t>
            </a:r>
            <a:endParaRPr lang="de-DE" dirty="0"/>
          </a:p>
        </p:txBody>
      </p:sp>
    </p:spTree>
    <p:extLst>
      <p:ext uri="{BB962C8B-B14F-4D97-AF65-F5344CB8AC3E}">
        <p14:creationId xmlns:p14="http://schemas.microsoft.com/office/powerpoint/2010/main" val="370471203"/>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22.emf"/><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emf"/><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PGN_Plus_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 y="0"/>
            <a:ext cx="9144000" cy="5643467"/>
          </a:xfrm>
          <a:prstGeom prst="rect">
            <a:avLst/>
          </a:prstGeom>
        </p:spPr>
      </p:pic>
      <p:sp>
        <p:nvSpPr>
          <p:cNvPr id="8" name="Rechteck 7"/>
          <p:cNvSpPr/>
          <p:nvPr/>
        </p:nvSpPr>
        <p:spPr>
          <a:xfrm>
            <a:off x="-304" y="5644445"/>
            <a:ext cx="9143695" cy="1213555"/>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 name="Titel 1"/>
          <p:cNvSpPr txBox="1">
            <a:spLocks/>
          </p:cNvSpPr>
          <p:nvPr/>
        </p:nvSpPr>
        <p:spPr>
          <a:xfrm>
            <a:off x="0" y="4047017"/>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sz="2800" b="1" dirty="0" smtClean="0">
                <a:solidFill>
                  <a:srgbClr val="FFFFFF"/>
                </a:solidFill>
              </a:rPr>
              <a:t>Human</a:t>
            </a:r>
            <a:r>
              <a:rPr lang="de-DE" sz="2800" b="1" dirty="0" smtClean="0">
                <a:solidFill>
                  <a:srgbClr val="FFFFFF"/>
                </a:solidFill>
              </a:rPr>
              <a:t>-</a:t>
            </a:r>
            <a:r>
              <a:rPr sz="2800" b="1" dirty="0" smtClean="0">
                <a:solidFill>
                  <a:srgbClr val="FFFFFF"/>
                </a:solidFill>
              </a:rPr>
              <a:t>Robot</a:t>
            </a:r>
            <a:r>
              <a:rPr lang="de-DE" sz="2800" b="1" dirty="0">
                <a:solidFill>
                  <a:srgbClr val="FFFFFF"/>
                </a:solidFill>
              </a:rPr>
              <a:t> </a:t>
            </a:r>
            <a:r>
              <a:rPr sz="2800" b="1" dirty="0"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12" name="Titel 1"/>
          <p:cNvSpPr txBox="1">
            <a:spLocks/>
          </p:cNvSpPr>
          <p:nvPr/>
        </p:nvSpPr>
        <p:spPr>
          <a:xfrm>
            <a:off x="30029" y="4941168"/>
            <a:ext cx="5334059" cy="601129"/>
          </a:xfrm>
          <a:prstGeom prst="rect">
            <a:avLst/>
          </a:prstGeom>
          <a:noFill/>
          <a:ln>
            <a:noFill/>
          </a:ln>
          <a:effectLst>
            <a:outerShdw blurRad="431800" dist="38100" dir="2700000">
              <a:srgbClr val="000000">
                <a:alpha val="43000"/>
              </a:srgbClr>
            </a:outerShdw>
          </a:effectLst>
        </p:spPr>
        <p:txBody>
          <a:bodyPr wrap="square" tIns="0" rIns="0" bIns="0" anchor="ctr" anchorCtr="0">
            <a:noAutofit/>
          </a:bodyPr>
          <a:lstStyle/>
          <a:p>
            <a:pPr marL="84138" lvl="0" rtl="0">
              <a:spcBef>
                <a:spcPct val="0"/>
              </a:spcBef>
              <a:spcAft>
                <a:spcPts val="400"/>
              </a:spcAft>
              <a:defRPr/>
            </a:pPr>
            <a:r>
              <a:rPr sz="1500" dirty="0">
                <a:solidFill>
                  <a:srgbClr val="FFFFFF"/>
                </a:solidFill>
              </a:rPr>
              <a:t>Product Management Gripping Systems </a:t>
            </a:r>
          </a:p>
        </p:txBody>
      </p:sp>
      <p:pic>
        <p:nvPicPr>
          <p:cNvPr id="3" name="Bild 2"/>
          <p:cNvPicPr>
            <a:picLocks noChangeAspect="1"/>
          </p:cNvPicPr>
          <p:nvPr/>
        </p:nvPicPr>
        <p:blipFill>
          <a:blip r:embed="rId4"/>
          <a:stretch>
            <a:fillRect/>
          </a:stretch>
        </p:blipFill>
        <p:spPr>
          <a:xfrm>
            <a:off x="-610" y="5483469"/>
            <a:ext cx="9144000" cy="1320800"/>
          </a:xfrm>
          <a:prstGeom prst="rect">
            <a:avLst/>
          </a:prstGeom>
        </p:spPr>
      </p:pic>
      <p:sp>
        <p:nvSpPr>
          <p:cNvPr id="9" name="Textfeld 8"/>
          <p:cNvSpPr txBox="1"/>
          <p:nvPr/>
        </p:nvSpPr>
        <p:spPr>
          <a:xfrm>
            <a:off x="7786486" y="5010899"/>
            <a:ext cx="1360565" cy="461665"/>
          </a:xfrm>
          <a:prstGeom prst="rect">
            <a:avLst/>
          </a:prstGeom>
          <a:noFill/>
        </p:spPr>
        <p:txBody>
          <a:bodyPr wrap="none" rtlCol="0">
            <a:spAutoFit/>
          </a:bodyPr>
          <a:lstStyle/>
          <a:p>
            <a:pPr algn="r"/>
            <a:r>
              <a:rPr lang="de-DE" sz="1200" dirty="0" err="1" smtClean="0">
                <a:solidFill>
                  <a:schemeClr val="bg1"/>
                </a:solidFill>
              </a:rPr>
              <a:t>Contact</a:t>
            </a:r>
            <a:r>
              <a:rPr lang="de-DE" sz="1200" dirty="0" smtClean="0">
                <a:solidFill>
                  <a:schemeClr val="bg1"/>
                </a:solidFill>
              </a:rPr>
              <a:t> </a:t>
            </a:r>
            <a:r>
              <a:rPr lang="de-DE" sz="1200" dirty="0" err="1" smtClean="0">
                <a:solidFill>
                  <a:schemeClr val="bg1"/>
                </a:solidFill>
              </a:rPr>
              <a:t>person</a:t>
            </a:r>
            <a:r>
              <a:rPr lang="de-DE" sz="1200" dirty="0" smtClean="0">
                <a:solidFill>
                  <a:schemeClr val="bg1"/>
                </a:solidFill>
              </a:rPr>
              <a:t>:</a:t>
            </a:r>
            <a:endParaRPr lang="de-DE" sz="1200" dirty="0" smtClean="0">
              <a:solidFill>
                <a:schemeClr val="bg1"/>
              </a:solidFill>
            </a:endParaRPr>
          </a:p>
          <a:p>
            <a:pPr algn="r"/>
            <a:r>
              <a:rPr lang="de-DE" sz="1200" dirty="0" smtClean="0">
                <a:solidFill>
                  <a:schemeClr val="bg1"/>
                </a:solidFill>
              </a:rPr>
              <a:t>A. Jung / B. Janßen</a:t>
            </a:r>
            <a:endParaRPr lang="de-DE" sz="1200" dirty="0">
              <a:solidFill>
                <a:schemeClr val="bg1"/>
              </a:solidFill>
            </a:endParaRPr>
          </a:p>
        </p:txBody>
      </p:sp>
    </p:spTree>
    <p:extLst>
      <p:ext uri="{BB962C8B-B14F-4D97-AF65-F5344CB8AC3E}">
        <p14:creationId xmlns:p14="http://schemas.microsoft.com/office/powerpoint/2010/main" val="601488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pPr rtl="0"/>
            <a:r>
              <a:rPr/>
              <a:t>Normative classification of human-robot collaboration</a:t>
            </a:r>
          </a:p>
        </p:txBody>
      </p:sp>
      <p:sp>
        <p:nvSpPr>
          <p:cNvPr id="11" name="Rechteck 10"/>
          <p:cNvSpPr/>
          <p:nvPr/>
        </p:nvSpPr>
        <p:spPr>
          <a:xfrm rot="16200000">
            <a:off x="6727195" y="3621295"/>
            <a:ext cx="4572000" cy="230832"/>
          </a:xfrm>
          <a:prstGeom prst="rect">
            <a:avLst/>
          </a:prstGeom>
        </p:spPr>
        <p:txBody>
          <a:bodyPr>
            <a:spAutoFit/>
          </a:bodyPr>
          <a:lstStyle/>
          <a:p>
            <a:pPr rtl="0"/>
            <a:r>
              <a:rPr sz="900" i="1">
                <a:solidFill>
                  <a:schemeClr val="tx1">
                    <a:lumMod val="75000"/>
                    <a:lumOff val="25000"/>
                  </a:schemeClr>
                </a:solidFill>
                <a:latin typeface="Calibri" panose="020F0502020204030204" pitchFamily="34" charset="0"/>
                <a:ea typeface="Times New Roman" panose="02020603050405020304" pitchFamily="18" charset="0"/>
              </a:rPr>
              <a:t>Source: ISO/TS 15066:2016</a:t>
            </a:r>
          </a:p>
        </p:txBody>
      </p:sp>
      <p:sp>
        <p:nvSpPr>
          <p:cNvPr id="12" name="Titel 1"/>
          <p:cNvSpPr txBox="1">
            <a:spLocks/>
          </p:cNvSpPr>
          <p:nvPr/>
        </p:nvSpPr>
        <p:spPr>
          <a:xfrm>
            <a:off x="561443" y="389470"/>
            <a:ext cx="8074557" cy="960702"/>
          </a:xfrm>
          <a:prstGeom prst="rect">
            <a:avLst/>
          </a:prstGeom>
        </p:spPr>
        <p:txBody>
          <a:bodyPr anchor="b"/>
          <a:lstStyle>
            <a:lvl1pPr algn="l" defTabSz="457200" rtl="0" eaLnBrk="1" latinLnBrk="0" hangingPunct="1">
              <a:spcBef>
                <a:spcPct val="0"/>
              </a:spcBef>
              <a:buNone/>
              <a:defRPr sz="3200" b="1" i="0" kern="1200">
                <a:solidFill>
                  <a:srgbClr val="00446B"/>
                </a:solidFill>
                <a:latin typeface="Calibri"/>
                <a:ea typeface="+mj-ea"/>
                <a:cs typeface="Calibri"/>
              </a:defRPr>
            </a:lvl1pPr>
          </a:lstStyle>
          <a:p>
            <a:endParaRPr lang="de-DE" dirty="0"/>
          </a:p>
        </p:txBody>
      </p:sp>
      <p:sp>
        <p:nvSpPr>
          <p:cNvPr id="2" name="Textfeld 1"/>
          <p:cNvSpPr txBox="1"/>
          <p:nvPr/>
        </p:nvSpPr>
        <p:spPr>
          <a:xfrm>
            <a:off x="4139952" y="1450712"/>
            <a:ext cx="4208016" cy="2369880"/>
          </a:xfrm>
          <a:prstGeom prst="rect">
            <a:avLst/>
          </a:prstGeom>
          <a:noFill/>
        </p:spPr>
        <p:txBody>
          <a:bodyPr wrap="square" rtlCol="0">
            <a:spAutoFit/>
          </a:bodyPr>
          <a:lstStyle/>
          <a:p>
            <a:r>
              <a:rPr lang="en-US" b="1" dirty="0">
                <a:solidFill>
                  <a:schemeClr val="tx1">
                    <a:lumMod val="75000"/>
                    <a:lumOff val="25000"/>
                  </a:schemeClr>
                </a:solidFill>
              </a:rPr>
              <a:t>Method 3 – Speed and</a:t>
            </a:r>
          </a:p>
          <a:p>
            <a:r>
              <a:rPr lang="en-US" b="1" dirty="0">
                <a:solidFill>
                  <a:schemeClr val="tx1">
                    <a:lumMod val="75000"/>
                    <a:lumOff val="25000"/>
                  </a:schemeClr>
                </a:solidFill>
              </a:rPr>
              <a:t>Separation </a:t>
            </a:r>
            <a:r>
              <a:rPr lang="en-US" b="1" dirty="0" smtClean="0">
                <a:solidFill>
                  <a:schemeClr val="tx1">
                    <a:lumMod val="75000"/>
                    <a:lumOff val="25000"/>
                  </a:schemeClr>
                </a:solidFill>
              </a:rPr>
              <a:t>Monitoring</a:t>
            </a:r>
          </a:p>
          <a:p>
            <a:r>
              <a:rPr lang="en-US" sz="1600" dirty="0" smtClean="0">
                <a:solidFill>
                  <a:schemeClr val="tx1">
                    <a:lumMod val="75000"/>
                    <a:lumOff val="25000"/>
                  </a:schemeClr>
                </a:solidFill>
              </a:rPr>
              <a:t>The machining area of the robot system is divided up into successive zones. If the entry of a human into one of the first zones is detected for instance by a laser scanner, the robot system goes into a lower speed. When the zone directly next to the robot is entered, the robot system goes into a safety-monitored stop.</a:t>
            </a:r>
            <a:endParaRPr sz="1600" dirty="0">
              <a:solidFill>
                <a:schemeClr val="tx1">
                  <a:lumMod val="75000"/>
                  <a:lumOff val="25000"/>
                </a:schemeClr>
              </a:solidFill>
            </a:endParaRPr>
          </a:p>
        </p:txBody>
      </p:sp>
      <p:sp>
        <p:nvSpPr>
          <p:cNvPr id="14" name="Textfeld 13"/>
          <p:cNvSpPr txBox="1"/>
          <p:nvPr/>
        </p:nvSpPr>
        <p:spPr>
          <a:xfrm>
            <a:off x="4139952" y="3772622"/>
            <a:ext cx="4208016" cy="2123658"/>
          </a:xfrm>
          <a:prstGeom prst="rect">
            <a:avLst/>
          </a:prstGeom>
          <a:noFill/>
        </p:spPr>
        <p:txBody>
          <a:bodyPr wrap="square" rtlCol="0">
            <a:spAutoFit/>
          </a:bodyPr>
          <a:lstStyle/>
          <a:p>
            <a:r>
              <a:rPr lang="en-US" b="1" dirty="0">
                <a:solidFill>
                  <a:schemeClr val="tx1">
                    <a:lumMod val="75000"/>
                    <a:lumOff val="25000"/>
                  </a:schemeClr>
                </a:solidFill>
              </a:rPr>
              <a:t>Method 4 – Power and</a:t>
            </a:r>
          </a:p>
          <a:p>
            <a:r>
              <a:rPr lang="en-US" b="1" dirty="0">
                <a:solidFill>
                  <a:schemeClr val="tx1">
                    <a:lumMod val="75000"/>
                    <a:lumOff val="25000"/>
                  </a:schemeClr>
                </a:solidFill>
              </a:rPr>
              <a:t>Force </a:t>
            </a:r>
            <a:r>
              <a:rPr lang="en-US" b="1" dirty="0" smtClean="0">
                <a:solidFill>
                  <a:schemeClr val="tx1">
                    <a:lumMod val="75000"/>
                    <a:lumOff val="25000"/>
                  </a:schemeClr>
                </a:solidFill>
              </a:rPr>
              <a:t>Limiting</a:t>
            </a:r>
          </a:p>
          <a:p>
            <a:r>
              <a:rPr lang="en-US" sz="1600" dirty="0" smtClean="0">
                <a:solidFill>
                  <a:schemeClr val="tx1">
                    <a:lumMod val="75000"/>
                    <a:lumOff val="25000"/>
                  </a:schemeClr>
                </a:solidFill>
              </a:rPr>
              <a:t>The robot system works with limited force and power when collaborating directly with humans. The maximum forces and pressures applied to humans may not exceed the values specified in the technical specifications. This is ensured by an inherently safe design or safety functions.</a:t>
            </a:r>
            <a:endParaRPr sz="1600" dirty="0">
              <a:solidFill>
                <a:schemeClr val="tx1">
                  <a:lumMod val="75000"/>
                  <a:lumOff val="25000"/>
                </a:schemeClr>
              </a:solidFill>
            </a:endParaRPr>
          </a:p>
        </p:txBody>
      </p:sp>
      <p:sp>
        <p:nvSpPr>
          <p:cNvPr id="3" name="Fußzeilenplatzhalter 2"/>
          <p:cNvSpPr>
            <a:spLocks noGrp="1"/>
          </p:cNvSpPr>
          <p:nvPr>
            <p:ph type="ftr" sz="quarter" idx="3"/>
          </p:nvPr>
        </p:nvSpPr>
        <p:spPr>
          <a:xfrm>
            <a:off x="756656" y="6489368"/>
            <a:ext cx="6047592" cy="252000"/>
          </a:xfrm>
        </p:spPr>
        <p:txBody>
          <a:bodyPr/>
          <a:lstStyle/>
          <a:p>
            <a:pPr rtl="0"/>
            <a:r>
              <a:rPr lang="en-US" dirty="0" smtClean="0"/>
              <a:t>Human-Robot Collaboration | Product Management Gripping Systems</a:t>
            </a:r>
            <a:endParaRPr dirty="0"/>
          </a:p>
        </p:txBody>
      </p:sp>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232" y="1115656"/>
            <a:ext cx="2671875" cy="2491343"/>
          </a:xfrm>
          <a:prstGeom prst="rect">
            <a:avLst/>
          </a:prstGeom>
        </p:spPr>
      </p:pic>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919" y="3841507"/>
            <a:ext cx="2258501" cy="2014338"/>
          </a:xfrm>
          <a:prstGeom prst="rect">
            <a:avLst/>
          </a:prstGeom>
        </p:spPr>
      </p:pic>
    </p:spTree>
    <p:extLst>
      <p:ext uri="{BB962C8B-B14F-4D97-AF65-F5344CB8AC3E}">
        <p14:creationId xmlns:p14="http://schemas.microsoft.com/office/powerpoint/2010/main" val="674626621"/>
      </p:ext>
    </p:extLst>
  </p:cSld>
  <p:clrMapOvr>
    <a:masterClrMapping/>
  </p:clrMapOvr>
  <mc:AlternateContent xmlns:mc="http://schemas.openxmlformats.org/markup-compatibility/2006" xmlns:p14="http://schemas.microsoft.com/office/powerpoint/2010/main">
    <mc:Choice Requires="p14">
      <p:transition spd="slow" p14:dur="2000"/>
    </mc:Choice>
    <mc:Fallback xmlns="" xmlns:c15="http://schemas.microsoft.com/office/drawing/2012/chart" xmlns:c="http://schemas.openxmlformats.org/drawingml/2006/chart">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uppieren 104"/>
          <p:cNvGrpSpPr/>
          <p:nvPr/>
        </p:nvGrpSpPr>
        <p:grpSpPr>
          <a:xfrm>
            <a:off x="578585" y="1976937"/>
            <a:ext cx="7739556" cy="3943474"/>
            <a:chOff x="674600" y="1557068"/>
            <a:chExt cx="7739556" cy="3943474"/>
          </a:xfrm>
        </p:grpSpPr>
        <p:sp>
          <p:nvSpPr>
            <p:cNvPr id="7" name="Akkord 6"/>
            <p:cNvSpPr/>
            <p:nvPr/>
          </p:nvSpPr>
          <p:spPr>
            <a:xfrm rot="5400000">
              <a:off x="4696427" y="2912808"/>
              <a:ext cx="1800200" cy="1656184"/>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 name="Akkord 4"/>
            <p:cNvSpPr/>
            <p:nvPr/>
          </p:nvSpPr>
          <p:spPr>
            <a:xfrm rot="16200000">
              <a:off x="4696427" y="1665080"/>
              <a:ext cx="1800200" cy="1656184"/>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16" name="Gruppieren 15"/>
            <p:cNvGrpSpPr/>
            <p:nvPr/>
          </p:nvGrpSpPr>
          <p:grpSpPr>
            <a:xfrm>
              <a:off x="4994220" y="3194281"/>
              <a:ext cx="729293" cy="852394"/>
              <a:chOff x="1781343" y="4193778"/>
              <a:chExt cx="729293" cy="852394"/>
            </a:xfrm>
          </p:grpSpPr>
          <p:sp>
            <p:nvSpPr>
              <p:cNvPr id="11" name="Rechteck 10"/>
              <p:cNvSpPr/>
              <p:nvPr/>
            </p:nvSpPr>
            <p:spPr>
              <a:xfrm>
                <a:off x="1907475" y="4848580"/>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 name="Ellipse 7"/>
              <p:cNvSpPr/>
              <p:nvPr/>
            </p:nvSpPr>
            <p:spPr>
              <a:xfrm>
                <a:off x="1974962" y="4611348"/>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Rechteck 8"/>
              <p:cNvSpPr/>
              <p:nvPr/>
            </p:nvSpPr>
            <p:spPr>
              <a:xfrm rot="18155583">
                <a:off x="2285732" y="4664386"/>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Rechteck 11"/>
              <p:cNvSpPr/>
              <p:nvPr/>
            </p:nvSpPr>
            <p:spPr>
              <a:xfrm rot="3222916">
                <a:off x="1646207" y="4679637"/>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4" name="Ellipse 13"/>
              <p:cNvSpPr/>
              <p:nvPr/>
            </p:nvSpPr>
            <p:spPr>
              <a:xfrm>
                <a:off x="2278287" y="4193778"/>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Ellipse 14"/>
              <p:cNvSpPr/>
              <p:nvPr/>
            </p:nvSpPr>
            <p:spPr>
              <a:xfrm>
                <a:off x="1953635" y="4194622"/>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3" name="Rechteck 12"/>
              <p:cNvSpPr/>
              <p:nvPr/>
            </p:nvSpPr>
            <p:spPr>
              <a:xfrm rot="18768072">
                <a:off x="1667515" y="4401619"/>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 name="Rechteck 9"/>
              <p:cNvSpPr/>
              <p:nvPr/>
            </p:nvSpPr>
            <p:spPr>
              <a:xfrm rot="3125963">
                <a:off x="2270478" y="4365454"/>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30" name="Akkord 29"/>
            <p:cNvSpPr/>
            <p:nvPr/>
          </p:nvSpPr>
          <p:spPr>
            <a:xfrm rot="5400000">
              <a:off x="633991" y="3697955"/>
              <a:ext cx="1843196" cy="1761977"/>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1" name="Akkord 30"/>
            <p:cNvSpPr/>
            <p:nvPr/>
          </p:nvSpPr>
          <p:spPr>
            <a:xfrm rot="16200000">
              <a:off x="642959" y="1597677"/>
              <a:ext cx="1843196" cy="1761977"/>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32" name="Gruppieren 31"/>
            <p:cNvGrpSpPr/>
            <p:nvPr/>
          </p:nvGrpSpPr>
          <p:grpSpPr>
            <a:xfrm>
              <a:off x="1032291" y="4149081"/>
              <a:ext cx="1061602" cy="687632"/>
              <a:chOff x="1883344" y="4341585"/>
              <a:chExt cx="997861" cy="671591"/>
            </a:xfrm>
          </p:grpSpPr>
          <p:sp>
            <p:nvSpPr>
              <p:cNvPr id="33" name="Rechteck 32"/>
              <p:cNvSpPr/>
              <p:nvPr/>
            </p:nvSpPr>
            <p:spPr>
              <a:xfrm>
                <a:off x="2123728" y="4815584"/>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5" name="Rechteck 34"/>
              <p:cNvSpPr/>
              <p:nvPr/>
            </p:nvSpPr>
            <p:spPr>
              <a:xfrm rot="19257437">
                <a:off x="2521165" y="4648006"/>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6" name="Rechteck 35"/>
              <p:cNvSpPr/>
              <p:nvPr/>
            </p:nvSpPr>
            <p:spPr>
              <a:xfrm rot="2736865">
                <a:off x="1873729" y="4661717"/>
                <a:ext cx="374103" cy="86393"/>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7" name="Ellipse 36"/>
              <p:cNvSpPr/>
              <p:nvPr/>
            </p:nvSpPr>
            <p:spPr>
              <a:xfrm>
                <a:off x="2484689" y="4347282"/>
                <a:ext cx="71980" cy="90074"/>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8" name="Ellipse 37"/>
              <p:cNvSpPr/>
              <p:nvPr/>
            </p:nvSpPr>
            <p:spPr>
              <a:xfrm>
                <a:off x="2185453" y="4341585"/>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9" name="Rechteck 38"/>
              <p:cNvSpPr/>
              <p:nvPr/>
            </p:nvSpPr>
            <p:spPr>
              <a:xfrm rot="19362232">
                <a:off x="1883344" y="4466268"/>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40" name="Rechteck 39"/>
              <p:cNvSpPr/>
              <p:nvPr/>
            </p:nvSpPr>
            <p:spPr>
              <a:xfrm rot="2020531">
                <a:off x="2514425" y="4468789"/>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4" name="Ellipse 33"/>
              <p:cNvSpPr/>
              <p:nvPr/>
            </p:nvSpPr>
            <p:spPr>
              <a:xfrm>
                <a:off x="2191215" y="4578352"/>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42" name="Akkord 41"/>
            <p:cNvSpPr/>
            <p:nvPr/>
          </p:nvSpPr>
          <p:spPr>
            <a:xfrm rot="5400000">
              <a:off x="6685964" y="2879812"/>
              <a:ext cx="1800200" cy="1656184"/>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43" name="Akkord 42"/>
            <p:cNvSpPr/>
            <p:nvPr/>
          </p:nvSpPr>
          <p:spPr>
            <a:xfrm rot="16200000">
              <a:off x="6685964" y="1665080"/>
              <a:ext cx="1800200" cy="1656184"/>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53" name="Gruppieren 52"/>
            <p:cNvGrpSpPr/>
            <p:nvPr/>
          </p:nvGrpSpPr>
          <p:grpSpPr>
            <a:xfrm>
              <a:off x="2778898" y="1593072"/>
              <a:ext cx="1656184" cy="3014932"/>
              <a:chOff x="4808188" y="1350172"/>
              <a:chExt cx="1656184" cy="3014932"/>
            </a:xfrm>
          </p:grpSpPr>
          <p:sp>
            <p:nvSpPr>
              <p:cNvPr id="54" name="Akkord 53"/>
              <p:cNvSpPr/>
              <p:nvPr/>
            </p:nvSpPr>
            <p:spPr>
              <a:xfrm rot="5400000">
                <a:off x="4736180" y="2636912"/>
                <a:ext cx="1800200" cy="1656184"/>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5" name="Akkord 54"/>
              <p:cNvSpPr/>
              <p:nvPr/>
            </p:nvSpPr>
            <p:spPr>
              <a:xfrm rot="16200000">
                <a:off x="4736180" y="1422180"/>
                <a:ext cx="1800200" cy="1656184"/>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56" name="Gruppieren 55"/>
              <p:cNvGrpSpPr/>
              <p:nvPr/>
            </p:nvGrpSpPr>
            <p:grpSpPr>
              <a:xfrm>
                <a:off x="5034416" y="3212976"/>
                <a:ext cx="1203727" cy="557803"/>
                <a:chOff x="1781786" y="4455373"/>
                <a:chExt cx="1203727" cy="557803"/>
              </a:xfrm>
            </p:grpSpPr>
            <p:sp>
              <p:nvSpPr>
                <p:cNvPr id="57" name="Rechteck 56"/>
                <p:cNvSpPr/>
                <p:nvPr/>
              </p:nvSpPr>
              <p:spPr>
                <a:xfrm>
                  <a:off x="2123728" y="4815584"/>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8" name="Ellipse 57"/>
                <p:cNvSpPr/>
                <p:nvPr/>
              </p:nvSpPr>
              <p:spPr>
                <a:xfrm>
                  <a:off x="2191215" y="4578352"/>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9" name="Rechteck 58"/>
                <p:cNvSpPr/>
                <p:nvPr/>
              </p:nvSpPr>
              <p:spPr>
                <a:xfrm rot="20498042">
                  <a:off x="2564032" y="4751992"/>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0" name="Rechteck 59"/>
                <p:cNvSpPr/>
                <p:nvPr/>
              </p:nvSpPr>
              <p:spPr>
                <a:xfrm rot="1640220">
                  <a:off x="1826766" y="4734499"/>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1" name="Ellipse 60"/>
                <p:cNvSpPr/>
                <p:nvPr/>
              </p:nvSpPr>
              <p:spPr>
                <a:xfrm>
                  <a:off x="2600938" y="4489022"/>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2" name="Ellipse 61"/>
                <p:cNvSpPr/>
                <p:nvPr/>
              </p:nvSpPr>
              <p:spPr>
                <a:xfrm>
                  <a:off x="2083894" y="4455373"/>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3" name="Rechteck 62"/>
                <p:cNvSpPr/>
                <p:nvPr/>
              </p:nvSpPr>
              <p:spPr>
                <a:xfrm rot="19362232">
                  <a:off x="1781786" y="4580056"/>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4" name="Rechteck 63"/>
                <p:cNvSpPr/>
                <p:nvPr/>
              </p:nvSpPr>
              <p:spPr>
                <a:xfrm rot="2020531">
                  <a:off x="2625473" y="4597373"/>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sp>
          <p:nvSpPr>
            <p:cNvPr id="65" name="Rechteck 64"/>
            <p:cNvSpPr/>
            <p:nvPr/>
          </p:nvSpPr>
          <p:spPr>
            <a:xfrm>
              <a:off x="1501217" y="4099870"/>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6" name="Rechteck 65"/>
            <p:cNvSpPr/>
            <p:nvPr/>
          </p:nvSpPr>
          <p:spPr>
            <a:xfrm>
              <a:off x="1198404" y="2854683"/>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74" name="Gruppieren 73"/>
            <p:cNvGrpSpPr/>
            <p:nvPr/>
          </p:nvGrpSpPr>
          <p:grpSpPr>
            <a:xfrm>
              <a:off x="1309536" y="1929074"/>
              <a:ext cx="743487" cy="1138540"/>
              <a:chOff x="4383389" y="4525517"/>
              <a:chExt cx="743487" cy="1138540"/>
            </a:xfrm>
          </p:grpSpPr>
          <p:sp>
            <p:nvSpPr>
              <p:cNvPr id="71" name="Rechteck 70"/>
              <p:cNvSpPr/>
              <p:nvPr/>
            </p:nvSpPr>
            <p:spPr>
              <a:xfrm rot="3028772">
                <a:off x="4525634" y="4942611"/>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2" name="Rechteck 71"/>
              <p:cNvSpPr/>
              <p:nvPr/>
            </p:nvSpPr>
            <p:spPr>
              <a:xfrm rot="8484293">
                <a:off x="4484121" y="5307738"/>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3" name="Ellipse 72"/>
              <p:cNvSpPr/>
              <p:nvPr/>
            </p:nvSpPr>
            <p:spPr>
              <a:xfrm>
                <a:off x="4388839" y="5455547"/>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7" name="Ellipse 66"/>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nvGrpSpPr>
            <p:cNvPr id="75" name="Gruppieren 74"/>
            <p:cNvGrpSpPr/>
            <p:nvPr/>
          </p:nvGrpSpPr>
          <p:grpSpPr>
            <a:xfrm>
              <a:off x="3344786" y="1934846"/>
              <a:ext cx="1000029" cy="808253"/>
              <a:chOff x="4383389" y="4525517"/>
              <a:chExt cx="1000029" cy="808253"/>
            </a:xfrm>
          </p:grpSpPr>
          <p:sp>
            <p:nvSpPr>
              <p:cNvPr id="76" name="Rechteck 75"/>
              <p:cNvSpPr/>
              <p:nvPr/>
            </p:nvSpPr>
            <p:spPr>
              <a:xfrm rot="1573184">
                <a:off x="4684618" y="4787269"/>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7" name="Rechteck 76"/>
              <p:cNvSpPr/>
              <p:nvPr/>
            </p:nvSpPr>
            <p:spPr>
              <a:xfrm rot="9516747">
                <a:off x="4740663" y="5040643"/>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8" name="Ellipse 77"/>
              <p:cNvSpPr/>
              <p:nvPr/>
            </p:nvSpPr>
            <p:spPr>
              <a:xfrm>
                <a:off x="4589721" y="5125260"/>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9" name="Ellipse 78"/>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80" name="Rechteck 79"/>
            <p:cNvSpPr/>
            <p:nvPr/>
          </p:nvSpPr>
          <p:spPr>
            <a:xfrm>
              <a:off x="3545361" y="2961277"/>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1" name="Rechteck 80"/>
            <p:cNvSpPr/>
            <p:nvPr/>
          </p:nvSpPr>
          <p:spPr>
            <a:xfrm>
              <a:off x="5345089" y="2973484"/>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2" name="Rechteck 81"/>
            <p:cNvSpPr/>
            <p:nvPr/>
          </p:nvSpPr>
          <p:spPr>
            <a:xfrm>
              <a:off x="5527168" y="2973484"/>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3" name="Rechteck 82"/>
            <p:cNvSpPr/>
            <p:nvPr/>
          </p:nvSpPr>
          <p:spPr>
            <a:xfrm>
              <a:off x="5707188" y="2973484"/>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84" name="Gruppieren 83"/>
            <p:cNvGrpSpPr/>
            <p:nvPr/>
          </p:nvGrpSpPr>
          <p:grpSpPr>
            <a:xfrm>
              <a:off x="5631949" y="2004593"/>
              <a:ext cx="838726" cy="1044154"/>
              <a:chOff x="4383389" y="4525517"/>
              <a:chExt cx="838726" cy="1044154"/>
            </a:xfrm>
          </p:grpSpPr>
          <p:sp>
            <p:nvSpPr>
              <p:cNvPr id="85" name="Rechteck 84"/>
              <p:cNvSpPr/>
              <p:nvPr/>
            </p:nvSpPr>
            <p:spPr>
              <a:xfrm rot="2323126">
                <a:off x="4579360" y="4835256"/>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6" name="Rechteck 85"/>
              <p:cNvSpPr/>
              <p:nvPr/>
            </p:nvSpPr>
            <p:spPr>
              <a:xfrm rot="7913870">
                <a:off x="4607729" y="5180478"/>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7" name="Ellipse 86"/>
              <p:cNvSpPr/>
              <p:nvPr/>
            </p:nvSpPr>
            <p:spPr>
              <a:xfrm rot="21029577">
                <a:off x="4608101" y="5358444"/>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8" name="Ellipse 87"/>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nvGrpSpPr>
            <p:cNvPr id="94" name="Gruppieren 93"/>
            <p:cNvGrpSpPr/>
            <p:nvPr/>
          </p:nvGrpSpPr>
          <p:grpSpPr>
            <a:xfrm>
              <a:off x="7169635" y="3194281"/>
              <a:ext cx="729293" cy="819398"/>
              <a:chOff x="1781343" y="4193778"/>
              <a:chExt cx="729293" cy="819398"/>
            </a:xfrm>
          </p:grpSpPr>
          <p:sp>
            <p:nvSpPr>
              <p:cNvPr id="95" name="Rechteck 94"/>
              <p:cNvSpPr/>
              <p:nvPr/>
            </p:nvSpPr>
            <p:spPr>
              <a:xfrm>
                <a:off x="1907475" y="4815584"/>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6" name="Ellipse 95"/>
              <p:cNvSpPr/>
              <p:nvPr/>
            </p:nvSpPr>
            <p:spPr>
              <a:xfrm>
                <a:off x="1974962" y="4578352"/>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7" name="Rechteck 96"/>
              <p:cNvSpPr/>
              <p:nvPr/>
            </p:nvSpPr>
            <p:spPr>
              <a:xfrm rot="18155583">
                <a:off x="2285732" y="4631390"/>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8" name="Rechteck 97"/>
              <p:cNvSpPr/>
              <p:nvPr/>
            </p:nvSpPr>
            <p:spPr>
              <a:xfrm rot="3222916">
                <a:off x="1646207" y="4646641"/>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9" name="Ellipse 98"/>
              <p:cNvSpPr/>
              <p:nvPr/>
            </p:nvSpPr>
            <p:spPr>
              <a:xfrm>
                <a:off x="2278287" y="4193778"/>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0" name="Ellipse 99"/>
              <p:cNvSpPr/>
              <p:nvPr/>
            </p:nvSpPr>
            <p:spPr>
              <a:xfrm>
                <a:off x="1953635" y="4194622"/>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1" name="Rechteck 100"/>
              <p:cNvSpPr/>
              <p:nvPr/>
            </p:nvSpPr>
            <p:spPr>
              <a:xfrm rot="18768072">
                <a:off x="1667515" y="4368623"/>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2" name="Rechteck 101"/>
              <p:cNvSpPr/>
              <p:nvPr/>
            </p:nvSpPr>
            <p:spPr>
              <a:xfrm rot="3125963">
                <a:off x="2270478" y="4365454"/>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103" name="Rechteck 102"/>
            <p:cNvSpPr/>
            <p:nvPr/>
          </p:nvSpPr>
          <p:spPr>
            <a:xfrm>
              <a:off x="7484987" y="3074639"/>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89" name="Gruppieren 88"/>
            <p:cNvGrpSpPr/>
            <p:nvPr/>
          </p:nvGrpSpPr>
          <p:grpSpPr>
            <a:xfrm>
              <a:off x="7379822" y="1997965"/>
              <a:ext cx="745763" cy="1150835"/>
              <a:chOff x="4383389" y="4525517"/>
              <a:chExt cx="745763" cy="1150835"/>
            </a:xfrm>
          </p:grpSpPr>
          <p:sp>
            <p:nvSpPr>
              <p:cNvPr id="90" name="Rechteck 89"/>
              <p:cNvSpPr/>
              <p:nvPr/>
            </p:nvSpPr>
            <p:spPr>
              <a:xfrm rot="3028772">
                <a:off x="4525634" y="4942611"/>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1" name="Rechteck 90"/>
              <p:cNvSpPr/>
              <p:nvPr/>
            </p:nvSpPr>
            <p:spPr>
              <a:xfrm rot="8277247">
                <a:off x="4486397" y="5309727"/>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2" name="Ellipse 91"/>
              <p:cNvSpPr/>
              <p:nvPr/>
            </p:nvSpPr>
            <p:spPr>
              <a:xfrm>
                <a:off x="4423668" y="5467842"/>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3" name="Ellipse 92"/>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sp>
        <p:nvSpPr>
          <p:cNvPr id="106" name="Rechteck 105"/>
          <p:cNvSpPr/>
          <p:nvPr/>
        </p:nvSpPr>
        <p:spPr>
          <a:xfrm>
            <a:off x="2737186" y="1652901"/>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rtl="0"/>
            <a:r>
              <a:rPr b="1"/>
              <a:t>Synchronized</a:t>
            </a:r>
          </a:p>
        </p:txBody>
      </p:sp>
      <p:sp>
        <p:nvSpPr>
          <p:cNvPr id="107" name="Rechteck 106"/>
          <p:cNvSpPr/>
          <p:nvPr/>
        </p:nvSpPr>
        <p:spPr>
          <a:xfrm>
            <a:off x="700709" y="1656879"/>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rtl="0"/>
            <a:r>
              <a:rPr b="1"/>
              <a:t>Coexistence</a:t>
            </a:r>
          </a:p>
        </p:txBody>
      </p:sp>
      <p:sp>
        <p:nvSpPr>
          <p:cNvPr id="108" name="Rechteck 107"/>
          <p:cNvSpPr/>
          <p:nvPr/>
        </p:nvSpPr>
        <p:spPr>
          <a:xfrm>
            <a:off x="4771344" y="1663139"/>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rtl="0"/>
            <a:r>
              <a:rPr b="1"/>
              <a:t>Cooperation</a:t>
            </a:r>
          </a:p>
        </p:txBody>
      </p:sp>
      <p:sp>
        <p:nvSpPr>
          <p:cNvPr id="109" name="Rechteck 108"/>
          <p:cNvSpPr/>
          <p:nvPr/>
        </p:nvSpPr>
        <p:spPr>
          <a:xfrm>
            <a:off x="6760881" y="1652901"/>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rtl="0"/>
            <a:r>
              <a:rPr b="1"/>
              <a:t>Collaboration</a:t>
            </a:r>
          </a:p>
        </p:txBody>
      </p:sp>
      <p:sp>
        <p:nvSpPr>
          <p:cNvPr id="110" name="Rechteck 109"/>
          <p:cNvSpPr/>
          <p:nvPr/>
        </p:nvSpPr>
        <p:spPr>
          <a:xfrm rot="16200000">
            <a:off x="7437680" y="4318131"/>
            <a:ext cx="3131839" cy="230832"/>
          </a:xfrm>
          <a:prstGeom prst="rect">
            <a:avLst/>
          </a:prstGeom>
        </p:spPr>
        <p:txBody>
          <a:bodyPr wrap="square">
            <a:spAutoFit/>
          </a:bodyPr>
          <a:lstStyle/>
          <a:p>
            <a:pPr rtl="0"/>
            <a:r>
              <a:rPr sz="900" i="1">
                <a:solidFill>
                  <a:schemeClr val="tx1">
                    <a:lumMod val="75000"/>
                    <a:lumOff val="25000"/>
                  </a:schemeClr>
                </a:solidFill>
              </a:rPr>
              <a:t>Source: Fraunhofer IAO, 2016</a:t>
            </a:r>
          </a:p>
        </p:txBody>
      </p:sp>
      <p:cxnSp>
        <p:nvCxnSpPr>
          <p:cNvPr id="112" name="Gekrümmte Verbindung 111"/>
          <p:cNvCxnSpPr>
            <a:stCxn id="78" idx="6"/>
          </p:cNvCxnSpPr>
          <p:nvPr/>
        </p:nvCxnSpPr>
        <p:spPr>
          <a:xfrm flipH="1">
            <a:off x="3557654" y="3058713"/>
            <a:ext cx="143794" cy="314169"/>
          </a:xfrm>
          <a:prstGeom prst="curvedConnector4">
            <a:avLst>
              <a:gd name="adj1" fmla="val -158977"/>
              <a:gd name="adj2" fmla="val 66592"/>
            </a:avLst>
          </a:prstGeom>
          <a:ln>
            <a:solidFill>
              <a:srgbClr val="003D6A"/>
            </a:solidFill>
            <a:tailEnd type="triangle"/>
          </a:ln>
        </p:spPr>
        <p:style>
          <a:lnRef idx="2">
            <a:schemeClr val="accent1"/>
          </a:lnRef>
          <a:fillRef idx="0">
            <a:schemeClr val="accent1"/>
          </a:fillRef>
          <a:effectRef idx="1">
            <a:schemeClr val="accent1"/>
          </a:effectRef>
          <a:fontRef idx="minor">
            <a:schemeClr val="tx1"/>
          </a:fontRef>
        </p:style>
      </p:cxnSp>
      <p:sp>
        <p:nvSpPr>
          <p:cNvPr id="119" name="Ellipse 118"/>
          <p:cNvSpPr/>
          <p:nvPr/>
        </p:nvSpPr>
        <p:spPr>
          <a:xfrm>
            <a:off x="3838452" y="3408665"/>
            <a:ext cx="125850" cy="123746"/>
          </a:xfrm>
          <a:prstGeom prst="ellipse">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sz="1100">
                <a:solidFill>
                  <a:srgbClr val="003D6A"/>
                </a:solidFill>
              </a:rPr>
              <a:t>1</a:t>
            </a:r>
          </a:p>
        </p:txBody>
      </p:sp>
      <p:sp>
        <p:nvSpPr>
          <p:cNvPr id="122" name="Ellipse 121"/>
          <p:cNvSpPr/>
          <p:nvPr/>
        </p:nvSpPr>
        <p:spPr>
          <a:xfrm>
            <a:off x="3364782" y="3774901"/>
            <a:ext cx="125850" cy="123746"/>
          </a:xfrm>
          <a:prstGeom prst="ellipse">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sz="1100">
                <a:solidFill>
                  <a:srgbClr val="003D6A"/>
                </a:solidFill>
              </a:rPr>
              <a:t>2</a:t>
            </a:r>
          </a:p>
        </p:txBody>
      </p:sp>
      <p:cxnSp>
        <p:nvCxnSpPr>
          <p:cNvPr id="124" name="Gekrümmte Verbindung 123"/>
          <p:cNvCxnSpPr>
            <a:stCxn id="62" idx="7"/>
            <a:endCxn id="80" idx="1"/>
          </p:cNvCxnSpPr>
          <p:nvPr/>
        </p:nvCxnSpPr>
        <p:spPr>
          <a:xfrm rot="5400000" flipH="1" flipV="1">
            <a:off x="3157695" y="3597290"/>
            <a:ext cx="406639" cy="176664"/>
          </a:xfrm>
          <a:prstGeom prst="curvedConnector2">
            <a:avLst/>
          </a:prstGeom>
          <a:ln>
            <a:solidFill>
              <a:srgbClr val="003D6A"/>
            </a:solidFill>
            <a:tailEnd type="triangle"/>
          </a:ln>
        </p:spPr>
        <p:style>
          <a:lnRef idx="2">
            <a:schemeClr val="accent1"/>
          </a:lnRef>
          <a:fillRef idx="0">
            <a:schemeClr val="accent1"/>
          </a:fillRef>
          <a:effectRef idx="1">
            <a:schemeClr val="accent1"/>
          </a:effectRef>
          <a:fontRef idx="minor">
            <a:schemeClr val="tx1"/>
          </a:fontRef>
        </p:style>
      </p:cxnSp>
      <p:sp>
        <p:nvSpPr>
          <p:cNvPr id="127" name="Titel 1"/>
          <p:cNvSpPr txBox="1">
            <a:spLocks/>
          </p:cNvSpPr>
          <p:nvPr/>
        </p:nvSpPr>
        <p:spPr>
          <a:xfrm>
            <a:off x="539552" y="399260"/>
            <a:ext cx="8074557" cy="960702"/>
          </a:xfrm>
          <a:prstGeom prst="rect">
            <a:avLst/>
          </a:prstGeom>
        </p:spPr>
        <p:txBody>
          <a:bodyPr anchor="t">
            <a:normAutofit fontScale="92500" lnSpcReduction="10000"/>
          </a:bodyPr>
          <a:lstStyle>
            <a:lvl1pPr algn="l" defTabSz="457200" rtl="0" eaLnBrk="1" latinLnBrk="0" hangingPunct="1">
              <a:spcBef>
                <a:spcPct val="0"/>
              </a:spcBef>
              <a:buNone/>
              <a:defRPr sz="3200" b="1" i="0" kern="1200">
                <a:solidFill>
                  <a:srgbClr val="00446B"/>
                </a:solidFill>
                <a:latin typeface="Calibri"/>
                <a:ea typeface="+mj-ea"/>
                <a:cs typeface="Calibri"/>
              </a:defRPr>
            </a:lvl1pPr>
          </a:lstStyle>
          <a:p>
            <a:pPr rtl="0"/>
            <a:r>
              <a:rPr dirty="0"/>
              <a:t>Classification in the collaboration between human and </a:t>
            </a:r>
            <a:r>
              <a:rPr dirty="0" smtClean="0"/>
              <a:t>robot</a:t>
            </a:r>
            <a:endParaRPr dirty="0"/>
          </a:p>
        </p:txBody>
      </p:sp>
      <p:grpSp>
        <p:nvGrpSpPr>
          <p:cNvPr id="3" name="Gruppieren 2"/>
          <p:cNvGrpSpPr/>
          <p:nvPr/>
        </p:nvGrpSpPr>
        <p:grpSpPr>
          <a:xfrm>
            <a:off x="2513349" y="4768159"/>
            <a:ext cx="6359084" cy="504001"/>
            <a:chOff x="2487614" y="4868724"/>
            <a:chExt cx="6359084" cy="561340"/>
          </a:xfrm>
        </p:grpSpPr>
        <p:sp>
          <p:nvSpPr>
            <p:cNvPr id="104" name="Rechteck 103"/>
            <p:cNvSpPr/>
            <p:nvPr/>
          </p:nvSpPr>
          <p:spPr>
            <a:xfrm>
              <a:off x="2487614" y="4868724"/>
              <a:ext cx="6025795" cy="561340"/>
            </a:xfrm>
            <a:prstGeom prst="rect">
              <a:avLst/>
            </a:prstGeom>
            <a:solidFill>
              <a:schemeClr val="accent2">
                <a:alpha val="5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111" name="Gleichschenkliges Dreieck 110"/>
            <p:cNvSpPr/>
            <p:nvPr/>
          </p:nvSpPr>
          <p:spPr>
            <a:xfrm rot="16200000">
              <a:off x="5307137" y="2949877"/>
              <a:ext cx="453081" cy="4396795"/>
            </a:xfrm>
            <a:prstGeom prst="triangl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rtl="0"/>
              <a:r>
                <a:rPr sz="1400"/>
                <a:t>Duration of the Exposure*</a:t>
              </a:r>
            </a:p>
          </p:txBody>
        </p:sp>
        <p:sp>
          <p:nvSpPr>
            <p:cNvPr id="113" name="Textfeld 112"/>
            <p:cNvSpPr txBox="1"/>
            <p:nvPr/>
          </p:nvSpPr>
          <p:spPr>
            <a:xfrm>
              <a:off x="2487614" y="4981864"/>
              <a:ext cx="936550" cy="338554"/>
            </a:xfrm>
            <a:prstGeom prst="rect">
              <a:avLst/>
            </a:prstGeom>
            <a:noFill/>
          </p:spPr>
          <p:txBody>
            <a:bodyPr wrap="square" rtlCol="0">
              <a:spAutoFit/>
            </a:bodyPr>
            <a:lstStyle/>
            <a:p>
              <a:pPr rtl="0"/>
              <a:r>
                <a:rPr sz="1600"/>
                <a:t>low</a:t>
              </a:r>
            </a:p>
          </p:txBody>
        </p:sp>
        <p:sp>
          <p:nvSpPr>
            <p:cNvPr id="114" name="Textfeld 113"/>
            <p:cNvSpPr txBox="1"/>
            <p:nvPr/>
          </p:nvSpPr>
          <p:spPr>
            <a:xfrm>
              <a:off x="7910148" y="4970395"/>
              <a:ext cx="936550" cy="338554"/>
            </a:xfrm>
            <a:prstGeom prst="rect">
              <a:avLst/>
            </a:prstGeom>
            <a:noFill/>
          </p:spPr>
          <p:txBody>
            <a:bodyPr wrap="square" rtlCol="0">
              <a:spAutoFit/>
            </a:bodyPr>
            <a:lstStyle/>
            <a:p>
              <a:pPr rtl="0"/>
              <a:r>
                <a:rPr sz="1600"/>
                <a:t>high</a:t>
              </a:r>
            </a:p>
          </p:txBody>
        </p:sp>
      </p:grpSp>
      <p:grpSp>
        <p:nvGrpSpPr>
          <p:cNvPr id="129" name="Gruppieren 128"/>
          <p:cNvGrpSpPr/>
          <p:nvPr/>
        </p:nvGrpSpPr>
        <p:grpSpPr>
          <a:xfrm>
            <a:off x="2513349" y="5326010"/>
            <a:ext cx="6198581" cy="504607"/>
            <a:chOff x="2487614" y="4868724"/>
            <a:chExt cx="6198581" cy="561340"/>
          </a:xfrm>
        </p:grpSpPr>
        <p:sp>
          <p:nvSpPr>
            <p:cNvPr id="130" name="Rechteck 129"/>
            <p:cNvSpPr/>
            <p:nvPr/>
          </p:nvSpPr>
          <p:spPr>
            <a:xfrm>
              <a:off x="2487614" y="4868724"/>
              <a:ext cx="6025795" cy="561340"/>
            </a:xfrm>
            <a:prstGeom prst="rect">
              <a:avLst/>
            </a:prstGeom>
            <a:solidFill>
              <a:schemeClr val="accent2">
                <a:alpha val="5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132" name="Textfeld 131"/>
            <p:cNvSpPr txBox="1"/>
            <p:nvPr/>
          </p:nvSpPr>
          <p:spPr>
            <a:xfrm>
              <a:off x="7749645" y="4974100"/>
              <a:ext cx="936550" cy="338554"/>
            </a:xfrm>
            <a:prstGeom prst="rect">
              <a:avLst/>
            </a:prstGeom>
            <a:noFill/>
          </p:spPr>
          <p:txBody>
            <a:bodyPr wrap="square" rtlCol="0">
              <a:spAutoFit/>
            </a:bodyPr>
            <a:lstStyle/>
            <a:p>
              <a:pPr rtl="0"/>
              <a:r>
                <a:rPr sz="1600"/>
                <a:t>low</a:t>
              </a:r>
            </a:p>
          </p:txBody>
        </p:sp>
        <p:sp>
          <p:nvSpPr>
            <p:cNvPr id="133" name="Textfeld 132"/>
            <p:cNvSpPr txBox="1"/>
            <p:nvPr/>
          </p:nvSpPr>
          <p:spPr>
            <a:xfrm>
              <a:off x="2531291" y="4974100"/>
              <a:ext cx="936550" cy="338554"/>
            </a:xfrm>
            <a:prstGeom prst="rect">
              <a:avLst/>
            </a:prstGeom>
            <a:noFill/>
          </p:spPr>
          <p:txBody>
            <a:bodyPr wrap="square" rtlCol="0">
              <a:spAutoFit/>
            </a:bodyPr>
            <a:lstStyle/>
            <a:p>
              <a:pPr rtl="0"/>
              <a:r>
                <a:rPr sz="1600"/>
                <a:t>high</a:t>
              </a:r>
            </a:p>
          </p:txBody>
        </p:sp>
      </p:grpSp>
      <p:sp>
        <p:nvSpPr>
          <p:cNvPr id="134" name="Gleichschenkliges Dreieck 133"/>
          <p:cNvSpPr/>
          <p:nvPr/>
        </p:nvSpPr>
        <p:spPr>
          <a:xfrm rot="5400000">
            <a:off x="5374171" y="3385067"/>
            <a:ext cx="406811" cy="4395600"/>
          </a:xfrm>
          <a:prstGeom prst="triangle">
            <a:avLst>
              <a:gd name="adj" fmla="val 48412"/>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rtl="0"/>
            <a:r>
              <a:rPr sz="1400"/>
              <a:t>Avoiding contact</a:t>
            </a:r>
          </a:p>
        </p:txBody>
      </p:sp>
      <p:sp>
        <p:nvSpPr>
          <p:cNvPr id="116" name="Fußzeilenplatzhalter 4"/>
          <p:cNvSpPr>
            <a:spLocks noGrp="1"/>
          </p:cNvSpPr>
          <p:nvPr>
            <p:ph type="ftr" sz="quarter" idx="3"/>
          </p:nvPr>
        </p:nvSpPr>
        <p:spPr>
          <a:xfrm>
            <a:off x="755576" y="6496050"/>
            <a:ext cx="6220212" cy="252000"/>
          </a:xfrm>
        </p:spPr>
        <p:txBody>
          <a:bodyPr/>
          <a:lstStyle/>
          <a:p>
            <a:pPr rtl="0"/>
            <a:r>
              <a:rPr lang="en-US" dirty="0" smtClean="0"/>
              <a:t>Human-Robot Collaboration | Product Management Gripping Systems</a:t>
            </a:r>
            <a:endParaRPr dirty="0"/>
          </a:p>
        </p:txBody>
      </p:sp>
      <p:sp>
        <p:nvSpPr>
          <p:cNvPr id="2" name="Textfeld 1"/>
          <p:cNvSpPr txBox="1"/>
          <p:nvPr/>
        </p:nvSpPr>
        <p:spPr>
          <a:xfrm>
            <a:off x="-16923" y="5887301"/>
            <a:ext cx="4960012" cy="261610"/>
          </a:xfrm>
          <a:prstGeom prst="rect">
            <a:avLst/>
          </a:prstGeom>
          <a:noFill/>
        </p:spPr>
        <p:txBody>
          <a:bodyPr wrap="none" rtlCol="0">
            <a:spAutoFit/>
          </a:bodyPr>
          <a:lstStyle/>
          <a:p>
            <a:pPr rtl="0"/>
            <a:r>
              <a:rPr sz="1100" i="1">
                <a:solidFill>
                  <a:schemeClr val="tx1">
                    <a:lumMod val="75000"/>
                    <a:lumOff val="25000"/>
                  </a:schemeClr>
                </a:solidFill>
              </a:rPr>
              <a:t>* Def. Duration of the Exposure: Length of time that the human is exposed to a hazard.</a:t>
            </a:r>
          </a:p>
        </p:txBody>
      </p:sp>
    </p:spTree>
    <p:extLst>
      <p:ext uri="{BB962C8B-B14F-4D97-AF65-F5344CB8AC3E}">
        <p14:creationId xmlns:p14="http://schemas.microsoft.com/office/powerpoint/2010/main" val="2044196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3933056"/>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rtl="0"/>
            <a:r>
              <a:rPr sz="2800" b="1" dirty="0">
                <a:solidFill>
                  <a:srgbClr val="F0F0F0"/>
                </a:solidFill>
              </a:rPr>
              <a:t>Contents</a:t>
            </a:r>
          </a:p>
          <a:p>
            <a:pPr defTabSz="455613" rtl="0">
              <a:spcBef>
                <a:spcPts val="1200"/>
              </a:spcBef>
            </a:pPr>
            <a:r>
              <a:rPr sz="2000" b="1" dirty="0">
                <a:solidFill>
                  <a:srgbClr val="F0F0F0"/>
                </a:solidFill>
              </a:rPr>
              <a:t>1 | General Information on HRC</a:t>
            </a:r>
          </a:p>
          <a:p>
            <a:pPr defTabSz="455613" rtl="0">
              <a:spcBef>
                <a:spcPts val="1200"/>
              </a:spcBef>
            </a:pPr>
            <a:r>
              <a:rPr sz="2000" b="1" dirty="0">
                <a:solidFill>
                  <a:srgbClr val="F0F0F0"/>
                </a:solidFill>
              </a:rPr>
              <a:t>	1.1 | Definition of Terms</a:t>
            </a:r>
          </a:p>
          <a:p>
            <a:pPr defTabSz="455613" rtl="0">
              <a:spcBef>
                <a:spcPts val="1200"/>
              </a:spcBef>
            </a:pPr>
            <a:r>
              <a:rPr sz="2000" b="1" dirty="0">
                <a:solidFill>
                  <a:srgbClr val="F0F0F0"/>
                </a:solidFill>
              </a:rPr>
              <a:t>	1.2 | Motivation </a:t>
            </a:r>
          </a:p>
          <a:p>
            <a:pPr defTabSz="455613" rtl="0">
              <a:spcBef>
                <a:spcPts val="1200"/>
              </a:spcBef>
            </a:pPr>
            <a:r>
              <a:rPr sz="2000" b="1" dirty="0">
                <a:solidFill>
                  <a:srgbClr val="F0F0F0"/>
                </a:solidFill>
              </a:rPr>
              <a:t>	1.3 | Possibilities for Classification</a:t>
            </a:r>
          </a:p>
          <a:p>
            <a:pPr defTabSz="455613" rtl="0">
              <a:spcBef>
                <a:spcPts val="1200"/>
              </a:spcBef>
            </a:pPr>
            <a:r>
              <a:rPr sz="2000" b="1" dirty="0">
                <a:solidFill>
                  <a:srgbClr val="F0F0F0"/>
                </a:solidFill>
              </a:rPr>
              <a:t>	1.4 | Normative Environment and </a:t>
            </a:r>
            <a:r>
              <a:rPr lang="de-DE" sz="2000" b="1" dirty="0" smtClean="0">
                <a:solidFill>
                  <a:srgbClr val="F0F0F0"/>
                </a:solidFill>
              </a:rPr>
              <a:t>n</a:t>
            </a:r>
            <a:r>
              <a:rPr sz="2000" b="1" dirty="0" err="1" smtClean="0">
                <a:solidFill>
                  <a:srgbClr val="F0F0F0"/>
                </a:solidFill>
              </a:rPr>
              <a:t>ecessary</a:t>
            </a:r>
            <a:r>
              <a:rPr sz="2000" b="1" dirty="0" smtClean="0">
                <a:solidFill>
                  <a:srgbClr val="F0F0F0"/>
                </a:solidFill>
              </a:rPr>
              <a:t> </a:t>
            </a:r>
            <a:r>
              <a:rPr sz="2000" b="1" dirty="0">
                <a:solidFill>
                  <a:srgbClr val="F0F0F0"/>
                </a:solidFill>
              </a:rPr>
              <a:t>Steps</a:t>
            </a:r>
          </a:p>
          <a:p>
            <a:pPr defTabSz="455613" rtl="0">
              <a:spcBef>
                <a:spcPts val="1200"/>
              </a:spcBef>
            </a:pPr>
            <a:r>
              <a:rPr sz="2000" b="1" dirty="0">
                <a:solidFill>
                  <a:srgbClr val="F0F0F0"/>
                </a:solidFill>
              </a:rPr>
              <a:t>2 | HRC from the Perspective of a Gripper Manufacturer</a:t>
            </a:r>
          </a:p>
          <a:p>
            <a:pPr defTabSz="455613" rtl="0">
              <a:spcBef>
                <a:spcPts val="1200"/>
              </a:spcBef>
            </a:pPr>
            <a:r>
              <a:rPr sz="2000" b="1" dirty="0">
                <a:solidFill>
                  <a:srgbClr val="F0F0F0"/>
                </a:solidFill>
              </a:rPr>
              <a:t>3 | Contact Person and Summary</a:t>
            </a: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rtl="0"/>
            <a:r>
              <a:rPr sz="2000" b="1" dirty="0">
                <a:solidFill>
                  <a:srgbClr val="FFFFFF"/>
                </a:solidFill>
              </a:rPr>
              <a:t> </a:t>
            </a: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lang="de-DE" sz="2800" b="1" dirty="0" smtClean="0">
                <a:solidFill>
                  <a:srgbClr val="FFFFFF"/>
                </a:solidFill>
              </a:rPr>
              <a:t>Human-Robot </a:t>
            </a:r>
            <a:r>
              <a:rPr lang="de-DE" sz="2800" b="1" dirty="0" err="1"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5" name="Fußzeilenplatzhalter 4"/>
          <p:cNvSpPr>
            <a:spLocks noGrp="1"/>
          </p:cNvSpPr>
          <p:nvPr>
            <p:ph type="ftr" sz="quarter" idx="3"/>
          </p:nvPr>
        </p:nvSpPr>
        <p:spPr>
          <a:xfrm>
            <a:off x="755576" y="6496050"/>
            <a:ext cx="6120680"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373947152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lstStyle/>
          <a:p>
            <a:pPr rtl="0"/>
            <a:r>
              <a:rPr/>
              <a:t>Standards and guidelines</a:t>
            </a:r>
            <a:r>
              <a:rPr lang="de-DE" dirty="0" smtClean="0"/>
              <a:t/>
            </a:r>
            <a:br>
              <a:rPr lang="de-DE" dirty="0" smtClean="0"/>
            </a:br>
            <a:r>
              <a:rPr sz="2400" i="1">
                <a:solidFill>
                  <a:srgbClr val="009EE0"/>
                </a:solidFill>
              </a:rPr>
              <a:t>In the context of human-robot collaboration</a:t>
            </a:r>
          </a:p>
        </p:txBody>
      </p:sp>
      <p:sp>
        <p:nvSpPr>
          <p:cNvPr id="14" name="Fußzeilenplatzhalter 13"/>
          <p:cNvSpPr>
            <a:spLocks noGrp="1"/>
          </p:cNvSpPr>
          <p:nvPr>
            <p:ph type="ftr" sz="quarter" idx="3"/>
          </p:nvPr>
        </p:nvSpPr>
        <p:spPr>
          <a:xfrm>
            <a:off x="755576" y="6500961"/>
            <a:ext cx="6192688" cy="252000"/>
          </a:xfrm>
        </p:spPr>
        <p:txBody>
          <a:bodyPr/>
          <a:lstStyle/>
          <a:p>
            <a:pPr rtl="0"/>
            <a:r>
              <a:rPr lang="en-US" dirty="0" smtClean="0"/>
              <a:t>Human-Robot Collaboration | Product Management Gripping Systems</a:t>
            </a:r>
            <a:endParaRPr dirty="0"/>
          </a:p>
        </p:txBody>
      </p:sp>
      <p:sp>
        <p:nvSpPr>
          <p:cNvPr id="15" name="Textfeld 14"/>
          <p:cNvSpPr txBox="1"/>
          <p:nvPr/>
        </p:nvSpPr>
        <p:spPr>
          <a:xfrm rot="16200000">
            <a:off x="7979292" y="4921438"/>
            <a:ext cx="2032083" cy="261610"/>
          </a:xfrm>
          <a:prstGeom prst="rect">
            <a:avLst/>
          </a:prstGeom>
          <a:noFill/>
        </p:spPr>
        <p:txBody>
          <a:bodyPr wrap="square" rtlCol="0">
            <a:spAutoFit/>
          </a:bodyPr>
          <a:lstStyle/>
          <a:p>
            <a:pPr rtl="0"/>
            <a:r>
              <a:rPr sz="1100" i="1">
                <a:solidFill>
                  <a:schemeClr val="tx1">
                    <a:lumMod val="75000"/>
                    <a:lumOff val="25000"/>
                  </a:schemeClr>
                </a:solidFill>
              </a:rPr>
              <a:t>Source: SCHUNK GmbH &amp; Co. KG</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249" y="1196752"/>
            <a:ext cx="4994047" cy="5144132"/>
          </a:xfrm>
          <a:prstGeom prst="rect">
            <a:avLst/>
          </a:prstGeom>
        </p:spPr>
      </p:pic>
    </p:spTree>
    <p:extLst>
      <p:ext uri="{BB962C8B-B14F-4D97-AF65-F5344CB8AC3E}">
        <p14:creationId xmlns:p14="http://schemas.microsoft.com/office/powerpoint/2010/main" val="138230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61443" y="389470"/>
            <a:ext cx="8582557" cy="960702"/>
          </a:xfrm>
        </p:spPr>
        <p:txBody>
          <a:bodyPr/>
          <a:lstStyle/>
          <a:p>
            <a:pPr rtl="0"/>
            <a:r>
              <a:rPr dirty="0"/>
              <a:t>Recommendation for the implementation of HRC</a:t>
            </a:r>
            <a:r>
              <a:rPr lang="de-DE" dirty="0" smtClean="0"/>
              <a:t/>
            </a:r>
            <a:br>
              <a:rPr lang="de-DE" dirty="0" smtClean="0"/>
            </a:br>
            <a:r>
              <a:rPr sz="2400" i="1" dirty="0"/>
              <a:t>True to the motto </a:t>
            </a:r>
            <a:r>
              <a:rPr lang="en-GB" sz="2400" i="1" dirty="0" smtClean="0"/>
              <a:t>“</a:t>
            </a:r>
            <a:r>
              <a:rPr sz="2400" i="1" dirty="0" smtClean="0"/>
              <a:t>step-by-step</a:t>
            </a:r>
            <a:r>
              <a:rPr lang="en-GB" sz="2400" i="1" dirty="0" smtClean="0"/>
              <a:t>”</a:t>
            </a:r>
            <a:endParaRPr sz="2400" i="1" dirty="0"/>
          </a:p>
        </p:txBody>
      </p:sp>
      <p:sp>
        <p:nvSpPr>
          <p:cNvPr id="6" name="Inhaltsplatzhalter 5"/>
          <p:cNvSpPr>
            <a:spLocks noGrp="1"/>
          </p:cNvSpPr>
          <p:nvPr>
            <p:ph sz="quarter" idx="10"/>
          </p:nvPr>
        </p:nvSpPr>
        <p:spPr/>
        <p:txBody>
          <a:bodyPr/>
          <a:lstStyle/>
          <a:p>
            <a:pPr rtl="0">
              <a:spcBef>
                <a:spcPts val="1200"/>
              </a:spcBef>
              <a:buClr>
                <a:srgbClr val="FF0066"/>
              </a:buClr>
              <a:defRPr/>
            </a:pPr>
            <a:r>
              <a:rPr dirty="0" smtClean="0">
                <a:solidFill>
                  <a:schemeClr val="tx1">
                    <a:lumMod val="75000"/>
                    <a:lumOff val="25000"/>
                  </a:schemeClr>
                </a:solidFill>
              </a:rPr>
              <a:t>Human</a:t>
            </a:r>
            <a:r>
              <a:rPr lang="de-DE" dirty="0" smtClean="0">
                <a:solidFill>
                  <a:schemeClr val="tx1">
                    <a:lumMod val="75000"/>
                    <a:lumOff val="25000"/>
                  </a:schemeClr>
                </a:solidFill>
              </a:rPr>
              <a:t>-</a:t>
            </a:r>
            <a:r>
              <a:rPr dirty="0" smtClean="0">
                <a:solidFill>
                  <a:schemeClr val="tx1">
                    <a:lumMod val="75000"/>
                    <a:lumOff val="25000"/>
                  </a:schemeClr>
                </a:solidFill>
              </a:rPr>
              <a:t>Robot </a:t>
            </a:r>
            <a:r>
              <a:rPr dirty="0">
                <a:solidFill>
                  <a:schemeClr val="tx1">
                    <a:lumMod val="75000"/>
                    <a:lumOff val="25000"/>
                  </a:schemeClr>
                </a:solidFill>
              </a:rPr>
              <a:t>Collaboration (HRC) is far more than merely the acquisition and installation of a safe robot:</a:t>
            </a:r>
          </a:p>
          <a:p>
            <a:pPr marL="342900" indent="-342900" rtl="0">
              <a:spcBef>
                <a:spcPts val="1000"/>
              </a:spcBef>
              <a:buClr>
                <a:srgbClr val="002060"/>
              </a:buClr>
              <a:buFont typeface="Arial" panose="020B0604020202020204" pitchFamily="34" charset="0"/>
              <a:buChar char="•"/>
              <a:defRPr/>
            </a:pPr>
            <a:r>
              <a:rPr b="1" dirty="0">
                <a:solidFill>
                  <a:schemeClr val="tx1">
                    <a:lumMod val="75000"/>
                    <a:lumOff val="25000"/>
                  </a:schemeClr>
                </a:solidFill>
                <a:sym typeface="Wingdings" pitchFamily="2" charset="2"/>
              </a:rPr>
              <a:t>Step 1:</a:t>
            </a:r>
            <a:r>
              <a:rPr dirty="0">
                <a:solidFill>
                  <a:schemeClr val="tx1">
                    <a:lumMod val="75000"/>
                    <a:lumOff val="25000"/>
                  </a:schemeClr>
                </a:solidFill>
                <a:sym typeface="Wingdings" pitchFamily="2" charset="2"/>
              </a:rPr>
              <a:t> Safety assessment of all the requirements</a:t>
            </a:r>
            <a:r>
              <a:rPr i="1" dirty="0">
                <a:solidFill>
                  <a:schemeClr val="tx1">
                    <a:lumMod val="75000"/>
                    <a:lumOff val="25000"/>
                  </a:schemeClr>
                </a:solidFill>
                <a:sym typeface="Wingdings" pitchFamily="2" charset="2"/>
              </a:rPr>
              <a:t>,</a:t>
            </a:r>
            <a:r>
              <a:rPr dirty="0">
                <a:solidFill>
                  <a:schemeClr val="tx1">
                    <a:lumMod val="75000"/>
                    <a:lumOff val="25000"/>
                  </a:schemeClr>
                </a:solidFill>
                <a:sym typeface="Wingdings" pitchFamily="2" charset="2"/>
              </a:rPr>
              <a:t> starting with the robot </a:t>
            </a:r>
            <a:r>
              <a:rPr b="1" dirty="0">
                <a:solidFill>
                  <a:schemeClr val="tx1">
                    <a:lumMod val="75000"/>
                    <a:lumOff val="25000"/>
                  </a:schemeClr>
                </a:solidFill>
                <a:sym typeface="Wingdings" pitchFamily="2" charset="2"/>
              </a:rPr>
              <a:t>and</a:t>
            </a:r>
            <a:r>
              <a:rPr dirty="0">
                <a:solidFill>
                  <a:schemeClr val="tx1">
                    <a:lumMod val="75000"/>
                    <a:lumOff val="25000"/>
                  </a:schemeClr>
                </a:solidFill>
                <a:sym typeface="Wingdings" pitchFamily="2" charset="2"/>
              </a:rPr>
              <a:t> the </a:t>
            </a:r>
            <a:r>
              <a:rPr dirty="0" smtClean="0">
                <a:solidFill>
                  <a:schemeClr val="tx1">
                    <a:lumMod val="75000"/>
                    <a:lumOff val="25000"/>
                  </a:schemeClr>
                </a:solidFill>
                <a:sym typeface="Wingdings" pitchFamily="2" charset="2"/>
              </a:rPr>
              <a:t>gripper/tool </a:t>
            </a:r>
            <a:r>
              <a:rPr b="1" dirty="0">
                <a:solidFill>
                  <a:schemeClr val="tx1">
                    <a:lumMod val="75000"/>
                    <a:lumOff val="25000"/>
                  </a:schemeClr>
                </a:solidFill>
                <a:sym typeface="Wingdings" pitchFamily="2" charset="2"/>
              </a:rPr>
              <a:t>and</a:t>
            </a:r>
            <a:r>
              <a:rPr dirty="0">
                <a:solidFill>
                  <a:schemeClr val="tx1">
                    <a:lumMod val="75000"/>
                    <a:lumOff val="25000"/>
                  </a:schemeClr>
                </a:solidFill>
                <a:sym typeface="Wingdings" pitchFamily="2" charset="2"/>
              </a:rPr>
              <a:t> the </a:t>
            </a:r>
            <a:r>
              <a:rPr dirty="0" err="1">
                <a:solidFill>
                  <a:schemeClr val="tx1">
                    <a:lumMod val="75000"/>
                    <a:lumOff val="25000"/>
                  </a:schemeClr>
                </a:solidFill>
                <a:sym typeface="Wingdings" pitchFamily="2" charset="2"/>
              </a:rPr>
              <a:t>workpiece</a:t>
            </a:r>
            <a:r>
              <a:rPr dirty="0">
                <a:solidFill>
                  <a:schemeClr val="tx1">
                    <a:lumMod val="75000"/>
                    <a:lumOff val="25000"/>
                  </a:schemeClr>
                </a:solidFill>
                <a:sym typeface="Wingdings" pitchFamily="2" charset="2"/>
              </a:rPr>
              <a:t>!</a:t>
            </a:r>
          </a:p>
          <a:p>
            <a:pPr marL="342900" indent="-342900" rtl="0">
              <a:spcBef>
                <a:spcPts val="1000"/>
              </a:spcBef>
              <a:buClr>
                <a:srgbClr val="002060"/>
              </a:buClr>
              <a:buFont typeface="Arial" panose="020B0604020202020204" pitchFamily="34" charset="0"/>
              <a:buChar char="•"/>
              <a:defRPr/>
            </a:pPr>
            <a:r>
              <a:rPr b="1" dirty="0">
                <a:solidFill>
                  <a:schemeClr val="tx1">
                    <a:lumMod val="75000"/>
                    <a:lumOff val="25000"/>
                  </a:schemeClr>
                </a:solidFill>
                <a:sym typeface="Wingdings" pitchFamily="2" charset="2"/>
              </a:rPr>
              <a:t>Step 2: </a:t>
            </a:r>
            <a:r>
              <a:rPr dirty="0">
                <a:solidFill>
                  <a:schemeClr val="tx1">
                    <a:lumMod val="75000"/>
                    <a:lumOff val="25000"/>
                  </a:schemeClr>
                </a:solidFill>
                <a:sym typeface="Wingdings" pitchFamily="2" charset="2"/>
              </a:rPr>
              <a:t>Clarifying the legal framework for work safety.</a:t>
            </a:r>
          </a:p>
          <a:p>
            <a:pPr marL="342900" indent="-342900" rtl="0">
              <a:spcBef>
                <a:spcPts val="1000"/>
              </a:spcBef>
              <a:buClr>
                <a:srgbClr val="002060"/>
              </a:buClr>
              <a:buFont typeface="Arial" panose="020B0604020202020204" pitchFamily="34" charset="0"/>
              <a:buChar char="•"/>
              <a:defRPr/>
            </a:pPr>
            <a:r>
              <a:rPr b="1" dirty="0">
                <a:solidFill>
                  <a:schemeClr val="tx1">
                    <a:lumMod val="75000"/>
                    <a:lumOff val="25000"/>
                  </a:schemeClr>
                </a:solidFill>
                <a:sym typeface="Wingdings" pitchFamily="2" charset="2"/>
              </a:rPr>
              <a:t>Step 3:</a:t>
            </a:r>
            <a:r>
              <a:rPr dirty="0">
                <a:solidFill>
                  <a:schemeClr val="tx1">
                    <a:lumMod val="75000"/>
                    <a:lumOff val="25000"/>
                  </a:schemeClr>
                </a:solidFill>
                <a:sym typeface="Wingdings" pitchFamily="2" charset="2"/>
              </a:rPr>
              <a:t> Introduction of new robot and gripper generation, an innovative project </a:t>
            </a:r>
            <a:r>
              <a:rPr b="1" dirty="0">
                <a:solidFill>
                  <a:schemeClr val="tx1">
                    <a:lumMod val="75000"/>
                    <a:lumOff val="25000"/>
                  </a:schemeClr>
                </a:solidFill>
                <a:sym typeface="Wingdings" pitchFamily="2" charset="2"/>
              </a:rPr>
              <a:t>not</a:t>
            </a:r>
            <a:r>
              <a:rPr dirty="0">
                <a:solidFill>
                  <a:schemeClr val="tx1">
                    <a:lumMod val="75000"/>
                    <a:lumOff val="25000"/>
                  </a:schemeClr>
                </a:solidFill>
                <a:sym typeface="Wingdings" pitchFamily="2" charset="2"/>
              </a:rPr>
              <a:t> to be underestimated!</a:t>
            </a:r>
          </a:p>
          <a:p>
            <a:pPr lvl="2" rtl="0">
              <a:spcBef>
                <a:spcPts val="300"/>
              </a:spcBef>
              <a:buClr>
                <a:srgbClr val="002060"/>
              </a:buClr>
              <a:buFont typeface="Courier New" panose="02070309020205020404" pitchFamily="49" charset="0"/>
              <a:buChar char="o"/>
              <a:defRPr/>
            </a:pPr>
            <a:r>
              <a:rPr sz="1800" dirty="0">
                <a:solidFill>
                  <a:schemeClr val="tx1">
                    <a:lumMod val="75000"/>
                    <a:lumOff val="25000"/>
                  </a:schemeClr>
                </a:solidFill>
              </a:rPr>
              <a:t>Humans set the pace!</a:t>
            </a:r>
          </a:p>
          <a:p>
            <a:pPr lvl="2" rtl="0">
              <a:spcBef>
                <a:spcPts val="300"/>
              </a:spcBef>
              <a:buClr>
                <a:srgbClr val="002060"/>
              </a:buClr>
              <a:buFont typeface="Courier New" panose="02070309020205020404" pitchFamily="49" charset="0"/>
              <a:buChar char="o"/>
              <a:defRPr/>
            </a:pPr>
            <a:r>
              <a:rPr sz="1800" dirty="0">
                <a:solidFill>
                  <a:schemeClr val="tx1">
                    <a:lumMod val="75000"/>
                    <a:lumOff val="25000"/>
                  </a:schemeClr>
                </a:solidFill>
              </a:rPr>
              <a:t>Use HRC thoughtfully and with care. </a:t>
            </a:r>
          </a:p>
          <a:p>
            <a:pPr lvl="2" rtl="0">
              <a:spcBef>
                <a:spcPts val="300"/>
              </a:spcBef>
              <a:buClr>
                <a:srgbClr val="002060"/>
              </a:buClr>
              <a:buFont typeface="Courier New" panose="02070309020205020404" pitchFamily="49" charset="0"/>
              <a:buChar char="o"/>
              <a:defRPr/>
            </a:pPr>
            <a:r>
              <a:rPr sz="1800" dirty="0">
                <a:solidFill>
                  <a:schemeClr val="tx1">
                    <a:lumMod val="75000"/>
                    <a:lumOff val="25000"/>
                  </a:schemeClr>
                </a:solidFill>
              </a:rPr>
              <a:t>Take a holistic approach, acting within </a:t>
            </a:r>
            <a:r>
              <a:rPr sz="1800" dirty="0" smtClean="0">
                <a:solidFill>
                  <a:schemeClr val="tx1">
                    <a:lumMod val="75000"/>
                    <a:lumOff val="25000"/>
                  </a:schemeClr>
                </a:solidFill>
              </a:rPr>
              <a:t>standard</a:t>
            </a:r>
            <a:r>
              <a:rPr lang="de-DE" sz="1800" dirty="0" smtClean="0">
                <a:solidFill>
                  <a:schemeClr val="tx1">
                    <a:lumMod val="75000"/>
                    <a:lumOff val="25000"/>
                  </a:schemeClr>
                </a:solidFill>
              </a:rPr>
              <a:t>s.</a:t>
            </a:r>
            <a:r>
              <a:rPr sz="1800" dirty="0" smtClean="0">
                <a:solidFill>
                  <a:schemeClr val="tx1">
                    <a:lumMod val="75000"/>
                    <a:lumOff val="25000"/>
                  </a:schemeClr>
                </a:solidFill>
              </a:rPr>
              <a:t> </a:t>
            </a:r>
            <a:endParaRPr sz="1800" dirty="0">
              <a:solidFill>
                <a:schemeClr val="tx1">
                  <a:lumMod val="75000"/>
                  <a:lumOff val="25000"/>
                </a:schemeClr>
              </a:solidFill>
            </a:endParaRPr>
          </a:p>
          <a:p>
            <a:endParaRPr lang="de-DE" dirty="0">
              <a:solidFill>
                <a:schemeClr val="tx1">
                  <a:lumMod val="75000"/>
                  <a:lumOff val="25000"/>
                </a:schemeClr>
              </a:solidFill>
            </a:endParaRPr>
          </a:p>
        </p:txBody>
      </p:sp>
      <p:sp>
        <p:nvSpPr>
          <p:cNvPr id="8" name="Fußzeilenplatzhalter 13"/>
          <p:cNvSpPr>
            <a:spLocks noGrp="1"/>
          </p:cNvSpPr>
          <p:nvPr>
            <p:ph type="ftr" sz="quarter" idx="3"/>
          </p:nvPr>
        </p:nvSpPr>
        <p:spPr>
          <a:xfrm>
            <a:off x="755576" y="6500961"/>
            <a:ext cx="6192688"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3810863899"/>
      </p:ext>
    </p:extLst>
  </p:cSld>
  <p:clrMapOvr>
    <a:masterClrMapping/>
  </p:clrMapOvr>
  <mc:AlternateContent xmlns:mc="http://schemas.openxmlformats.org/markup-compatibility/2006" xmlns:p14="http://schemas.microsoft.com/office/powerpoint/2010/main">
    <mc:Choice Requires="p14">
      <p:transition p14:dur="0" advClick="0"/>
    </mc:Choice>
    <mc:Fallback xmlns="" xmlns:c15="http://schemas.microsoft.com/office/drawing/2012/chart" xmlns:c="http://schemas.openxmlformats.org/drawingml/2006/chart">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rtl="0"/>
            <a:r>
              <a:rPr sz="2800"/>
              <a:t>Conducting a risk assessment</a:t>
            </a:r>
            <a:r>
              <a:rPr lang="de-DE" sz="2800" dirty="0" smtClean="0"/>
              <a:t/>
            </a:r>
            <a:br>
              <a:rPr lang="de-DE" sz="2800" dirty="0" smtClean="0"/>
            </a:br>
            <a:r>
              <a:rPr sz="2400" i="1"/>
              <a:t>Specific to applications in the HRC environment</a:t>
            </a:r>
          </a:p>
        </p:txBody>
      </p:sp>
      <p:sp>
        <p:nvSpPr>
          <p:cNvPr id="6" name="Inhaltsplatzhalter 5"/>
          <p:cNvSpPr>
            <a:spLocks noGrp="1"/>
          </p:cNvSpPr>
          <p:nvPr>
            <p:ph sz="quarter" idx="10"/>
          </p:nvPr>
        </p:nvSpPr>
        <p:spPr>
          <a:xfrm>
            <a:off x="569910" y="1604434"/>
            <a:ext cx="8322569" cy="4279899"/>
          </a:xfrm>
        </p:spPr>
        <p:txBody>
          <a:bodyPr/>
          <a:lstStyle/>
          <a:p>
            <a:pPr marL="457200" indent="-457200" rtl="0">
              <a:buFont typeface="+mj-lt"/>
              <a:buAutoNum type="arabicPeriod"/>
            </a:pPr>
            <a:r>
              <a:rPr dirty="0">
                <a:solidFill>
                  <a:schemeClr val="tx1">
                    <a:lumMod val="75000"/>
                    <a:lumOff val="25000"/>
                  </a:schemeClr>
                </a:solidFill>
              </a:rPr>
              <a:t>Consideration/determination of risk factors (risk analysis)</a:t>
            </a:r>
          </a:p>
          <a:p>
            <a:pPr marL="457200" indent="-457200" rtl="0">
              <a:buFont typeface="+mj-lt"/>
              <a:buAutoNum type="arabicPeriod"/>
            </a:pPr>
            <a:r>
              <a:rPr dirty="0">
                <a:solidFill>
                  <a:schemeClr val="tx1">
                    <a:lumMod val="75000"/>
                    <a:lumOff val="25000"/>
                  </a:schemeClr>
                </a:solidFill>
              </a:rPr>
              <a:t>Identification of hazards</a:t>
            </a:r>
          </a:p>
          <a:p>
            <a:pPr marL="457200" indent="-457200" rtl="0">
              <a:buFont typeface="+mj-lt"/>
              <a:buAutoNum type="arabicPeriod"/>
            </a:pPr>
            <a:r>
              <a:rPr dirty="0">
                <a:solidFill>
                  <a:schemeClr val="tx1">
                    <a:lumMod val="75000"/>
                    <a:lumOff val="25000"/>
                  </a:schemeClr>
                </a:solidFill>
              </a:rPr>
              <a:t>Elaboration of a comprehensive safety concept (for example, safe work </a:t>
            </a:r>
            <a:r>
              <a:rPr dirty="0" smtClean="0">
                <a:solidFill>
                  <a:schemeClr val="tx1">
                    <a:lumMod val="75000"/>
                    <a:lumOff val="25000"/>
                  </a:schemeClr>
                </a:solidFill>
              </a:rPr>
              <a:t>rooms </a:t>
            </a:r>
            <a:r>
              <a:rPr dirty="0">
                <a:solidFill>
                  <a:schemeClr val="tx1">
                    <a:lumMod val="75000"/>
                    <a:lumOff val="25000"/>
                  </a:schemeClr>
                </a:solidFill>
              </a:rPr>
              <a:t>etc.)</a:t>
            </a:r>
          </a:p>
          <a:p>
            <a:pPr marL="457200" indent="-457200" rtl="0">
              <a:buFont typeface="+mj-lt"/>
              <a:buAutoNum type="arabicPeriod"/>
            </a:pPr>
            <a:r>
              <a:rPr dirty="0">
                <a:solidFill>
                  <a:schemeClr val="tx1">
                    <a:lumMod val="75000"/>
                    <a:lumOff val="25000"/>
                  </a:schemeClr>
                </a:solidFill>
              </a:rPr>
              <a:t>Parameterization of the safety </a:t>
            </a:r>
            <a:r>
              <a:rPr lang="en-US" dirty="0" smtClean="0">
                <a:solidFill>
                  <a:schemeClr val="tx1">
                    <a:lumMod val="75000"/>
                    <a:lumOff val="25000"/>
                  </a:schemeClr>
                </a:solidFill>
              </a:rPr>
              <a:t>functions</a:t>
            </a:r>
          </a:p>
          <a:p>
            <a:pPr marL="457200" indent="-457200" rtl="0">
              <a:buFont typeface="+mj-lt"/>
              <a:buAutoNum type="arabicPeriod"/>
            </a:pPr>
            <a:r>
              <a:rPr dirty="0" smtClean="0">
                <a:solidFill>
                  <a:schemeClr val="tx1">
                    <a:lumMod val="75000"/>
                    <a:lumOff val="25000"/>
                  </a:schemeClr>
                </a:solidFill>
              </a:rPr>
              <a:t>Programming </a:t>
            </a:r>
            <a:r>
              <a:rPr dirty="0">
                <a:solidFill>
                  <a:schemeClr val="tx1">
                    <a:lumMod val="75000"/>
                    <a:lumOff val="25000"/>
                  </a:schemeClr>
                </a:solidFill>
              </a:rPr>
              <a:t>the safety features</a:t>
            </a:r>
          </a:p>
          <a:p>
            <a:pPr marL="457200" indent="-457200">
              <a:buFont typeface="+mj-lt"/>
              <a:buAutoNum type="arabicPeriod"/>
            </a:pPr>
            <a:r>
              <a:rPr dirty="0">
                <a:solidFill>
                  <a:schemeClr val="tx1">
                    <a:lumMod val="75000"/>
                    <a:lumOff val="25000"/>
                  </a:schemeClr>
                </a:solidFill>
              </a:rPr>
              <a:t>Validate and document all safety </a:t>
            </a:r>
            <a:r>
              <a:rPr lang="de-DE" dirty="0" err="1" smtClean="0">
                <a:solidFill>
                  <a:schemeClr val="tx1">
                    <a:lumMod val="75000"/>
                    <a:lumOff val="25000"/>
                  </a:schemeClr>
                </a:solidFill>
              </a:rPr>
              <a:t>functions</a:t>
            </a:r>
            <a:endParaRPr dirty="0">
              <a:solidFill>
                <a:schemeClr val="tx1">
                  <a:lumMod val="75000"/>
                  <a:lumOff val="25000"/>
                </a:schemeClr>
              </a:solidFill>
            </a:endParaRPr>
          </a:p>
          <a:p>
            <a:pPr marL="457200" indent="-457200" rtl="0">
              <a:buFont typeface="+mj-lt"/>
              <a:buAutoNum type="arabicPeriod"/>
            </a:pPr>
            <a:r>
              <a:rPr dirty="0">
                <a:solidFill>
                  <a:schemeClr val="tx1">
                    <a:lumMod val="75000"/>
                    <a:lumOff val="25000"/>
                  </a:schemeClr>
                </a:solidFill>
              </a:rPr>
              <a:t>Verification of adherence to the biomechanical limit values set forth in ISO/TS 15066</a:t>
            </a:r>
          </a:p>
          <a:p>
            <a:pPr marL="457200" indent="-457200" rtl="0">
              <a:buFont typeface="+mj-lt"/>
              <a:buAutoNum type="arabicPeriod"/>
            </a:pPr>
            <a:r>
              <a:rPr dirty="0">
                <a:solidFill>
                  <a:schemeClr val="tx1">
                    <a:lumMod val="75000"/>
                    <a:lumOff val="25000"/>
                  </a:schemeClr>
                </a:solidFill>
              </a:rPr>
              <a:t>Completion of risk assessment and documentation</a:t>
            </a:r>
          </a:p>
          <a:p>
            <a:pPr rtl="0"/>
            <a:r>
              <a:rPr sz="1600" b="1" dirty="0"/>
              <a:t>NOTE:</a:t>
            </a:r>
            <a:r>
              <a:rPr sz="1600" dirty="0">
                <a:solidFill>
                  <a:schemeClr val="tx1">
                    <a:lumMod val="75000"/>
                    <a:lumOff val="25000"/>
                  </a:schemeClr>
                </a:solidFill>
              </a:rPr>
              <a:t> The acting company (mechanical engineer or authorized representative) is responsible for these points.</a:t>
            </a:r>
          </a:p>
          <a:p>
            <a:endParaRPr lang="de-DE" sz="1600" dirty="0" smtClean="0">
              <a:solidFill>
                <a:schemeClr val="tx1">
                  <a:lumMod val="75000"/>
                  <a:lumOff val="25000"/>
                </a:schemeClr>
              </a:solidFill>
            </a:endParaRPr>
          </a:p>
          <a:p>
            <a:endParaRPr lang="de-DE" dirty="0">
              <a:solidFill>
                <a:schemeClr val="tx1">
                  <a:lumMod val="75000"/>
                  <a:lumOff val="25000"/>
                </a:schemeClr>
              </a:solidFill>
            </a:endParaRPr>
          </a:p>
        </p:txBody>
      </p:sp>
      <p:sp>
        <p:nvSpPr>
          <p:cNvPr id="10" name="Fußzeilenplatzhalter 13"/>
          <p:cNvSpPr>
            <a:spLocks noGrp="1"/>
          </p:cNvSpPr>
          <p:nvPr>
            <p:ph type="ftr" sz="quarter" idx="3"/>
          </p:nvPr>
        </p:nvSpPr>
        <p:spPr>
          <a:xfrm>
            <a:off x="755576" y="6500961"/>
            <a:ext cx="6192688"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4247525677"/>
      </p:ext>
    </p:extLst>
  </p:cSld>
  <p:clrMapOvr>
    <a:masterClrMapping/>
  </p:clrMapOvr>
  <mc:AlternateContent xmlns:mc="http://schemas.openxmlformats.org/markup-compatibility/2006" xmlns:p14="http://schemas.microsoft.com/office/powerpoint/2010/main">
    <mc:Choice Requires="p14">
      <p:transition spd="slow" p14:dur="2000"/>
    </mc:Choice>
    <mc:Fallback xmlns="" xmlns:c15="http://schemas.microsoft.com/office/drawing/2012/chart" xmlns:c="http://schemas.openxmlformats.org/drawingml/2006/chart">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79514" y="3031636"/>
            <a:ext cx="7216822" cy="473290"/>
            <a:chOff x="251520" y="2132856"/>
            <a:chExt cx="6336704" cy="473290"/>
          </a:xfrm>
        </p:grpSpPr>
        <p:sp>
          <p:nvSpPr>
            <p:cNvPr id="10" name="Rechteck 9"/>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11"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89044" y="1556792"/>
            <a:ext cx="9323516" cy="3816424"/>
          </a:xfrm>
          <a:prstGeom prst="rect">
            <a:avLst/>
          </a:prstGeom>
          <a:noFill/>
          <a:ln w="9525">
            <a:noFill/>
            <a:miter lim="800000"/>
            <a:headEnd/>
            <a:tailEnd/>
          </a:ln>
        </p:spPr>
        <p:txBody>
          <a:bodyPr lIns="91418" tIns="45710" rIns="91418" bIns="45710"/>
          <a:lstStyle/>
          <a:p>
            <a:pPr defTabSz="455613" rtl="0"/>
            <a:r>
              <a:rPr sz="2800" b="1" dirty="0">
                <a:solidFill>
                  <a:srgbClr val="F0F0F0"/>
                </a:solidFill>
              </a:rPr>
              <a:t>Contents</a:t>
            </a:r>
          </a:p>
          <a:p>
            <a:pPr defTabSz="455613" rtl="0">
              <a:spcBef>
                <a:spcPts val="1200"/>
              </a:spcBef>
            </a:pPr>
            <a:r>
              <a:rPr sz="2000" b="1" dirty="0">
                <a:solidFill>
                  <a:srgbClr val="F0F0F0"/>
                </a:solidFill>
              </a:rPr>
              <a:t>1 | General Information on HRC</a:t>
            </a:r>
          </a:p>
          <a:p>
            <a:pPr defTabSz="455613" rtl="0">
              <a:spcBef>
                <a:spcPts val="1200"/>
              </a:spcBef>
            </a:pPr>
            <a:r>
              <a:rPr sz="2000" b="1" dirty="0">
                <a:solidFill>
                  <a:srgbClr val="F0F0F0"/>
                </a:solidFill>
              </a:rPr>
              <a:t>2 | HRC from the Perspective of a Gripper Manufacturer</a:t>
            </a:r>
          </a:p>
          <a:p>
            <a:pPr defTabSz="455613" rtl="0">
              <a:spcBef>
                <a:spcPts val="1200"/>
              </a:spcBef>
            </a:pPr>
            <a:r>
              <a:rPr sz="2000" b="1" dirty="0">
                <a:solidFill>
                  <a:srgbClr val="F0F0F0"/>
                </a:solidFill>
              </a:rPr>
              <a:t>	2.1 | Requirements for the </a:t>
            </a:r>
            <a:r>
              <a:rPr lang="de-DE" sz="2000" b="1" dirty="0" smtClean="0">
                <a:solidFill>
                  <a:srgbClr val="F0F0F0"/>
                </a:solidFill>
              </a:rPr>
              <a:t>G</a:t>
            </a:r>
            <a:r>
              <a:rPr sz="2000" b="1" dirty="0" smtClean="0">
                <a:solidFill>
                  <a:srgbClr val="F0F0F0"/>
                </a:solidFill>
              </a:rPr>
              <a:t>ripper </a:t>
            </a:r>
            <a:r>
              <a:rPr sz="2000" b="1" dirty="0">
                <a:solidFill>
                  <a:srgbClr val="F0F0F0"/>
                </a:solidFill>
              </a:rPr>
              <a:t>/ </a:t>
            </a:r>
            <a:r>
              <a:rPr lang="de-DE" sz="2000" b="1" dirty="0" smtClean="0">
                <a:solidFill>
                  <a:srgbClr val="F0F0F0"/>
                </a:solidFill>
              </a:rPr>
              <a:t>G</a:t>
            </a:r>
            <a:r>
              <a:rPr sz="2000" b="1" dirty="0" smtClean="0">
                <a:solidFill>
                  <a:srgbClr val="F0F0F0"/>
                </a:solidFill>
              </a:rPr>
              <a:t>ripper manufacturer</a:t>
            </a:r>
            <a:endParaRPr sz="2000" b="1" dirty="0">
              <a:solidFill>
                <a:srgbClr val="F0F0F0"/>
              </a:solidFill>
            </a:endParaRPr>
          </a:p>
          <a:p>
            <a:pPr defTabSz="455613" rtl="0">
              <a:spcBef>
                <a:spcPts val="1200"/>
              </a:spcBef>
            </a:pPr>
            <a:r>
              <a:rPr sz="2000" b="1" dirty="0">
                <a:solidFill>
                  <a:srgbClr val="F0F0F0"/>
                </a:solidFill>
              </a:rPr>
              <a:t>	2.2 | Selecting the appropriate </a:t>
            </a:r>
            <a:r>
              <a:rPr lang="de-DE" sz="2000" b="1" dirty="0" smtClean="0">
                <a:solidFill>
                  <a:srgbClr val="F0F0F0"/>
                </a:solidFill>
              </a:rPr>
              <a:t>G</a:t>
            </a:r>
            <a:r>
              <a:rPr sz="2000" b="1" dirty="0" smtClean="0">
                <a:solidFill>
                  <a:srgbClr val="F0F0F0"/>
                </a:solidFill>
              </a:rPr>
              <a:t>ripper</a:t>
            </a:r>
            <a:endParaRPr sz="2000" b="1" dirty="0">
              <a:solidFill>
                <a:srgbClr val="F0F0F0"/>
              </a:solidFill>
            </a:endParaRPr>
          </a:p>
          <a:p>
            <a:pPr defTabSz="455613" rtl="0">
              <a:spcBef>
                <a:spcPts val="1200"/>
              </a:spcBef>
            </a:pPr>
            <a:r>
              <a:rPr sz="2000" b="1" dirty="0" smtClean="0">
                <a:solidFill>
                  <a:srgbClr val="F0F0F0"/>
                </a:solidFill>
              </a:rPr>
              <a:t>3 </a:t>
            </a:r>
            <a:r>
              <a:rPr sz="2000" b="1" dirty="0">
                <a:solidFill>
                  <a:srgbClr val="F0F0F0"/>
                </a:solidFill>
              </a:rPr>
              <a:t>| Contact Person and Summary</a:t>
            </a: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rtl="0"/>
            <a:r>
              <a:rPr sz="2000" b="1" dirty="0">
                <a:solidFill>
                  <a:srgbClr val="FFFFFF"/>
                </a:solidFill>
              </a:rPr>
              <a:t> </a:t>
            </a: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lang="de-DE" sz="2800" b="1" dirty="0" smtClean="0">
                <a:solidFill>
                  <a:srgbClr val="FFFFFF"/>
                </a:solidFill>
              </a:rPr>
              <a:t>Human-Robot </a:t>
            </a:r>
            <a:r>
              <a:rPr lang="de-DE" sz="2800" b="1" dirty="0" err="1"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5" name="Fußzeilenplatzhalter 4"/>
          <p:cNvSpPr>
            <a:spLocks noGrp="1"/>
          </p:cNvSpPr>
          <p:nvPr>
            <p:ph type="ftr" sz="quarter" idx="3"/>
          </p:nvPr>
        </p:nvSpPr>
        <p:spPr>
          <a:xfrm>
            <a:off x="755575" y="6496050"/>
            <a:ext cx="6089421"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16810430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pPr rtl="0"/>
            <a:r>
              <a:rPr/>
              <a:t>Gripper safety principles for collaborative applications</a:t>
            </a:r>
          </a:p>
        </p:txBody>
      </p:sp>
      <p:sp>
        <p:nvSpPr>
          <p:cNvPr id="3" name="Inhaltsplatzhalter 2"/>
          <p:cNvSpPr>
            <a:spLocks noGrp="1"/>
          </p:cNvSpPr>
          <p:nvPr>
            <p:ph sz="quarter" idx="4294967295"/>
          </p:nvPr>
        </p:nvSpPr>
        <p:spPr>
          <a:xfrm>
            <a:off x="182426" y="1662805"/>
            <a:ext cx="6336705" cy="3810274"/>
          </a:xfrm>
          <a:prstGeom prst="rect">
            <a:avLst/>
          </a:prstGeom>
        </p:spPr>
        <p:txBody>
          <a:bodyPr wrap="square">
            <a:spAutoFit/>
          </a:bodyPr>
          <a:lstStyle/>
          <a:p>
            <a:pPr marL="0" indent="0" rtl="0">
              <a:buNone/>
            </a:pPr>
            <a:r>
              <a:rPr sz="2200" b="1" dirty="0">
                <a:solidFill>
                  <a:srgbClr val="003A69"/>
                </a:solidFill>
                <a:latin typeface="Calibri"/>
                <a:ea typeface="+mj-ea"/>
                <a:cs typeface="Calibri"/>
              </a:rPr>
              <a:t>Derivation of the requirements from the standards:</a:t>
            </a:r>
          </a:p>
          <a:p>
            <a:pPr marL="457099" indent="-457099" rtl="0">
              <a:buAutoNum type="arabicPeriod"/>
            </a:pPr>
            <a:r>
              <a:rPr sz="2200" b="1" dirty="0" smtClean="0">
                <a:solidFill>
                  <a:srgbClr val="00446B"/>
                </a:solidFill>
                <a:latin typeface="Calibri"/>
                <a:ea typeface="+mj-ea"/>
                <a:cs typeface="Calibri"/>
              </a:rPr>
              <a:t>Gripper </a:t>
            </a:r>
            <a:r>
              <a:rPr sz="2200" b="1" dirty="0">
                <a:solidFill>
                  <a:srgbClr val="00446B"/>
                </a:solidFill>
                <a:latin typeface="Calibri"/>
                <a:ea typeface="+mj-ea"/>
                <a:cs typeface="Calibri"/>
              </a:rPr>
              <a:t>never </a:t>
            </a:r>
            <a:r>
              <a:rPr sz="2200" b="1" dirty="0" smtClean="0">
                <a:solidFill>
                  <a:srgbClr val="00446B"/>
                </a:solidFill>
                <a:latin typeface="Calibri"/>
                <a:ea typeface="+mj-ea"/>
                <a:cs typeface="Calibri"/>
              </a:rPr>
              <a:t>lose</a:t>
            </a:r>
            <a:r>
              <a:rPr lang="de-DE" sz="2200" b="1" dirty="0" smtClean="0">
                <a:solidFill>
                  <a:srgbClr val="00446B"/>
                </a:solidFill>
                <a:latin typeface="Calibri"/>
                <a:ea typeface="+mj-ea"/>
                <a:cs typeface="Calibri"/>
              </a:rPr>
              <a:t>s a </a:t>
            </a:r>
            <a:r>
              <a:rPr sz="2200" b="1" dirty="0" err="1" smtClean="0">
                <a:solidFill>
                  <a:srgbClr val="00446B"/>
                </a:solidFill>
                <a:latin typeface="Calibri"/>
                <a:ea typeface="+mj-ea"/>
                <a:cs typeface="Calibri"/>
              </a:rPr>
              <a:t>workpiece</a:t>
            </a:r>
            <a:endParaRPr sz="2200" b="1" dirty="0">
              <a:solidFill>
                <a:srgbClr val="00446B"/>
              </a:solidFill>
              <a:latin typeface="Calibri"/>
              <a:ea typeface="+mj-ea"/>
              <a:cs typeface="Calibri"/>
            </a:endParaRPr>
          </a:p>
          <a:p>
            <a:pPr marL="800100" lvl="1" indent="-342900" rtl="0">
              <a:buFont typeface="Arial" panose="020B0604020202020204" pitchFamily="34" charset="0"/>
              <a:buChar char="•"/>
            </a:pPr>
            <a:r>
              <a:rPr sz="1800" dirty="0">
                <a:solidFill>
                  <a:schemeClr val="tx1">
                    <a:lumMod val="75000"/>
                    <a:lumOff val="25000"/>
                  </a:schemeClr>
                </a:solidFill>
              </a:rPr>
              <a:t>Gripping force retention even in the case of energy loss or an emergency stop</a:t>
            </a:r>
          </a:p>
          <a:p>
            <a:pPr marL="457200" indent="-457200" rtl="0">
              <a:buFont typeface="+mj-lt"/>
              <a:buAutoNum type="arabicPeriod" startAt="2"/>
            </a:pPr>
            <a:r>
              <a:rPr sz="2200" b="1" dirty="0">
                <a:solidFill>
                  <a:srgbClr val="00446B"/>
                </a:solidFill>
                <a:latin typeface="Calibri"/>
                <a:ea typeface="+mj-ea"/>
                <a:cs typeface="Calibri"/>
              </a:rPr>
              <a:t>Gripper always </a:t>
            </a:r>
            <a:r>
              <a:rPr sz="2200" b="1" dirty="0" smtClean="0">
                <a:solidFill>
                  <a:srgbClr val="00446B"/>
                </a:solidFill>
                <a:latin typeface="Calibri"/>
                <a:ea typeface="+mj-ea"/>
                <a:cs typeface="Calibri"/>
              </a:rPr>
              <a:t>detects</a:t>
            </a:r>
            <a:r>
              <a:rPr lang="de-DE" sz="2200" b="1" dirty="0" smtClean="0">
                <a:solidFill>
                  <a:srgbClr val="00446B"/>
                </a:solidFill>
                <a:latin typeface="Calibri"/>
                <a:ea typeface="+mj-ea"/>
                <a:cs typeface="Calibri"/>
              </a:rPr>
              <a:t> human</a:t>
            </a:r>
            <a:r>
              <a:rPr sz="2200" b="1" dirty="0" smtClean="0">
                <a:solidFill>
                  <a:srgbClr val="00446B"/>
                </a:solidFill>
                <a:latin typeface="Calibri"/>
                <a:ea typeface="+mj-ea"/>
                <a:cs typeface="Calibri"/>
              </a:rPr>
              <a:t> </a:t>
            </a:r>
            <a:r>
              <a:rPr sz="2200" b="1" dirty="0">
                <a:solidFill>
                  <a:srgbClr val="00446B"/>
                </a:solidFill>
                <a:latin typeface="Calibri"/>
                <a:ea typeface="+mj-ea"/>
                <a:cs typeface="Calibri"/>
              </a:rPr>
              <a:t>contact </a:t>
            </a:r>
          </a:p>
          <a:p>
            <a:pPr marL="800100" lvl="1" indent="-342900" rtl="0">
              <a:buFont typeface="Arial" panose="020B0604020202020204" pitchFamily="34" charset="0"/>
              <a:buChar char="•"/>
            </a:pPr>
            <a:r>
              <a:rPr sz="1800" dirty="0">
                <a:solidFill>
                  <a:schemeClr val="tx1">
                    <a:lumMod val="75000"/>
                    <a:lumOff val="25000"/>
                  </a:schemeClr>
                </a:solidFill>
              </a:rPr>
              <a:t>Covering the gripper and gripper fingers, e.g. with capacitive sensors</a:t>
            </a:r>
          </a:p>
          <a:p>
            <a:pPr marL="800100" lvl="1" indent="-342900" rtl="0">
              <a:buFont typeface="Arial" panose="020B0604020202020204" pitchFamily="34" charset="0"/>
              <a:buChar char="•"/>
            </a:pPr>
            <a:r>
              <a:rPr sz="1800" dirty="0">
                <a:solidFill>
                  <a:schemeClr val="tx1">
                    <a:lumMod val="75000"/>
                    <a:lumOff val="25000"/>
                  </a:schemeClr>
                </a:solidFill>
              </a:rPr>
              <a:t>Recognition of the </a:t>
            </a:r>
            <a:r>
              <a:rPr sz="1800" dirty="0" err="1">
                <a:solidFill>
                  <a:schemeClr val="tx1">
                    <a:lumMod val="75000"/>
                    <a:lumOff val="25000"/>
                  </a:schemeClr>
                </a:solidFill>
              </a:rPr>
              <a:t>workpiece</a:t>
            </a:r>
            <a:r>
              <a:rPr sz="1800" dirty="0">
                <a:solidFill>
                  <a:schemeClr val="tx1">
                    <a:lumMod val="75000"/>
                    <a:lumOff val="25000"/>
                  </a:schemeClr>
                </a:solidFill>
              </a:rPr>
              <a:t> using prior programming</a:t>
            </a:r>
          </a:p>
          <a:p>
            <a:pPr marL="457099" indent="-457099" rtl="0">
              <a:buFont typeface="Arial"/>
              <a:buAutoNum type="arabicPeriod" startAt="2"/>
            </a:pPr>
            <a:r>
              <a:rPr sz="2200" b="1" dirty="0" smtClean="0">
                <a:solidFill>
                  <a:srgbClr val="00446B"/>
                </a:solidFill>
                <a:latin typeface="Calibri"/>
                <a:ea typeface="+mj-ea"/>
                <a:cs typeface="Calibri"/>
              </a:rPr>
              <a:t>Gripper </a:t>
            </a:r>
            <a:r>
              <a:rPr sz="2200" b="1" dirty="0">
                <a:solidFill>
                  <a:srgbClr val="00446B"/>
                </a:solidFill>
                <a:latin typeface="Calibri"/>
                <a:ea typeface="+mj-ea"/>
                <a:cs typeface="Calibri"/>
              </a:rPr>
              <a:t>never cause injuries when gripping</a:t>
            </a:r>
          </a:p>
          <a:p>
            <a:pPr marL="800100" lvl="1" indent="-342900" rtl="0">
              <a:buFont typeface="Arial" panose="020B0604020202020204" pitchFamily="34" charset="0"/>
              <a:buChar char="•"/>
            </a:pPr>
            <a:r>
              <a:rPr sz="1800" dirty="0">
                <a:solidFill>
                  <a:schemeClr val="tx1">
                    <a:lumMod val="75000"/>
                    <a:lumOff val="25000"/>
                  </a:schemeClr>
                </a:solidFill>
              </a:rPr>
              <a:t>Limitation of the gripping force in the collaborative operation to uncritical value</a:t>
            </a:r>
          </a:p>
        </p:txBody>
      </p:sp>
      <p:pic>
        <p:nvPicPr>
          <p:cNvPr id="4" name="Picture 2"/>
          <p:cNvPicPr>
            <a:picLocks noChangeAspect="1" noChangeArrowheads="1"/>
          </p:cNvPicPr>
          <p:nvPr/>
        </p:nvPicPr>
        <p:blipFill>
          <a:blip r:embed="rId3" cstate="screen"/>
          <a:srcRect/>
          <a:stretch>
            <a:fillRect/>
          </a:stretch>
        </p:blipFill>
        <p:spPr bwMode="auto">
          <a:xfrm>
            <a:off x="6557468" y="1693758"/>
            <a:ext cx="1229523" cy="1484121"/>
          </a:xfrm>
          <a:prstGeom prst="rect">
            <a:avLst/>
          </a:prstGeom>
          <a:ln>
            <a:noFill/>
          </a:ln>
          <a:effectLst/>
        </p:spPr>
      </p:pic>
      <p:pic>
        <p:nvPicPr>
          <p:cNvPr id="5" name="Picture 3"/>
          <p:cNvPicPr>
            <a:picLocks noChangeAspect="1" noChangeArrowheads="1"/>
          </p:cNvPicPr>
          <p:nvPr/>
        </p:nvPicPr>
        <p:blipFill>
          <a:blip r:embed="rId4" cstate="screen"/>
          <a:srcRect/>
          <a:stretch>
            <a:fillRect/>
          </a:stretch>
        </p:blipFill>
        <p:spPr bwMode="auto">
          <a:xfrm>
            <a:off x="7863665" y="2996952"/>
            <a:ext cx="1203506" cy="1418767"/>
          </a:xfrm>
          <a:prstGeom prst="rect">
            <a:avLst/>
          </a:prstGeom>
          <a:ln>
            <a:noFill/>
          </a:ln>
          <a:effectLst/>
        </p:spPr>
      </p:pic>
      <p:pic>
        <p:nvPicPr>
          <p:cNvPr id="6" name="Picture 4"/>
          <p:cNvPicPr>
            <a:picLocks noChangeAspect="1" noChangeArrowheads="1"/>
          </p:cNvPicPr>
          <p:nvPr/>
        </p:nvPicPr>
        <p:blipFill>
          <a:blip r:embed="rId5" cstate="screen"/>
          <a:srcRect/>
          <a:stretch>
            <a:fillRect/>
          </a:stretch>
        </p:blipFill>
        <p:spPr bwMode="auto">
          <a:xfrm>
            <a:off x="6474240" y="4270093"/>
            <a:ext cx="1236077" cy="1314736"/>
          </a:xfrm>
          <a:prstGeom prst="rect">
            <a:avLst/>
          </a:prstGeom>
          <a:ln>
            <a:noFill/>
          </a:ln>
          <a:effectLst/>
        </p:spPr>
      </p:pic>
      <p:sp>
        <p:nvSpPr>
          <p:cNvPr id="8" name="Textfeld 7"/>
          <p:cNvSpPr txBox="1"/>
          <p:nvPr/>
        </p:nvSpPr>
        <p:spPr>
          <a:xfrm>
            <a:off x="-396552" y="5355740"/>
            <a:ext cx="8861970" cy="1107996"/>
          </a:xfrm>
          <a:prstGeom prst="rect">
            <a:avLst/>
          </a:prstGeom>
          <a:noFill/>
        </p:spPr>
        <p:txBody>
          <a:bodyPr wrap="square" rtlCol="0">
            <a:spAutoFit/>
          </a:bodyPr>
          <a:lstStyle/>
          <a:p>
            <a:pPr lvl="1"/>
            <a:endParaRPr lang="de-DE" sz="1600" dirty="0">
              <a:solidFill>
                <a:schemeClr val="tx1">
                  <a:lumMod val="75000"/>
                  <a:lumOff val="25000"/>
                </a:schemeClr>
              </a:solidFill>
            </a:endParaRPr>
          </a:p>
          <a:p>
            <a:pPr lvl="1" rtl="0"/>
            <a:r>
              <a:rPr sz="1600" b="1" dirty="0">
                <a:solidFill>
                  <a:srgbClr val="003D6A"/>
                </a:solidFill>
              </a:rPr>
              <a:t>NOTE:</a:t>
            </a:r>
            <a:r>
              <a:rPr sz="1600" dirty="0">
                <a:solidFill>
                  <a:schemeClr val="tx1">
                    <a:lumMod val="75000"/>
                    <a:lumOff val="25000"/>
                  </a:schemeClr>
                </a:solidFill>
              </a:rPr>
              <a:t> A gripper for collaborative applications should have these </a:t>
            </a:r>
            <a:r>
              <a:rPr lang="de-DE" sz="1600" dirty="0" err="1" smtClean="0">
                <a:solidFill>
                  <a:schemeClr val="tx1">
                    <a:lumMod val="75000"/>
                    <a:lumOff val="25000"/>
                  </a:schemeClr>
                </a:solidFill>
              </a:rPr>
              <a:t>safety</a:t>
            </a:r>
            <a:r>
              <a:rPr lang="de-DE" sz="1600" dirty="0" smtClean="0">
                <a:solidFill>
                  <a:schemeClr val="tx1">
                    <a:lumMod val="75000"/>
                    <a:lumOff val="25000"/>
                  </a:schemeClr>
                </a:solidFill>
              </a:rPr>
              <a:t> </a:t>
            </a:r>
            <a:r>
              <a:rPr lang="de-DE" sz="1600" dirty="0" err="1" smtClean="0">
                <a:solidFill>
                  <a:schemeClr val="tx1">
                    <a:lumMod val="75000"/>
                    <a:lumOff val="25000"/>
                  </a:schemeClr>
                </a:solidFill>
              </a:rPr>
              <a:t>functions</a:t>
            </a:r>
            <a:r>
              <a:rPr sz="1600" dirty="0" smtClean="0">
                <a:solidFill>
                  <a:schemeClr val="tx1">
                    <a:lumMod val="75000"/>
                    <a:lumOff val="25000"/>
                  </a:schemeClr>
                </a:solidFill>
              </a:rPr>
              <a:t> </a:t>
            </a:r>
            <a:r>
              <a:rPr sz="1600" dirty="0">
                <a:solidFill>
                  <a:schemeClr val="tx1">
                    <a:lumMod val="75000"/>
                    <a:lumOff val="25000"/>
                  </a:schemeClr>
                </a:solidFill>
              </a:rPr>
              <a:t>implemented, but it is not a must.</a:t>
            </a:r>
          </a:p>
          <a:p>
            <a:endParaRPr lang="de-DE" sz="1600" dirty="0"/>
          </a:p>
        </p:txBody>
      </p:sp>
      <p:sp>
        <p:nvSpPr>
          <p:cNvPr id="9" name="Fußzeilenplatzhalter 8"/>
          <p:cNvSpPr>
            <a:spLocks noGrp="1"/>
          </p:cNvSpPr>
          <p:nvPr>
            <p:ph type="ftr" sz="quarter" idx="3"/>
          </p:nvPr>
        </p:nvSpPr>
        <p:spPr>
          <a:xfrm>
            <a:off x="755576" y="6500961"/>
            <a:ext cx="6048672" cy="252000"/>
          </a:xfrm>
        </p:spPr>
        <p:txBody>
          <a:bodyPr/>
          <a:lstStyle/>
          <a:p>
            <a:pPr rtl="0"/>
            <a:r>
              <a:rPr lang="en-US" dirty="0" smtClean="0"/>
              <a:t>Human-Robot Collaboration | Product Management Gripping Systems</a:t>
            </a:r>
            <a:endParaRPr dirty="0"/>
          </a:p>
        </p:txBody>
      </p:sp>
      <p:sp>
        <p:nvSpPr>
          <p:cNvPr id="10" name="Textfeld 9"/>
          <p:cNvSpPr txBox="1"/>
          <p:nvPr/>
        </p:nvSpPr>
        <p:spPr>
          <a:xfrm rot="16200000">
            <a:off x="7991217" y="4916031"/>
            <a:ext cx="2031325" cy="261610"/>
          </a:xfrm>
          <a:prstGeom prst="rect">
            <a:avLst/>
          </a:prstGeom>
          <a:noFill/>
        </p:spPr>
        <p:txBody>
          <a:bodyPr wrap="none" rtlCol="0">
            <a:spAutoFit/>
          </a:bodyPr>
          <a:lstStyle/>
          <a:p>
            <a:pPr rtl="0"/>
            <a:r>
              <a:rPr sz="1100" i="1">
                <a:solidFill>
                  <a:schemeClr val="tx1">
                    <a:lumMod val="75000"/>
                    <a:lumOff val="25000"/>
                  </a:schemeClr>
                </a:solidFill>
              </a:rPr>
              <a:t>Source: SCHUNK GmbH &amp; Co. KG</a:t>
            </a:r>
          </a:p>
        </p:txBody>
      </p:sp>
    </p:spTree>
    <p:extLst>
      <p:ext uri="{BB962C8B-B14F-4D97-AF65-F5344CB8AC3E}">
        <p14:creationId xmlns:p14="http://schemas.microsoft.com/office/powerpoint/2010/main" val="2989604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rtl="0"/>
            <a:r>
              <a:rPr/>
              <a:t>Supported by SCHUNK</a:t>
            </a:r>
            <a:r>
              <a:rPr lang="de-DE" dirty="0" smtClean="0"/>
              <a:t/>
            </a:r>
            <a:br>
              <a:rPr lang="de-DE" dirty="0" smtClean="0"/>
            </a:br>
            <a:r>
              <a:rPr sz="2800" i="1"/>
              <a:t>HRC application with gripper application</a:t>
            </a:r>
          </a:p>
        </p:txBody>
      </p:sp>
      <p:sp>
        <p:nvSpPr>
          <p:cNvPr id="4" name="Inhaltsplatzhalter 3"/>
          <p:cNvSpPr>
            <a:spLocks noGrp="1"/>
          </p:cNvSpPr>
          <p:nvPr>
            <p:ph sz="quarter" idx="10"/>
          </p:nvPr>
        </p:nvSpPr>
        <p:spPr/>
        <p:txBody>
          <a:bodyPr/>
          <a:lstStyle/>
          <a:p>
            <a:pPr rtl="0"/>
            <a:r>
              <a:rPr b="1" dirty="0">
                <a:solidFill>
                  <a:schemeClr val="tx1">
                    <a:lumMod val="75000"/>
                    <a:lumOff val="25000"/>
                  </a:schemeClr>
                </a:solidFill>
              </a:rPr>
              <a:t>Selection of the right gripper for the application</a:t>
            </a:r>
          </a:p>
          <a:p>
            <a:pPr marL="342900" indent="-342900" rtl="0">
              <a:buFont typeface="Arial" panose="020B0604020202020204" pitchFamily="34" charset="0"/>
              <a:buChar char="•"/>
            </a:pPr>
            <a:r>
              <a:rPr sz="1800" dirty="0">
                <a:solidFill>
                  <a:schemeClr val="tx1">
                    <a:lumMod val="75000"/>
                    <a:lumOff val="25000"/>
                  </a:schemeClr>
                </a:solidFill>
                <a:sym typeface="Wingdings" panose="05000000000000000000" pitchFamily="2" charset="2"/>
              </a:rPr>
              <a:t>Co-act team for the design of the appropriate gripper for your application </a:t>
            </a:r>
          </a:p>
          <a:p>
            <a:pPr rtl="0"/>
            <a:r>
              <a:rPr b="1" dirty="0">
                <a:solidFill>
                  <a:schemeClr val="tx1">
                    <a:lumMod val="75000"/>
                    <a:lumOff val="25000"/>
                  </a:schemeClr>
                </a:solidFill>
              </a:rPr>
              <a:t>Operating instructions with comprehensive information</a:t>
            </a:r>
          </a:p>
          <a:p>
            <a:pPr marL="342900" indent="-342900" rtl="0">
              <a:buFont typeface="Arial" panose="020B0604020202020204" pitchFamily="34" charset="0"/>
              <a:buChar char="•"/>
            </a:pPr>
            <a:r>
              <a:rPr sz="1800" dirty="0">
                <a:solidFill>
                  <a:schemeClr val="tx1">
                    <a:lumMod val="75000"/>
                    <a:lumOff val="25000"/>
                  </a:schemeClr>
                </a:solidFill>
              </a:rPr>
              <a:t>SAC (Safety Application Conditions) </a:t>
            </a:r>
            <a:r>
              <a:rPr sz="1800" dirty="0">
                <a:solidFill>
                  <a:schemeClr val="tx1">
                    <a:lumMod val="75000"/>
                    <a:lumOff val="25000"/>
                  </a:schemeClr>
                </a:solidFill>
                <a:sym typeface="Wingdings" panose="05000000000000000000" pitchFamily="2" charset="2"/>
              </a:rPr>
              <a:t> Notes on the risk assessment, implementation of the gripper and part of the overall documentation</a:t>
            </a:r>
          </a:p>
          <a:p>
            <a:pPr rtl="0"/>
            <a:r>
              <a:rPr b="1" dirty="0">
                <a:solidFill>
                  <a:schemeClr val="tx1">
                    <a:lumMod val="75000"/>
                    <a:lumOff val="25000"/>
                  </a:schemeClr>
                </a:solidFill>
              </a:rPr>
              <a:t>Support from SCHUNK Service</a:t>
            </a:r>
          </a:p>
          <a:p>
            <a:pPr marL="342900" indent="-342900" rtl="0">
              <a:buFont typeface="Arial" panose="020B0604020202020204" pitchFamily="34" charset="0"/>
              <a:buChar char="•"/>
            </a:pPr>
            <a:r>
              <a:rPr sz="1800" dirty="0">
                <a:solidFill>
                  <a:schemeClr val="tx1">
                    <a:lumMod val="75000"/>
                    <a:lumOff val="25000"/>
                  </a:schemeClr>
                </a:solidFill>
                <a:sym typeface="Wingdings" panose="05000000000000000000" pitchFamily="2" charset="2"/>
              </a:rPr>
              <a:t>Support for the implementation of the product in the robot control and commissioning of the product</a:t>
            </a:r>
          </a:p>
          <a:p>
            <a:pPr rtl="0">
              <a:spcBef>
                <a:spcPts val="2400"/>
              </a:spcBef>
            </a:pPr>
            <a:r>
              <a:rPr dirty="0">
                <a:solidFill>
                  <a:schemeClr val="tx1">
                    <a:lumMod val="75000"/>
                    <a:lumOff val="25000"/>
                  </a:schemeClr>
                </a:solidFill>
              </a:rPr>
              <a:t>Assistance with general </a:t>
            </a:r>
            <a:r>
              <a:rPr b="1" dirty="0">
                <a:solidFill>
                  <a:schemeClr val="tx1">
                    <a:lumMod val="75000"/>
                    <a:lumOff val="25000"/>
                  </a:schemeClr>
                </a:solidFill>
              </a:rPr>
              <a:t>application advice</a:t>
            </a:r>
            <a:r>
              <a:rPr dirty="0">
                <a:solidFill>
                  <a:schemeClr val="tx1">
                    <a:lumMod val="75000"/>
                    <a:lumOff val="25000"/>
                  </a:schemeClr>
                </a:solidFill>
              </a:rPr>
              <a:t> or with </a:t>
            </a:r>
            <a:r>
              <a:rPr b="1" dirty="0">
                <a:solidFill>
                  <a:schemeClr val="tx1">
                    <a:lumMod val="75000"/>
                    <a:lumOff val="25000"/>
                  </a:schemeClr>
                </a:solidFill>
              </a:rPr>
              <a:t>product </a:t>
            </a:r>
            <a:r>
              <a:rPr b="1" dirty="0" smtClean="0">
                <a:solidFill>
                  <a:schemeClr val="tx1">
                    <a:lumMod val="75000"/>
                    <a:lumOff val="25000"/>
                  </a:schemeClr>
                </a:solidFill>
              </a:rPr>
              <a:t>acceptance/ </a:t>
            </a:r>
            <a:r>
              <a:rPr b="1" dirty="0">
                <a:solidFill>
                  <a:schemeClr val="tx1">
                    <a:lumMod val="75000"/>
                    <a:lumOff val="25000"/>
                  </a:schemeClr>
                </a:solidFill>
              </a:rPr>
              <a:t>safety verification</a:t>
            </a:r>
            <a:r>
              <a:rPr dirty="0">
                <a:solidFill>
                  <a:schemeClr val="tx1">
                    <a:lumMod val="75000"/>
                    <a:lumOff val="25000"/>
                  </a:schemeClr>
                </a:solidFill>
              </a:rPr>
              <a:t> is carried out by service providers.</a:t>
            </a:r>
          </a:p>
          <a:p>
            <a:endParaRPr lang="de-DE" dirty="0">
              <a:solidFill>
                <a:schemeClr val="tx1">
                  <a:lumMod val="75000"/>
                  <a:lumOff val="25000"/>
                </a:schemeClr>
              </a:solidFill>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380298"/>
            <a:ext cx="2035642" cy="1224136"/>
          </a:xfrm>
          <a:prstGeom prst="rect">
            <a:avLst/>
          </a:prstGeom>
        </p:spPr>
      </p:pic>
      <p:sp>
        <p:nvSpPr>
          <p:cNvPr id="7" name="Textfeld 6"/>
          <p:cNvSpPr txBox="1"/>
          <p:nvPr/>
        </p:nvSpPr>
        <p:spPr>
          <a:xfrm rot="16200000">
            <a:off x="7778290" y="4770079"/>
            <a:ext cx="2441694" cy="261610"/>
          </a:xfrm>
          <a:prstGeom prst="rect">
            <a:avLst/>
          </a:prstGeom>
          <a:noFill/>
        </p:spPr>
        <p:txBody>
          <a:bodyPr wrap="none" rtlCol="0">
            <a:spAutoFit/>
          </a:bodyPr>
          <a:lstStyle/>
          <a:p>
            <a:pPr rtl="0"/>
            <a:r>
              <a:rPr sz="1100" i="1" dirty="0">
                <a:solidFill>
                  <a:schemeClr val="tx1">
                    <a:lumMod val="75000"/>
                    <a:lumOff val="25000"/>
                  </a:schemeClr>
                </a:solidFill>
              </a:rPr>
              <a:t>Image </a:t>
            </a:r>
            <a:r>
              <a:rPr lang="de-DE" sz="1100" i="1" dirty="0" smtClean="0">
                <a:solidFill>
                  <a:schemeClr val="tx1">
                    <a:lumMod val="75000"/>
                    <a:lumOff val="25000"/>
                  </a:schemeClr>
                </a:solidFill>
              </a:rPr>
              <a:t>S</a:t>
            </a:r>
            <a:r>
              <a:rPr sz="1100" i="1" dirty="0" err="1" smtClean="0">
                <a:solidFill>
                  <a:schemeClr val="tx1">
                    <a:lumMod val="75000"/>
                    <a:lumOff val="25000"/>
                  </a:schemeClr>
                </a:solidFill>
              </a:rPr>
              <a:t>ource</a:t>
            </a:r>
            <a:r>
              <a:rPr sz="1100" i="1" dirty="0">
                <a:solidFill>
                  <a:schemeClr val="tx1">
                    <a:lumMod val="75000"/>
                    <a:lumOff val="25000"/>
                  </a:schemeClr>
                </a:solidFill>
              </a:rPr>
              <a:t>: SCHUNK GmbH &amp; Co. KG</a:t>
            </a:r>
          </a:p>
        </p:txBody>
      </p:sp>
      <p:sp>
        <p:nvSpPr>
          <p:cNvPr id="8" name="Fußzeilenplatzhalter 13"/>
          <p:cNvSpPr>
            <a:spLocks noGrp="1"/>
          </p:cNvSpPr>
          <p:nvPr>
            <p:ph type="ftr" sz="quarter" idx="3"/>
          </p:nvPr>
        </p:nvSpPr>
        <p:spPr>
          <a:xfrm>
            <a:off x="755576" y="6500961"/>
            <a:ext cx="6192688"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522708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79514" y="3491677"/>
            <a:ext cx="6696338" cy="473290"/>
            <a:chOff x="251520" y="2132856"/>
            <a:chExt cx="6336704" cy="473290"/>
          </a:xfrm>
        </p:grpSpPr>
        <p:sp>
          <p:nvSpPr>
            <p:cNvPr id="10" name="Rechteck 9"/>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11"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89045" y="1556792"/>
            <a:ext cx="7704856" cy="3816424"/>
          </a:xfrm>
          <a:prstGeom prst="rect">
            <a:avLst/>
          </a:prstGeom>
          <a:noFill/>
          <a:ln w="9525">
            <a:noFill/>
            <a:miter lim="800000"/>
            <a:headEnd/>
            <a:tailEnd/>
          </a:ln>
        </p:spPr>
        <p:txBody>
          <a:bodyPr lIns="91418" tIns="45710" rIns="91418" bIns="45710"/>
          <a:lstStyle/>
          <a:p>
            <a:pPr defTabSz="455613" rtl="0"/>
            <a:r>
              <a:rPr sz="2800" b="1" dirty="0">
                <a:solidFill>
                  <a:srgbClr val="F0F0F0"/>
                </a:solidFill>
              </a:rPr>
              <a:t>Contents</a:t>
            </a:r>
          </a:p>
          <a:p>
            <a:pPr defTabSz="455613" rtl="0">
              <a:spcBef>
                <a:spcPts val="1200"/>
              </a:spcBef>
            </a:pPr>
            <a:r>
              <a:rPr sz="2000" b="1" dirty="0">
                <a:solidFill>
                  <a:srgbClr val="F0F0F0"/>
                </a:solidFill>
              </a:rPr>
              <a:t>1 | General Information on HRC</a:t>
            </a:r>
          </a:p>
          <a:p>
            <a:pPr defTabSz="455613" rtl="0">
              <a:spcBef>
                <a:spcPts val="1200"/>
              </a:spcBef>
            </a:pPr>
            <a:r>
              <a:rPr sz="2000" b="1" dirty="0">
                <a:solidFill>
                  <a:srgbClr val="F0F0F0"/>
                </a:solidFill>
              </a:rPr>
              <a:t>2 | HRC from the Perspective of a Gripper Manufacturer</a:t>
            </a:r>
          </a:p>
          <a:p>
            <a:pPr defTabSz="455613" rtl="0">
              <a:spcBef>
                <a:spcPts val="1200"/>
              </a:spcBef>
            </a:pPr>
            <a:r>
              <a:rPr sz="2000" b="1" dirty="0">
                <a:solidFill>
                  <a:srgbClr val="F0F0F0"/>
                </a:solidFill>
              </a:rPr>
              <a:t>	2.1 | Requirements for the </a:t>
            </a:r>
            <a:r>
              <a:rPr lang="de-DE" sz="2000" b="1" dirty="0" smtClean="0">
                <a:solidFill>
                  <a:srgbClr val="F0F0F0"/>
                </a:solidFill>
              </a:rPr>
              <a:t>G</a:t>
            </a:r>
            <a:r>
              <a:rPr sz="2000" b="1" dirty="0" smtClean="0">
                <a:solidFill>
                  <a:srgbClr val="F0F0F0"/>
                </a:solidFill>
              </a:rPr>
              <a:t>ripper </a:t>
            </a:r>
            <a:r>
              <a:rPr sz="2000" b="1" dirty="0">
                <a:solidFill>
                  <a:srgbClr val="F0F0F0"/>
                </a:solidFill>
              </a:rPr>
              <a:t>/ </a:t>
            </a:r>
            <a:r>
              <a:rPr lang="de-DE" sz="2000" b="1" dirty="0" smtClean="0">
                <a:solidFill>
                  <a:srgbClr val="F0F0F0"/>
                </a:solidFill>
              </a:rPr>
              <a:t>G</a:t>
            </a:r>
            <a:r>
              <a:rPr sz="2000" b="1" dirty="0" smtClean="0">
                <a:solidFill>
                  <a:srgbClr val="F0F0F0"/>
                </a:solidFill>
              </a:rPr>
              <a:t>ripper </a:t>
            </a:r>
            <a:r>
              <a:rPr lang="de-DE" sz="2000" b="1" dirty="0" smtClean="0">
                <a:solidFill>
                  <a:srgbClr val="F0F0F0"/>
                </a:solidFill>
              </a:rPr>
              <a:t>M</a:t>
            </a:r>
            <a:r>
              <a:rPr sz="2000" b="1" dirty="0" err="1" smtClean="0">
                <a:solidFill>
                  <a:srgbClr val="F0F0F0"/>
                </a:solidFill>
              </a:rPr>
              <a:t>anufacturer</a:t>
            </a:r>
            <a:endParaRPr sz="2000" b="1" dirty="0">
              <a:solidFill>
                <a:srgbClr val="F0F0F0"/>
              </a:solidFill>
            </a:endParaRPr>
          </a:p>
          <a:p>
            <a:pPr defTabSz="455613" rtl="0">
              <a:spcBef>
                <a:spcPts val="1200"/>
              </a:spcBef>
            </a:pPr>
            <a:r>
              <a:rPr sz="2000" b="1" dirty="0">
                <a:solidFill>
                  <a:srgbClr val="F0F0F0"/>
                </a:solidFill>
              </a:rPr>
              <a:t>	2.2 | Selecting the appropriate </a:t>
            </a:r>
            <a:r>
              <a:rPr lang="de-DE" sz="2000" b="1" dirty="0" smtClean="0">
                <a:solidFill>
                  <a:srgbClr val="F0F0F0"/>
                </a:solidFill>
              </a:rPr>
              <a:t>G</a:t>
            </a:r>
            <a:r>
              <a:rPr sz="2000" b="1" dirty="0" smtClean="0">
                <a:solidFill>
                  <a:srgbClr val="F0F0F0"/>
                </a:solidFill>
              </a:rPr>
              <a:t>ripper</a:t>
            </a:r>
            <a:endParaRPr sz="2000" b="1" dirty="0">
              <a:solidFill>
                <a:srgbClr val="F0F0F0"/>
              </a:solidFill>
            </a:endParaRPr>
          </a:p>
          <a:p>
            <a:pPr defTabSz="455613" rtl="0">
              <a:spcBef>
                <a:spcPts val="1200"/>
              </a:spcBef>
            </a:pPr>
            <a:r>
              <a:rPr sz="2000" b="1" dirty="0" smtClean="0">
                <a:solidFill>
                  <a:srgbClr val="F0F0F0"/>
                </a:solidFill>
              </a:rPr>
              <a:t>3 </a:t>
            </a:r>
            <a:r>
              <a:rPr sz="2000" b="1" dirty="0">
                <a:solidFill>
                  <a:srgbClr val="F0F0F0"/>
                </a:solidFill>
              </a:rPr>
              <a:t>| Contact Person and Summary</a:t>
            </a: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rtl="0"/>
            <a:r>
              <a:rPr sz="2000" b="1" dirty="0">
                <a:solidFill>
                  <a:srgbClr val="FFFFFF"/>
                </a:solidFill>
              </a:rPr>
              <a:t> </a:t>
            </a: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lang="de-DE" sz="2800" b="1" dirty="0" smtClean="0">
                <a:solidFill>
                  <a:srgbClr val="FFFFFF"/>
                </a:solidFill>
              </a:rPr>
              <a:t>Human-Robot </a:t>
            </a:r>
            <a:r>
              <a:rPr lang="de-DE" sz="2800" b="1" dirty="0" err="1"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5" name="Fußzeilenplatzhalter 4"/>
          <p:cNvSpPr>
            <a:spLocks noGrp="1"/>
          </p:cNvSpPr>
          <p:nvPr>
            <p:ph type="ftr" sz="quarter" idx="3"/>
          </p:nvPr>
        </p:nvSpPr>
        <p:spPr>
          <a:xfrm>
            <a:off x="755575" y="6496050"/>
            <a:ext cx="6089421"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17830290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2564904"/>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rtl="0"/>
            <a:r>
              <a:rPr sz="2800" b="1" dirty="0">
                <a:solidFill>
                  <a:srgbClr val="F0F0F0"/>
                </a:solidFill>
              </a:rPr>
              <a:t>Contents</a:t>
            </a:r>
          </a:p>
          <a:p>
            <a:pPr defTabSz="455613" rtl="0">
              <a:spcBef>
                <a:spcPts val="1200"/>
              </a:spcBef>
            </a:pPr>
            <a:r>
              <a:rPr sz="2000" b="1" dirty="0">
                <a:solidFill>
                  <a:srgbClr val="F0F0F0"/>
                </a:solidFill>
              </a:rPr>
              <a:t>1 | General Information on HRC</a:t>
            </a:r>
          </a:p>
          <a:p>
            <a:pPr defTabSz="455613" rtl="0">
              <a:spcBef>
                <a:spcPts val="1200"/>
              </a:spcBef>
            </a:pPr>
            <a:r>
              <a:rPr sz="2000" b="1" dirty="0">
                <a:solidFill>
                  <a:srgbClr val="F0F0F0"/>
                </a:solidFill>
              </a:rPr>
              <a:t>	1.1 | Definition of Terms</a:t>
            </a:r>
          </a:p>
          <a:p>
            <a:pPr defTabSz="455613" rtl="0">
              <a:spcBef>
                <a:spcPts val="1200"/>
              </a:spcBef>
            </a:pPr>
            <a:r>
              <a:rPr sz="2000" b="1" dirty="0">
                <a:solidFill>
                  <a:srgbClr val="F0F0F0"/>
                </a:solidFill>
              </a:rPr>
              <a:t>	1.2 | Motivation </a:t>
            </a:r>
          </a:p>
          <a:p>
            <a:pPr defTabSz="455613" rtl="0">
              <a:spcBef>
                <a:spcPts val="1200"/>
              </a:spcBef>
            </a:pPr>
            <a:r>
              <a:rPr sz="2000" b="1" dirty="0">
                <a:solidFill>
                  <a:srgbClr val="F0F0F0"/>
                </a:solidFill>
              </a:rPr>
              <a:t>	1.3 | Possibilities for Classification</a:t>
            </a:r>
          </a:p>
          <a:p>
            <a:pPr defTabSz="455613" rtl="0">
              <a:spcBef>
                <a:spcPts val="1200"/>
              </a:spcBef>
            </a:pPr>
            <a:r>
              <a:rPr sz="2000" b="1" dirty="0">
                <a:solidFill>
                  <a:srgbClr val="F0F0F0"/>
                </a:solidFill>
              </a:rPr>
              <a:t>	1.4 | Normative Environment and </a:t>
            </a:r>
            <a:r>
              <a:rPr lang="de-DE" sz="2000" b="1" dirty="0" smtClean="0">
                <a:solidFill>
                  <a:srgbClr val="F0F0F0"/>
                </a:solidFill>
              </a:rPr>
              <a:t>n</a:t>
            </a:r>
            <a:r>
              <a:rPr sz="2000" b="1" dirty="0" err="1" smtClean="0">
                <a:solidFill>
                  <a:srgbClr val="F0F0F0"/>
                </a:solidFill>
              </a:rPr>
              <a:t>ecessary</a:t>
            </a:r>
            <a:r>
              <a:rPr sz="2000" b="1" dirty="0" smtClean="0">
                <a:solidFill>
                  <a:srgbClr val="F0F0F0"/>
                </a:solidFill>
              </a:rPr>
              <a:t> </a:t>
            </a:r>
            <a:r>
              <a:rPr sz="2000" b="1" dirty="0">
                <a:solidFill>
                  <a:srgbClr val="F0F0F0"/>
                </a:solidFill>
              </a:rPr>
              <a:t>Steps</a:t>
            </a:r>
          </a:p>
          <a:p>
            <a:pPr defTabSz="455613" rtl="0">
              <a:spcBef>
                <a:spcPts val="1200"/>
              </a:spcBef>
            </a:pPr>
            <a:r>
              <a:rPr sz="2000" b="1" dirty="0">
                <a:solidFill>
                  <a:srgbClr val="F0F0F0"/>
                </a:solidFill>
              </a:rPr>
              <a:t>2 | HRC from the Perspective of a Gripper Manufacturer</a:t>
            </a:r>
          </a:p>
          <a:p>
            <a:pPr defTabSz="455613" rtl="0">
              <a:spcBef>
                <a:spcPts val="1200"/>
              </a:spcBef>
            </a:pPr>
            <a:r>
              <a:rPr sz="2000" b="1" dirty="0">
                <a:solidFill>
                  <a:srgbClr val="F0F0F0"/>
                </a:solidFill>
              </a:rPr>
              <a:t>3 | Contact Person and Summary</a:t>
            </a: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rtl="0"/>
            <a:r>
              <a:rPr sz="2000" b="1" dirty="0">
                <a:solidFill>
                  <a:srgbClr val="FFFFFF"/>
                </a:solidFill>
              </a:rPr>
              <a:t> </a:t>
            </a: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lang="de-DE" sz="2800" b="1" dirty="0" smtClean="0">
                <a:solidFill>
                  <a:srgbClr val="FFFFFF"/>
                </a:solidFill>
              </a:rPr>
              <a:t>Human-Robot </a:t>
            </a:r>
            <a:r>
              <a:rPr lang="de-DE" sz="2800" b="1" dirty="0" err="1"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5" name="Fußzeilenplatzhalter 4"/>
          <p:cNvSpPr>
            <a:spLocks noGrp="1"/>
          </p:cNvSpPr>
          <p:nvPr>
            <p:ph type="ftr" sz="quarter" idx="3"/>
          </p:nvPr>
        </p:nvSpPr>
        <p:spPr>
          <a:xfrm>
            <a:off x="755576" y="6496050"/>
            <a:ext cx="6120680" cy="252000"/>
          </a:xfrm>
        </p:spPr>
        <p:txBody>
          <a:bodyPr/>
          <a:lstStyle/>
          <a:p>
            <a:pPr rtl="0"/>
            <a:r>
              <a:rPr lang="de-DE" dirty="0" smtClean="0"/>
              <a:t>Human-Robot </a:t>
            </a:r>
            <a:r>
              <a:rPr lang="de-DE" dirty="0" err="1" smtClean="0"/>
              <a:t>Collaboration</a:t>
            </a:r>
            <a:r>
              <a:rPr dirty="0" smtClean="0"/>
              <a:t> </a:t>
            </a:r>
            <a:r>
              <a:rPr dirty="0"/>
              <a:t>| </a:t>
            </a:r>
            <a:r>
              <a:rPr dirty="0" smtClean="0"/>
              <a:t>Product </a:t>
            </a:r>
            <a:r>
              <a:rPr dirty="0"/>
              <a:t>Management Gripping </a:t>
            </a:r>
            <a:r>
              <a:rPr dirty="0" smtClean="0"/>
              <a:t>Systems</a:t>
            </a:r>
            <a:endParaRPr dirty="0"/>
          </a:p>
        </p:txBody>
      </p:sp>
    </p:spTree>
    <p:extLst>
      <p:ext uri="{BB962C8B-B14F-4D97-AF65-F5344CB8AC3E}">
        <p14:creationId xmlns:p14="http://schemas.microsoft.com/office/powerpoint/2010/main" val="72711805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Bildergebnis für abb yumi"/>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044" t="11417" b="10761"/>
          <a:stretch/>
        </p:blipFill>
        <p:spPr bwMode="auto">
          <a:xfrm>
            <a:off x="5553661" y="3463654"/>
            <a:ext cx="1362990" cy="1141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ildergebnis für fanuc cr 3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935" r="36449"/>
          <a:stretch/>
        </p:blipFill>
        <p:spPr bwMode="auto">
          <a:xfrm>
            <a:off x="4307282" y="1909733"/>
            <a:ext cx="1224136" cy="21833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rtl="0"/>
            <a:r>
              <a:rPr dirty="0" err="1"/>
              <a:t>Cobots</a:t>
            </a:r>
            <a:r>
              <a:rPr dirty="0"/>
              <a:t> - Collaborative robots</a:t>
            </a:r>
            <a:r>
              <a:rPr lang="de-DE" dirty="0"/>
              <a:t/>
            </a:r>
            <a:br>
              <a:rPr lang="de-DE" dirty="0"/>
            </a:br>
            <a:r>
              <a:rPr sz="2400" i="1" dirty="0">
                <a:solidFill>
                  <a:srgbClr val="003D6A"/>
                </a:solidFill>
              </a:rPr>
              <a:t>Basis for </a:t>
            </a:r>
            <a:r>
              <a:rPr lang="de-DE" sz="2400" i="1" dirty="0" smtClean="0">
                <a:solidFill>
                  <a:srgbClr val="003D6A"/>
                </a:solidFill>
              </a:rPr>
              <a:t>e</a:t>
            </a:r>
            <a:r>
              <a:rPr sz="2400" i="1" dirty="0" err="1" smtClean="0">
                <a:solidFill>
                  <a:srgbClr val="003D6A"/>
                </a:solidFill>
              </a:rPr>
              <a:t>nd</a:t>
            </a:r>
            <a:r>
              <a:rPr sz="2400" i="1" dirty="0" smtClean="0">
                <a:solidFill>
                  <a:srgbClr val="003D6A"/>
                </a:solidFill>
              </a:rPr>
              <a:t>-of-</a:t>
            </a:r>
            <a:r>
              <a:rPr lang="de-DE" sz="2400" i="1" dirty="0" smtClean="0">
                <a:solidFill>
                  <a:srgbClr val="003D6A"/>
                </a:solidFill>
              </a:rPr>
              <a:t>a</a:t>
            </a:r>
            <a:r>
              <a:rPr sz="2400" i="1" dirty="0" err="1" smtClean="0">
                <a:solidFill>
                  <a:srgbClr val="003D6A"/>
                </a:solidFill>
              </a:rPr>
              <a:t>rm</a:t>
            </a:r>
            <a:r>
              <a:rPr sz="2400" i="1" dirty="0" smtClean="0">
                <a:solidFill>
                  <a:srgbClr val="003D6A"/>
                </a:solidFill>
              </a:rPr>
              <a:t>-</a:t>
            </a:r>
            <a:r>
              <a:rPr lang="de-DE" sz="2400" i="1" dirty="0" smtClean="0">
                <a:solidFill>
                  <a:srgbClr val="003D6A"/>
                </a:solidFill>
              </a:rPr>
              <a:t>t</a:t>
            </a:r>
            <a:r>
              <a:rPr sz="2400" i="1" dirty="0" err="1" smtClean="0">
                <a:solidFill>
                  <a:srgbClr val="003D6A"/>
                </a:solidFill>
              </a:rPr>
              <a:t>ooling</a:t>
            </a:r>
            <a:endParaRPr sz="2400" i="1" dirty="0">
              <a:solidFill>
                <a:srgbClr val="003D6A"/>
              </a:solidFill>
            </a:endParaRPr>
          </a:p>
        </p:txBody>
      </p:sp>
      <p:sp>
        <p:nvSpPr>
          <p:cNvPr id="16" name="Inhaltsplatzhalter 3"/>
          <p:cNvSpPr txBox="1">
            <a:spLocks/>
          </p:cNvSpPr>
          <p:nvPr/>
        </p:nvSpPr>
        <p:spPr>
          <a:xfrm>
            <a:off x="569911" y="1844825"/>
            <a:ext cx="4578154" cy="38884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buNone/>
            </a:pPr>
            <a:r>
              <a:rPr sz="2000" dirty="0">
                <a:solidFill>
                  <a:schemeClr val="tx1">
                    <a:lumMod val="75000"/>
                    <a:lumOff val="25000"/>
                  </a:schemeClr>
                </a:solidFill>
              </a:rPr>
              <a:t>Robots are the </a:t>
            </a:r>
            <a:r>
              <a:rPr sz="2000" b="1" dirty="0">
                <a:solidFill>
                  <a:schemeClr val="tx1">
                    <a:lumMod val="75000"/>
                    <a:lumOff val="25000"/>
                  </a:schemeClr>
                </a:solidFill>
              </a:rPr>
              <a:t>foundational system</a:t>
            </a:r>
            <a:r>
              <a:rPr sz="2000" dirty="0">
                <a:solidFill>
                  <a:schemeClr val="tx1">
                    <a:lumMod val="75000"/>
                    <a:lumOff val="25000"/>
                  </a:schemeClr>
                </a:solidFill>
              </a:rPr>
              <a:t> </a:t>
            </a:r>
            <a:r>
              <a:rPr lang="en-US" sz="2000" dirty="0" smtClean="0">
                <a:solidFill>
                  <a:schemeClr val="tx1">
                    <a:lumMod val="75000"/>
                    <a:lumOff val="25000"/>
                  </a:schemeClr>
                </a:solidFill>
              </a:rPr>
              <a:t/>
            </a:r>
            <a:br>
              <a:rPr lang="en-US" sz="2000" dirty="0" smtClean="0">
                <a:solidFill>
                  <a:schemeClr val="tx1">
                    <a:lumMod val="75000"/>
                    <a:lumOff val="25000"/>
                  </a:schemeClr>
                </a:solidFill>
              </a:rPr>
            </a:br>
            <a:r>
              <a:rPr sz="2000" dirty="0" smtClean="0">
                <a:solidFill>
                  <a:schemeClr val="tx1">
                    <a:lumMod val="75000"/>
                    <a:lumOff val="25000"/>
                  </a:schemeClr>
                </a:solidFill>
              </a:rPr>
              <a:t>of </a:t>
            </a:r>
            <a:r>
              <a:rPr sz="2000" dirty="0">
                <a:solidFill>
                  <a:schemeClr val="tx1">
                    <a:lumMod val="75000"/>
                    <a:lumOff val="25000"/>
                  </a:schemeClr>
                </a:solidFill>
              </a:rPr>
              <a:t>an HRC application.</a:t>
            </a:r>
          </a:p>
          <a:p>
            <a:pPr marL="0" indent="0" rtl="0">
              <a:spcBef>
                <a:spcPts val="1800"/>
              </a:spcBef>
              <a:buNone/>
            </a:pPr>
            <a:r>
              <a:rPr sz="2000" b="1" dirty="0">
                <a:solidFill>
                  <a:schemeClr val="tx1">
                    <a:lumMod val="75000"/>
                    <a:lumOff val="25000"/>
                  </a:schemeClr>
                </a:solidFill>
              </a:rPr>
              <a:t>Here, it is important </a:t>
            </a:r>
            <a:r>
              <a:rPr sz="2000" dirty="0">
                <a:solidFill>
                  <a:schemeClr val="tx1">
                    <a:lumMod val="75000"/>
                    <a:lumOff val="25000"/>
                  </a:schemeClr>
                </a:solidFill>
              </a:rPr>
              <a:t>to consider:</a:t>
            </a:r>
          </a:p>
          <a:p>
            <a:pPr rtl="0"/>
            <a:r>
              <a:rPr sz="2000" dirty="0">
                <a:solidFill>
                  <a:schemeClr val="tx1">
                    <a:lumMod val="75000"/>
                    <a:lumOff val="25000"/>
                  </a:schemeClr>
                </a:solidFill>
              </a:rPr>
              <a:t>Safety </a:t>
            </a:r>
            <a:r>
              <a:rPr lang="de-DE" sz="2000" dirty="0" err="1" smtClean="0">
                <a:solidFill>
                  <a:schemeClr val="tx1">
                    <a:lumMod val="75000"/>
                    <a:lumOff val="25000"/>
                  </a:schemeClr>
                </a:solidFill>
              </a:rPr>
              <a:t>functions</a:t>
            </a:r>
            <a:endParaRPr sz="2000" dirty="0">
              <a:solidFill>
                <a:schemeClr val="tx1">
                  <a:lumMod val="75000"/>
                  <a:lumOff val="25000"/>
                </a:schemeClr>
              </a:solidFill>
            </a:endParaRPr>
          </a:p>
          <a:p>
            <a:pPr rtl="0"/>
            <a:r>
              <a:rPr sz="2000" dirty="0">
                <a:solidFill>
                  <a:schemeClr val="tx1">
                    <a:lumMod val="75000"/>
                    <a:lumOff val="25000"/>
                  </a:schemeClr>
                </a:solidFill>
              </a:rPr>
              <a:t>Safety level (</a:t>
            </a:r>
            <a:r>
              <a:rPr sz="2000" dirty="0" smtClean="0">
                <a:solidFill>
                  <a:schemeClr val="tx1">
                    <a:lumMod val="75000"/>
                    <a:lumOff val="25000"/>
                  </a:schemeClr>
                </a:solidFill>
              </a:rPr>
              <a:t>PL/SIL</a:t>
            </a:r>
            <a:r>
              <a:rPr sz="2000" dirty="0">
                <a:solidFill>
                  <a:schemeClr val="tx1">
                    <a:lumMod val="75000"/>
                    <a:lumOff val="25000"/>
                  </a:schemeClr>
                </a:solidFill>
              </a:rPr>
              <a:t>)</a:t>
            </a:r>
          </a:p>
          <a:p>
            <a:pPr rtl="0"/>
            <a:r>
              <a:rPr sz="2000" dirty="0">
                <a:solidFill>
                  <a:schemeClr val="tx1">
                    <a:lumMod val="75000"/>
                    <a:lumOff val="25000"/>
                  </a:schemeClr>
                </a:solidFill>
              </a:rPr>
              <a:t>Controls, incl. connection options</a:t>
            </a:r>
          </a:p>
          <a:p>
            <a:pPr rtl="0"/>
            <a:r>
              <a:rPr sz="2000" dirty="0">
                <a:solidFill>
                  <a:schemeClr val="tx1">
                    <a:lumMod val="75000"/>
                    <a:lumOff val="25000"/>
                  </a:schemeClr>
                </a:solidFill>
              </a:rPr>
              <a:t>Connection options on the front axles or on the flange</a:t>
            </a:r>
          </a:p>
        </p:txBody>
      </p:sp>
      <p:pic>
        <p:nvPicPr>
          <p:cNvPr id="17" name="Grafik 16"/>
          <p:cNvPicPr>
            <a:picLocks noChangeAspect="1"/>
          </p:cNvPicPr>
          <p:nvPr/>
        </p:nvPicPr>
        <p:blipFill>
          <a:blip r:embed="rId4"/>
          <a:stretch>
            <a:fillRect/>
          </a:stretch>
        </p:blipFill>
        <p:spPr>
          <a:xfrm>
            <a:off x="6732240" y="135208"/>
            <a:ext cx="2288363" cy="924680"/>
          </a:xfrm>
          <a:prstGeom prst="rect">
            <a:avLst/>
          </a:prstGeom>
        </p:spPr>
      </p:pic>
      <p:pic>
        <p:nvPicPr>
          <p:cNvPr id="7" name="Picture 2" descr="Bildergebnis für kawasaki duaro"/>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21" r="6471"/>
          <a:stretch/>
        </p:blipFill>
        <p:spPr bwMode="auto">
          <a:xfrm>
            <a:off x="7485324" y="1202875"/>
            <a:ext cx="1269545" cy="1509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ldergebnis für universal robot"/>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10616"/>
          <a:stretch/>
        </p:blipFill>
        <p:spPr bwMode="auto">
          <a:xfrm>
            <a:off x="4756346" y="4365104"/>
            <a:ext cx="1314640" cy="1560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ildergebnis für fanuc cr7 ia"/>
          <p:cNvPicPr>
            <a:picLocks noChangeAspect="1" noChangeArrowheads="1"/>
          </p:cNvPicPr>
          <p:nvPr/>
        </p:nvPicPr>
        <p:blipFill rotWithShape="1">
          <a:blip r:embed="rId7">
            <a:extLst>
              <a:ext uri="{28A0092B-C50C-407E-A947-70E740481C1C}">
                <a14:useLocalDpi xmlns:a14="http://schemas.microsoft.com/office/drawing/2010/main"/>
              </a:ext>
            </a:extLst>
          </a:blip>
          <a:srcRect l="22692" r="24423"/>
          <a:stretch/>
        </p:blipFill>
        <p:spPr bwMode="auto">
          <a:xfrm>
            <a:off x="5451483" y="1510249"/>
            <a:ext cx="994359" cy="1880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ildergebnis für rethink robotics sawye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781665" y="4605397"/>
            <a:ext cx="2081554" cy="156268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p:cNvPicPr>
            <a:picLocks noChangeAspect="1"/>
          </p:cNvPicPr>
          <p:nvPr/>
        </p:nvPicPr>
        <p:blipFill>
          <a:blip r:embed="rId9" cstate="print">
            <a:extLst>
              <a:ext uri="{BEBA8EAE-BF5A-486C-A8C5-ECC9F3942E4B}">
                <a14:imgProps xmlns:a14="http://schemas.microsoft.com/office/drawing/2010/main">
                  <a14:imgLayer r:embed="rId10">
                    <a14:imgEffect>
                      <a14:backgroundRemoval t="0" b="99773" l="0" r="100000">
                        <a14:foregroundMark x1="5134" y1="80303" x2="9198" y2="79924"/>
                        <a14:foregroundMark x1="18396" y1="28409" x2="21497" y2="24848"/>
                        <a14:foregroundMark x1="69198" y1="17273" x2="77433" y2="11515"/>
                        <a14:foregroundMark x1="91123" y1="9015" x2="91658" y2="5758"/>
                        <a14:foregroundMark x1="87594" y1="34924" x2="86524" y2="29167"/>
                        <a14:foregroundMark x1="54545" y1="20833" x2="64706" y2="19091"/>
                        <a14:foregroundMark x1="17861" y1="28788" x2="14332" y2="29848"/>
                        <a14:foregroundMark x1="34652" y1="75227" x2="35722" y2="72045"/>
                        <a14:foregroundMark x1="20963" y1="82500" x2="26524" y2="81061"/>
                        <a14:foregroundMark x1="22460" y1="82121" x2="22460" y2="77424"/>
                        <a14:foregroundMark x1="48128" y1="22424" x2="52406" y2="21742"/>
                        <a14:foregroundMark x1="91658" y1="6667" x2="94866" y2="9470"/>
                      </a14:backgroundRemoval>
                    </a14:imgEffect>
                  </a14:imgLayer>
                </a14:imgProps>
              </a:ext>
              <a:ext uri="{28A0092B-C50C-407E-A947-70E740481C1C}">
                <a14:useLocalDpi xmlns:a14="http://schemas.microsoft.com/office/drawing/2010/main" val="0"/>
              </a:ext>
            </a:extLst>
          </a:blip>
          <a:stretch>
            <a:fillRect/>
          </a:stretch>
        </p:blipFill>
        <p:spPr>
          <a:xfrm>
            <a:off x="7322247" y="3789041"/>
            <a:ext cx="1495911" cy="2111875"/>
          </a:xfrm>
          <a:prstGeom prst="rect">
            <a:avLst/>
          </a:prstGeom>
        </p:spPr>
      </p:pic>
      <p:pic>
        <p:nvPicPr>
          <p:cNvPr id="19" name="Picture 2" descr="Bildergebnis für Stäubli TX2 -touch"/>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8290" t="13382" r="13487"/>
          <a:stretch/>
        </p:blipFill>
        <p:spPr bwMode="auto">
          <a:xfrm>
            <a:off x="6389194" y="1724759"/>
            <a:ext cx="1487227" cy="16468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ildergebnis für kuka lb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0931" t="5974" r="12587" b="8665"/>
          <a:stretch/>
        </p:blipFill>
        <p:spPr bwMode="auto">
          <a:xfrm>
            <a:off x="6993907" y="2583975"/>
            <a:ext cx="1219538" cy="15752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rot="16200000">
            <a:off x="6461786" y="3374570"/>
            <a:ext cx="5062604" cy="230832"/>
          </a:xfrm>
          <a:prstGeom prst="rect">
            <a:avLst/>
          </a:prstGeom>
          <a:noFill/>
        </p:spPr>
        <p:txBody>
          <a:bodyPr wrap="none" rtlCol="0">
            <a:spAutoFit/>
          </a:bodyPr>
          <a:lstStyle/>
          <a:p>
            <a:pPr rtl="0"/>
            <a:r>
              <a:rPr sz="900" i="1">
                <a:solidFill>
                  <a:schemeClr val="tx1">
                    <a:lumMod val="75000"/>
                    <a:lumOff val="25000"/>
                  </a:schemeClr>
                </a:solidFill>
              </a:rPr>
              <a:t>Source: own images, Universal Robots, Fanuc, Rethink Robotics, KUKA, ABB, Stäubli, Yaskawa, Kawasaki</a:t>
            </a:r>
          </a:p>
        </p:txBody>
      </p:sp>
      <p:sp>
        <p:nvSpPr>
          <p:cNvPr id="4" name="Fußzeilenplatzhalter 3"/>
          <p:cNvSpPr>
            <a:spLocks noGrp="1"/>
          </p:cNvSpPr>
          <p:nvPr>
            <p:ph type="ftr" sz="quarter" idx="3"/>
          </p:nvPr>
        </p:nvSpPr>
        <p:spPr>
          <a:xfrm>
            <a:off x="755575" y="6500961"/>
            <a:ext cx="6238331"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4031870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rtl="0"/>
            <a:r>
              <a:rPr/>
              <a:t>Product selection</a:t>
            </a:r>
            <a:r>
              <a:rPr lang="de-DE" dirty="0" smtClean="0"/>
              <a:t/>
            </a:r>
            <a:br>
              <a:rPr lang="de-DE" dirty="0" smtClean="0"/>
            </a:br>
            <a:r>
              <a:rPr sz="2800" b="0" i="1"/>
              <a:t>Gripper for collaborative applications</a:t>
            </a:r>
          </a:p>
        </p:txBody>
      </p:sp>
      <p:sp>
        <p:nvSpPr>
          <p:cNvPr id="4" name="Inhaltsplatzhalter 3"/>
          <p:cNvSpPr>
            <a:spLocks noGrp="1"/>
          </p:cNvSpPr>
          <p:nvPr>
            <p:ph sz="quarter" idx="10"/>
          </p:nvPr>
        </p:nvSpPr>
        <p:spPr>
          <a:xfrm>
            <a:off x="1547664" y="1604434"/>
            <a:ext cx="7088335" cy="4279899"/>
          </a:xfrm>
        </p:spPr>
        <p:txBody>
          <a:bodyPr/>
          <a:lstStyle/>
          <a:p>
            <a:pPr>
              <a:spcBef>
                <a:spcPts val="1200"/>
              </a:spcBef>
            </a:pPr>
            <a:r>
              <a:rPr b="1" dirty="0"/>
              <a:t>Step 1: Task description and </a:t>
            </a:r>
            <a:r>
              <a:rPr lang="de-DE" b="1" dirty="0" err="1"/>
              <a:t>feasibility</a:t>
            </a:r>
            <a:r>
              <a:rPr lang="de-DE" b="1" dirty="0"/>
              <a:t> </a:t>
            </a:r>
            <a:r>
              <a:rPr lang="de-DE" b="1" dirty="0" err="1"/>
              <a:t>study</a:t>
            </a:r>
            <a:endParaRPr b="1" dirty="0"/>
          </a:p>
          <a:p>
            <a:pPr rtl="0"/>
            <a:r>
              <a:rPr dirty="0">
                <a:solidFill>
                  <a:schemeClr val="tx1">
                    <a:lumMod val="75000"/>
                    <a:lumOff val="25000"/>
                  </a:schemeClr>
                </a:solidFill>
                <a:sym typeface="Wingdings" panose="05000000000000000000" pitchFamily="2" charset="2"/>
              </a:rPr>
              <a:t> Are my application/task position and the </a:t>
            </a:r>
            <a:r>
              <a:rPr dirty="0" err="1">
                <a:solidFill>
                  <a:schemeClr val="tx1">
                    <a:lumMod val="75000"/>
                    <a:lumOff val="25000"/>
                  </a:schemeClr>
                </a:solidFill>
                <a:sym typeface="Wingdings" panose="05000000000000000000" pitchFamily="2" charset="2"/>
              </a:rPr>
              <a:t>workpiece</a:t>
            </a:r>
            <a:r>
              <a:rPr dirty="0">
                <a:solidFill>
                  <a:schemeClr val="tx1">
                    <a:lumMod val="75000"/>
                    <a:lumOff val="25000"/>
                  </a:schemeClr>
                </a:solidFill>
                <a:sym typeface="Wingdings" panose="05000000000000000000" pitchFamily="2" charset="2"/>
              </a:rPr>
              <a:t> suitable for an HRC application?</a:t>
            </a:r>
          </a:p>
          <a:p>
            <a:pPr>
              <a:spcBef>
                <a:spcPts val="1200"/>
              </a:spcBef>
            </a:pPr>
            <a:r>
              <a:rPr b="1" dirty="0"/>
              <a:t>Step 2: Selection of the robot or </a:t>
            </a:r>
            <a:r>
              <a:rPr b="1" dirty="0" err="1"/>
              <a:t>cobots</a:t>
            </a:r>
            <a:endParaRPr b="1" dirty="0"/>
          </a:p>
          <a:p>
            <a:pPr rtl="0"/>
            <a:r>
              <a:rPr dirty="0">
                <a:solidFill>
                  <a:schemeClr val="tx1">
                    <a:lumMod val="75000"/>
                    <a:lumOff val="25000"/>
                  </a:schemeClr>
                </a:solidFill>
                <a:sym typeface="Wingdings" panose="05000000000000000000" pitchFamily="2" charset="2"/>
              </a:rPr>
              <a:t> Definition of the basic system with mechanical and electrical connection of the peripheral </a:t>
            </a:r>
            <a:r>
              <a:rPr dirty="0" smtClean="0">
                <a:solidFill>
                  <a:schemeClr val="tx1">
                    <a:lumMod val="75000"/>
                    <a:lumOff val="25000"/>
                  </a:schemeClr>
                </a:solidFill>
                <a:sym typeface="Wingdings" panose="05000000000000000000" pitchFamily="2" charset="2"/>
              </a:rPr>
              <a:t>devices</a:t>
            </a:r>
            <a:r>
              <a:rPr lang="de-DE" dirty="0" smtClean="0">
                <a:solidFill>
                  <a:schemeClr val="tx1">
                    <a:lumMod val="75000"/>
                    <a:lumOff val="25000"/>
                  </a:schemeClr>
                </a:solidFill>
                <a:sym typeface="Wingdings" panose="05000000000000000000" pitchFamily="2" charset="2"/>
              </a:rPr>
              <a:t>.</a:t>
            </a:r>
            <a:endParaRPr dirty="0">
              <a:solidFill>
                <a:schemeClr val="tx1">
                  <a:lumMod val="75000"/>
                  <a:lumOff val="25000"/>
                </a:schemeClr>
              </a:solidFill>
              <a:sym typeface="Wingdings" panose="05000000000000000000" pitchFamily="2" charset="2"/>
            </a:endParaRPr>
          </a:p>
          <a:p>
            <a:pPr rtl="0">
              <a:spcBef>
                <a:spcPts val="1200"/>
              </a:spcBef>
            </a:pPr>
            <a:r>
              <a:rPr b="1" dirty="0" smtClean="0"/>
              <a:t>Step </a:t>
            </a:r>
            <a:r>
              <a:rPr b="1" dirty="0"/>
              <a:t>3: Selection of the gripper</a:t>
            </a:r>
          </a:p>
          <a:p>
            <a:pPr marL="342900" indent="-342900" rtl="0">
              <a:buFont typeface="Wingdings" panose="05000000000000000000" pitchFamily="2" charset="2"/>
              <a:buChar char="à"/>
            </a:pPr>
            <a:r>
              <a:rPr dirty="0">
                <a:solidFill>
                  <a:schemeClr val="tx1">
                    <a:lumMod val="75000"/>
                    <a:lumOff val="25000"/>
                  </a:schemeClr>
                </a:solidFill>
                <a:sym typeface="Wingdings" panose="05000000000000000000" pitchFamily="2" charset="2"/>
              </a:rPr>
              <a:t>Selection of the gripper together with the co-act-team:</a:t>
            </a:r>
          </a:p>
          <a:p>
            <a:pPr marL="342900" indent="-342900" rtl="0">
              <a:spcBef>
                <a:spcPts val="0"/>
              </a:spcBef>
              <a:buFont typeface="Arial" panose="020B0604020202020204" pitchFamily="34" charset="0"/>
              <a:buChar char="•"/>
            </a:pPr>
            <a:r>
              <a:rPr sz="1800" dirty="0">
                <a:solidFill>
                  <a:schemeClr val="tx1">
                    <a:lumMod val="75000"/>
                    <a:lumOff val="25000"/>
                  </a:schemeClr>
                </a:solidFill>
                <a:sym typeface="Wingdings" panose="05000000000000000000" pitchFamily="2" charset="2"/>
              </a:rPr>
              <a:t>Gripping position (at the </a:t>
            </a:r>
            <a:r>
              <a:rPr sz="1800" dirty="0" err="1">
                <a:solidFill>
                  <a:schemeClr val="tx1">
                    <a:lumMod val="75000"/>
                    <a:lumOff val="25000"/>
                  </a:schemeClr>
                </a:solidFill>
                <a:sym typeface="Wingdings" panose="05000000000000000000" pitchFamily="2" charset="2"/>
              </a:rPr>
              <a:t>workpiece</a:t>
            </a:r>
            <a:r>
              <a:rPr sz="1800" dirty="0">
                <a:solidFill>
                  <a:schemeClr val="tx1">
                    <a:lumMod val="75000"/>
                    <a:lumOff val="25000"/>
                  </a:schemeClr>
                </a:solidFill>
                <a:sym typeface="Wingdings" panose="05000000000000000000" pitchFamily="2" charset="2"/>
              </a:rPr>
              <a:t> and at the receiving and storage location), necessary gripping force, necessary stroke</a:t>
            </a:r>
          </a:p>
          <a:p>
            <a:pPr marL="342900" indent="-342900" rtl="0">
              <a:spcBef>
                <a:spcPts val="0"/>
              </a:spcBef>
              <a:buFont typeface="Arial" panose="020B0604020202020204" pitchFamily="34" charset="0"/>
              <a:buChar char="•"/>
            </a:pPr>
            <a:r>
              <a:rPr sz="1800" dirty="0">
                <a:solidFill>
                  <a:schemeClr val="tx1">
                    <a:lumMod val="75000"/>
                    <a:lumOff val="25000"/>
                  </a:schemeClr>
                </a:solidFill>
                <a:sym typeface="Wingdings" panose="05000000000000000000" pitchFamily="2" charset="2"/>
              </a:rPr>
              <a:t>Covering the gripper and the moving parts, avoiding clamping or shearing</a:t>
            </a:r>
          </a:p>
          <a:p>
            <a:endParaRPr lang="de-DE" dirty="0">
              <a:solidFill>
                <a:schemeClr val="tx1">
                  <a:lumMod val="75000"/>
                  <a:lumOff val="25000"/>
                </a:schemeClr>
              </a:solidFill>
            </a:endParaRPr>
          </a:p>
        </p:txBody>
      </p:sp>
      <p:pic>
        <p:nvPicPr>
          <p:cNvPr id="5" name="Grafik 4"/>
          <p:cNvPicPr>
            <a:picLocks noChangeAspect="1"/>
          </p:cNvPicPr>
          <p:nvPr/>
        </p:nvPicPr>
        <p:blipFill>
          <a:blip r:embed="rId2"/>
          <a:stretch>
            <a:fillRect/>
          </a:stretch>
        </p:blipFill>
        <p:spPr>
          <a:xfrm>
            <a:off x="6732240" y="135208"/>
            <a:ext cx="2288363" cy="924680"/>
          </a:xfrm>
          <a:prstGeom prst="rect">
            <a:avLst/>
          </a:prstGeom>
        </p:spPr>
      </p:pic>
      <p:sp>
        <p:nvSpPr>
          <p:cNvPr id="6" name="Fußzeilenplatzhalter 13"/>
          <p:cNvSpPr>
            <a:spLocks noGrp="1"/>
          </p:cNvSpPr>
          <p:nvPr>
            <p:ph type="ftr" sz="quarter" idx="3"/>
          </p:nvPr>
        </p:nvSpPr>
        <p:spPr>
          <a:xfrm>
            <a:off x="755576" y="6500961"/>
            <a:ext cx="6408712" cy="252000"/>
          </a:xfrm>
        </p:spPr>
        <p:txBody>
          <a:bodyPr/>
          <a:lstStyle/>
          <a:p>
            <a:pPr rtl="0"/>
            <a:r>
              <a:rPr lang="en-US" dirty="0" smtClean="0"/>
              <a:t>Human-Robot Collaboration | Product Management Gripping Systems</a:t>
            </a:r>
            <a:endParaRPr dirty="0"/>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12" y="1737568"/>
            <a:ext cx="566725" cy="827336"/>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14" y="2886660"/>
            <a:ext cx="577523" cy="902380"/>
          </a:xfrm>
          <a:prstGeom prst="rect">
            <a:avLst/>
          </a:prstGeom>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12" y="4280730"/>
            <a:ext cx="571161" cy="804454"/>
          </a:xfrm>
          <a:prstGeom prst="rect">
            <a:avLst/>
          </a:prstGeom>
        </p:spPr>
      </p:pic>
    </p:spTree>
    <p:extLst>
      <p:ext uri="{BB962C8B-B14F-4D97-AF65-F5344CB8AC3E}">
        <p14:creationId xmlns:p14="http://schemas.microsoft.com/office/powerpoint/2010/main" val="1492907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rtl="0"/>
            <a:r>
              <a:rPr/>
              <a:t>Product selection</a:t>
            </a:r>
            <a:r>
              <a:rPr lang="de-DE" dirty="0"/>
              <a:t/>
            </a:r>
            <a:br>
              <a:rPr lang="de-DE" dirty="0"/>
            </a:br>
            <a:r>
              <a:rPr sz="2800" b="0" i="1"/>
              <a:t>Gripper for collaborative applications</a:t>
            </a:r>
          </a:p>
        </p:txBody>
      </p:sp>
      <p:sp>
        <p:nvSpPr>
          <p:cNvPr id="5" name="Inhaltsplatzhalter 4"/>
          <p:cNvSpPr>
            <a:spLocks noGrp="1"/>
          </p:cNvSpPr>
          <p:nvPr>
            <p:ph sz="quarter" idx="10"/>
          </p:nvPr>
        </p:nvSpPr>
        <p:spPr>
          <a:xfrm>
            <a:off x="569910" y="1604434"/>
            <a:ext cx="8322570" cy="4279899"/>
          </a:xfrm>
        </p:spPr>
        <p:txBody>
          <a:bodyPr/>
          <a:lstStyle/>
          <a:p>
            <a:pPr rtl="0"/>
            <a:r>
              <a:rPr sz="1800" b="1" dirty="0"/>
              <a:t>Delivery status </a:t>
            </a:r>
            <a:r>
              <a:rPr sz="1800" b="1" dirty="0" smtClean="0"/>
              <a:t>scope </a:t>
            </a:r>
            <a:r>
              <a:rPr sz="1800" b="1" dirty="0"/>
              <a:t>of delivery </a:t>
            </a:r>
          </a:p>
          <a:p>
            <a:pPr marL="285750" indent="-285750" rtl="0">
              <a:spcBef>
                <a:spcPts val="0"/>
              </a:spcBef>
              <a:buFont typeface="Arial" panose="020B0604020202020204" pitchFamily="34" charset="0"/>
              <a:buChar char="•"/>
            </a:pPr>
            <a:r>
              <a:rPr sz="1800" dirty="0">
                <a:solidFill>
                  <a:schemeClr val="tx1">
                    <a:lumMod val="75000"/>
                    <a:lumOff val="25000"/>
                  </a:schemeClr>
                </a:solidFill>
              </a:rPr>
              <a:t>Grippers and gripping systems are considered to be incomplete machines according to the Machine Directive</a:t>
            </a:r>
          </a:p>
          <a:p>
            <a:pPr marL="285750" indent="-285750" rtl="0">
              <a:spcBef>
                <a:spcPts val="0"/>
              </a:spcBef>
              <a:buFont typeface="Arial" panose="020B0604020202020204" pitchFamily="34" charset="0"/>
              <a:buChar char="•"/>
            </a:pPr>
            <a:r>
              <a:rPr sz="1800" dirty="0">
                <a:solidFill>
                  <a:schemeClr val="tx1">
                    <a:lumMod val="75000"/>
                    <a:lumOff val="25000"/>
                  </a:schemeClr>
                </a:solidFill>
              </a:rPr>
              <a:t>Construction of the collision protection sleeve is carried out according to BG/BGIA</a:t>
            </a:r>
          </a:p>
          <a:p>
            <a:pPr rtl="0"/>
            <a:r>
              <a:rPr sz="1800" b="1" dirty="0"/>
              <a:t>Indication of the gripping force </a:t>
            </a:r>
          </a:p>
          <a:p>
            <a:pPr marL="285750" indent="-285750" rtl="0">
              <a:spcBef>
                <a:spcPts val="0"/>
              </a:spcBef>
              <a:buFont typeface="Arial" panose="020B0604020202020204" pitchFamily="34" charset="0"/>
              <a:buChar char="•"/>
            </a:pPr>
            <a:r>
              <a:rPr sz="1800" dirty="0">
                <a:solidFill>
                  <a:schemeClr val="tx1">
                    <a:lumMod val="75000"/>
                    <a:lumOff val="25000"/>
                  </a:schemeClr>
                </a:solidFill>
              </a:rPr>
              <a:t>Observe the technical data with regard to max./min. gripping forces</a:t>
            </a:r>
          </a:p>
          <a:p>
            <a:pPr marL="285750" indent="-285750" rtl="0">
              <a:spcBef>
                <a:spcPts val="0"/>
              </a:spcBef>
              <a:buFont typeface="Arial" panose="020B0604020202020204" pitchFamily="34" charset="0"/>
              <a:buChar char="•"/>
            </a:pPr>
            <a:r>
              <a:rPr sz="1800" dirty="0">
                <a:solidFill>
                  <a:schemeClr val="tx1">
                    <a:lumMod val="75000"/>
                    <a:lumOff val="25000"/>
                  </a:schemeClr>
                </a:solidFill>
              </a:rPr>
              <a:t>View of the impulse forces during gripping movements (4 times for approx. 50 </a:t>
            </a:r>
            <a:r>
              <a:rPr sz="1800" dirty="0" err="1">
                <a:solidFill>
                  <a:schemeClr val="tx1">
                    <a:lumMod val="75000"/>
                    <a:lumOff val="25000"/>
                  </a:schemeClr>
                </a:solidFill>
              </a:rPr>
              <a:t>ms</a:t>
            </a:r>
            <a:r>
              <a:rPr sz="1800" dirty="0">
                <a:solidFill>
                  <a:schemeClr val="tx1">
                    <a:lumMod val="75000"/>
                    <a:lumOff val="25000"/>
                  </a:schemeClr>
                </a:solidFill>
              </a:rPr>
              <a:t>)</a:t>
            </a:r>
          </a:p>
          <a:p>
            <a:pPr marL="285750" indent="-285750" rtl="0">
              <a:spcBef>
                <a:spcPts val="0"/>
              </a:spcBef>
              <a:buFont typeface="Arial" panose="020B0604020202020204" pitchFamily="34" charset="0"/>
              <a:buChar char="•"/>
            </a:pPr>
            <a:r>
              <a:rPr sz="1800" dirty="0">
                <a:solidFill>
                  <a:schemeClr val="tx1">
                    <a:lumMod val="75000"/>
                    <a:lumOff val="25000"/>
                  </a:schemeClr>
                </a:solidFill>
              </a:rPr>
              <a:t>Gripping forces apply at operating pressure and nominal voltage </a:t>
            </a:r>
            <a:r>
              <a:rPr sz="1800" dirty="0">
                <a:solidFill>
                  <a:schemeClr val="tx1">
                    <a:lumMod val="75000"/>
                    <a:lumOff val="25000"/>
                  </a:schemeClr>
                </a:solidFill>
                <a:sym typeface="Wingdings" panose="05000000000000000000" pitchFamily="2" charset="2"/>
              </a:rPr>
              <a:t> safe limitation required!</a:t>
            </a:r>
          </a:p>
          <a:p>
            <a:pPr marL="285750" indent="-285750" rtl="0">
              <a:spcBef>
                <a:spcPts val="0"/>
              </a:spcBef>
              <a:buFont typeface="Arial" panose="020B0604020202020204" pitchFamily="34" charset="0"/>
              <a:buChar char="•"/>
            </a:pPr>
            <a:r>
              <a:rPr sz="1800" dirty="0">
                <a:solidFill>
                  <a:schemeClr val="tx1">
                    <a:lumMod val="75000"/>
                    <a:lumOff val="25000"/>
                  </a:schemeClr>
                </a:solidFill>
              </a:rPr>
              <a:t>Considering workpiece loss through loss of the gripping force in the risk assessment</a:t>
            </a:r>
          </a:p>
          <a:p>
            <a:pPr rtl="0"/>
            <a:r>
              <a:rPr sz="1800" b="1" dirty="0"/>
              <a:t>Actuation </a:t>
            </a:r>
          </a:p>
          <a:p>
            <a:pPr marL="285750" indent="-285750" rtl="0">
              <a:spcBef>
                <a:spcPts val="0"/>
              </a:spcBef>
              <a:buFont typeface="Arial" panose="020B0604020202020204" pitchFamily="34" charset="0"/>
              <a:buChar char="•"/>
            </a:pPr>
            <a:r>
              <a:rPr sz="1800" dirty="0">
                <a:solidFill>
                  <a:schemeClr val="tx1">
                    <a:lumMod val="75000"/>
                    <a:lumOff val="25000"/>
                  </a:schemeClr>
                </a:solidFill>
              </a:rPr>
              <a:t>Ensuring a defined control (valves or grippers)</a:t>
            </a:r>
          </a:p>
          <a:p>
            <a:pPr marL="285750" indent="-285750">
              <a:spcBef>
                <a:spcPts val="0"/>
              </a:spcBef>
              <a:buFont typeface="Arial" panose="020B0604020202020204" pitchFamily="34" charset="0"/>
              <a:buChar char="•"/>
            </a:pPr>
            <a:endParaRPr lang="de-DE" sz="1800" dirty="0" smtClean="0">
              <a:solidFill>
                <a:schemeClr val="tx1">
                  <a:lumMod val="75000"/>
                  <a:lumOff val="25000"/>
                </a:schemeClr>
              </a:solidFill>
            </a:endParaRPr>
          </a:p>
        </p:txBody>
      </p:sp>
      <p:pic>
        <p:nvPicPr>
          <p:cNvPr id="6" name="Grafik 5"/>
          <p:cNvPicPr>
            <a:picLocks noChangeAspect="1"/>
          </p:cNvPicPr>
          <p:nvPr/>
        </p:nvPicPr>
        <p:blipFill>
          <a:blip r:embed="rId2"/>
          <a:stretch>
            <a:fillRect/>
          </a:stretch>
        </p:blipFill>
        <p:spPr>
          <a:xfrm>
            <a:off x="6732240" y="135208"/>
            <a:ext cx="2288363" cy="924680"/>
          </a:xfrm>
          <a:prstGeom prst="rect">
            <a:avLst/>
          </a:prstGeom>
        </p:spPr>
      </p:pic>
      <p:sp>
        <p:nvSpPr>
          <p:cNvPr id="7" name="Fußzeilenplatzhalter 13"/>
          <p:cNvSpPr>
            <a:spLocks noGrp="1"/>
          </p:cNvSpPr>
          <p:nvPr>
            <p:ph type="ftr" sz="quarter" idx="3"/>
          </p:nvPr>
        </p:nvSpPr>
        <p:spPr>
          <a:xfrm>
            <a:off x="755576" y="6500961"/>
            <a:ext cx="6120680"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2674369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rtl="0"/>
            <a:r>
              <a:rPr/>
              <a:t>Product selection</a:t>
            </a:r>
            <a:r>
              <a:rPr lang="de-DE" dirty="0"/>
              <a:t/>
            </a:r>
            <a:br>
              <a:rPr lang="de-DE" dirty="0"/>
            </a:br>
            <a:r>
              <a:rPr sz="2800" b="0" i="1"/>
              <a:t>Gripper for collaborative applications</a:t>
            </a:r>
          </a:p>
        </p:txBody>
      </p:sp>
      <p:sp>
        <p:nvSpPr>
          <p:cNvPr id="5" name="Inhaltsplatzhalter 4"/>
          <p:cNvSpPr>
            <a:spLocks noGrp="1"/>
          </p:cNvSpPr>
          <p:nvPr>
            <p:ph sz="quarter" idx="10"/>
          </p:nvPr>
        </p:nvSpPr>
        <p:spPr>
          <a:xfrm>
            <a:off x="467544" y="1659361"/>
            <a:ext cx="8066089" cy="4279899"/>
          </a:xfrm>
        </p:spPr>
        <p:txBody>
          <a:bodyPr/>
          <a:lstStyle/>
          <a:p>
            <a:pPr rtl="0"/>
            <a:r>
              <a:rPr b="1" dirty="0"/>
              <a:t>Finger design </a:t>
            </a:r>
          </a:p>
          <a:p>
            <a:pPr marL="285750" indent="-285750" rtl="0">
              <a:buFont typeface="Arial" panose="020B0604020202020204" pitchFamily="34" charset="0"/>
              <a:buChar char="•"/>
            </a:pPr>
            <a:r>
              <a:rPr lang="de-DE" dirty="0" smtClean="0">
                <a:solidFill>
                  <a:schemeClr val="tx1">
                    <a:lumMod val="75000"/>
                    <a:lumOff val="25000"/>
                  </a:schemeClr>
                </a:solidFill>
              </a:rPr>
              <a:t>Top </a:t>
            </a:r>
            <a:r>
              <a:rPr lang="de-DE" dirty="0" err="1" smtClean="0">
                <a:solidFill>
                  <a:schemeClr val="tx1">
                    <a:lumMod val="75000"/>
                    <a:lumOff val="25000"/>
                  </a:schemeClr>
                </a:solidFill>
              </a:rPr>
              <a:t>jaws</a:t>
            </a:r>
            <a:r>
              <a:rPr lang="de-DE" dirty="0" smtClean="0">
                <a:solidFill>
                  <a:schemeClr val="tx1">
                    <a:lumMod val="75000"/>
                    <a:lumOff val="25000"/>
                  </a:schemeClr>
                </a:solidFill>
              </a:rPr>
              <a:t> </a:t>
            </a:r>
            <a:r>
              <a:rPr dirty="0" smtClean="0">
                <a:solidFill>
                  <a:schemeClr val="tx1">
                    <a:lumMod val="75000"/>
                    <a:lumOff val="25000"/>
                  </a:schemeClr>
                </a:solidFill>
              </a:rPr>
              <a:t>must </a:t>
            </a:r>
            <a:r>
              <a:rPr dirty="0">
                <a:solidFill>
                  <a:schemeClr val="tx1">
                    <a:lumMod val="75000"/>
                    <a:lumOff val="25000"/>
                  </a:schemeClr>
                </a:solidFill>
              </a:rPr>
              <a:t>be provided with </a:t>
            </a:r>
            <a:r>
              <a:rPr dirty="0" err="1" smtClean="0">
                <a:solidFill>
                  <a:schemeClr val="tx1">
                    <a:lumMod val="75000"/>
                    <a:lumOff val="25000"/>
                  </a:schemeClr>
                </a:solidFill>
              </a:rPr>
              <a:t>radi</a:t>
            </a:r>
            <a:r>
              <a:rPr dirty="0">
                <a:solidFill>
                  <a:schemeClr val="tx1">
                    <a:lumMod val="75000"/>
                    <a:lumOff val="25000"/>
                  </a:schemeClr>
                </a:solidFill>
              </a:rPr>
              <a:t>, also in the Z direction</a:t>
            </a:r>
          </a:p>
          <a:p>
            <a:pPr marL="285750" indent="-285750" rtl="0">
              <a:buFont typeface="Arial" panose="020B0604020202020204" pitchFamily="34" charset="0"/>
              <a:buChar char="•"/>
            </a:pPr>
            <a:r>
              <a:rPr dirty="0">
                <a:solidFill>
                  <a:schemeClr val="tx1">
                    <a:lumMod val="75000"/>
                    <a:lumOff val="25000"/>
                  </a:schemeClr>
                </a:solidFill>
              </a:rPr>
              <a:t>Please note the outer contour as well as the contour direction of the </a:t>
            </a:r>
            <a:r>
              <a:rPr dirty="0" err="1">
                <a:solidFill>
                  <a:schemeClr val="tx1">
                    <a:lumMod val="75000"/>
                    <a:lumOff val="25000"/>
                  </a:schemeClr>
                </a:solidFill>
              </a:rPr>
              <a:t>workpiece</a:t>
            </a:r>
            <a:endParaRPr dirty="0">
              <a:solidFill>
                <a:schemeClr val="tx1">
                  <a:lumMod val="75000"/>
                  <a:lumOff val="25000"/>
                </a:schemeClr>
              </a:solidFill>
            </a:endParaRPr>
          </a:p>
          <a:p>
            <a:pPr marL="285750" indent="-285750" rtl="0">
              <a:buFont typeface="Wingdings" panose="05000000000000000000" pitchFamily="2" charset="2"/>
              <a:buChar char="à"/>
            </a:pPr>
            <a:r>
              <a:rPr dirty="0">
                <a:solidFill>
                  <a:schemeClr val="tx1">
                    <a:lumMod val="75000"/>
                    <a:lumOff val="25000"/>
                  </a:schemeClr>
                </a:solidFill>
                <a:sym typeface="Wingdings" panose="05000000000000000000" pitchFamily="2" charset="2"/>
              </a:rPr>
              <a:t>The </a:t>
            </a:r>
            <a:r>
              <a:rPr lang="de-DE" dirty="0">
                <a:solidFill>
                  <a:schemeClr val="tx1">
                    <a:lumMod val="75000"/>
                    <a:lumOff val="25000"/>
                  </a:schemeClr>
                </a:solidFill>
                <a:sym typeface="Wingdings" panose="05000000000000000000" pitchFamily="2" charset="2"/>
              </a:rPr>
              <a:t>t</a:t>
            </a:r>
            <a:r>
              <a:rPr lang="de-DE" dirty="0" smtClean="0">
                <a:solidFill>
                  <a:schemeClr val="tx1">
                    <a:lumMod val="75000"/>
                    <a:lumOff val="25000"/>
                  </a:schemeClr>
                </a:solidFill>
                <a:sym typeface="Wingdings" panose="05000000000000000000" pitchFamily="2" charset="2"/>
              </a:rPr>
              <a:t>op </a:t>
            </a:r>
            <a:r>
              <a:rPr lang="de-DE" dirty="0" err="1" smtClean="0">
                <a:solidFill>
                  <a:schemeClr val="tx1">
                    <a:lumMod val="75000"/>
                    <a:lumOff val="25000"/>
                  </a:schemeClr>
                </a:solidFill>
                <a:sym typeface="Wingdings" panose="05000000000000000000" pitchFamily="2" charset="2"/>
              </a:rPr>
              <a:t>jaws</a:t>
            </a:r>
            <a:r>
              <a:rPr lang="de-DE" dirty="0" smtClean="0">
                <a:solidFill>
                  <a:schemeClr val="tx1">
                    <a:lumMod val="75000"/>
                    <a:lumOff val="25000"/>
                  </a:schemeClr>
                </a:solidFill>
                <a:sym typeface="Wingdings" panose="05000000000000000000" pitchFamily="2" charset="2"/>
              </a:rPr>
              <a:t> </a:t>
            </a:r>
            <a:r>
              <a:rPr dirty="0" smtClean="0">
                <a:solidFill>
                  <a:schemeClr val="tx1">
                    <a:lumMod val="75000"/>
                    <a:lumOff val="25000"/>
                  </a:schemeClr>
                </a:solidFill>
                <a:sym typeface="Wingdings" panose="05000000000000000000" pitchFamily="2" charset="2"/>
              </a:rPr>
              <a:t>have </a:t>
            </a:r>
            <a:r>
              <a:rPr dirty="0">
                <a:solidFill>
                  <a:schemeClr val="tx1">
                    <a:lumMod val="75000"/>
                    <a:lumOff val="25000"/>
                  </a:schemeClr>
                </a:solidFill>
                <a:sym typeface="Wingdings" panose="05000000000000000000" pitchFamily="2" charset="2"/>
              </a:rPr>
              <a:t>a great influence on suitability for HRC!</a:t>
            </a:r>
          </a:p>
          <a:p>
            <a:pPr marL="285750" indent="-285750" rtl="0">
              <a:buFont typeface="Wingdings" panose="05000000000000000000" pitchFamily="2" charset="2"/>
              <a:buChar char="à"/>
            </a:pPr>
            <a:r>
              <a:rPr dirty="0">
                <a:solidFill>
                  <a:schemeClr val="tx1">
                    <a:lumMod val="75000"/>
                    <a:lumOff val="25000"/>
                  </a:schemeClr>
                </a:solidFill>
                <a:sym typeface="Wingdings" panose="05000000000000000000" pitchFamily="2" charset="2"/>
              </a:rPr>
              <a:t>The </a:t>
            </a:r>
            <a:r>
              <a:rPr lang="de-DE" dirty="0">
                <a:solidFill>
                  <a:schemeClr val="tx1">
                    <a:lumMod val="75000"/>
                    <a:lumOff val="25000"/>
                  </a:schemeClr>
                </a:solidFill>
                <a:sym typeface="Wingdings" panose="05000000000000000000" pitchFamily="2" charset="2"/>
              </a:rPr>
              <a:t>t</a:t>
            </a:r>
            <a:r>
              <a:rPr lang="de-DE" dirty="0" smtClean="0">
                <a:solidFill>
                  <a:schemeClr val="tx1">
                    <a:lumMod val="75000"/>
                    <a:lumOff val="25000"/>
                  </a:schemeClr>
                </a:solidFill>
                <a:sym typeface="Wingdings" panose="05000000000000000000" pitchFamily="2" charset="2"/>
              </a:rPr>
              <a:t>op </a:t>
            </a:r>
            <a:r>
              <a:rPr lang="de-DE" dirty="0" err="1" smtClean="0">
                <a:solidFill>
                  <a:schemeClr val="tx1">
                    <a:lumMod val="75000"/>
                    <a:lumOff val="25000"/>
                  </a:schemeClr>
                </a:solidFill>
                <a:sym typeface="Wingdings" panose="05000000000000000000" pitchFamily="2" charset="2"/>
              </a:rPr>
              <a:t>jaws</a:t>
            </a:r>
            <a:r>
              <a:rPr lang="de-DE" dirty="0" smtClean="0">
                <a:solidFill>
                  <a:schemeClr val="tx1">
                    <a:lumMod val="75000"/>
                    <a:lumOff val="25000"/>
                  </a:schemeClr>
                </a:solidFill>
                <a:sym typeface="Wingdings" panose="05000000000000000000" pitchFamily="2" charset="2"/>
              </a:rPr>
              <a:t> </a:t>
            </a:r>
            <a:r>
              <a:rPr dirty="0" smtClean="0">
                <a:solidFill>
                  <a:schemeClr val="tx1">
                    <a:lumMod val="75000"/>
                    <a:lumOff val="25000"/>
                  </a:schemeClr>
                </a:solidFill>
                <a:sym typeface="Wingdings" panose="05000000000000000000" pitchFamily="2" charset="2"/>
              </a:rPr>
              <a:t>must </a:t>
            </a:r>
            <a:r>
              <a:rPr dirty="0">
                <a:solidFill>
                  <a:schemeClr val="tx1">
                    <a:lumMod val="75000"/>
                    <a:lumOff val="25000"/>
                  </a:schemeClr>
                </a:solidFill>
                <a:sym typeface="Wingdings" panose="05000000000000000000" pitchFamily="2" charset="2"/>
              </a:rPr>
              <a:t>also be assessed and observed in the risk assessment and the force/pressure measurement!</a:t>
            </a:r>
          </a:p>
        </p:txBody>
      </p:sp>
      <p:pic>
        <p:nvPicPr>
          <p:cNvPr id="2" name="Grafik 1"/>
          <p:cNvPicPr>
            <a:picLocks noChangeAspect="1"/>
          </p:cNvPicPr>
          <p:nvPr/>
        </p:nvPicPr>
        <p:blipFill>
          <a:blip r:embed="rId2"/>
          <a:stretch>
            <a:fillRect/>
          </a:stretch>
        </p:blipFill>
        <p:spPr>
          <a:xfrm>
            <a:off x="6732240" y="135208"/>
            <a:ext cx="2288363" cy="924680"/>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50643"/>
          <a:stretch/>
        </p:blipFill>
        <p:spPr>
          <a:xfrm>
            <a:off x="6844263" y="3967811"/>
            <a:ext cx="2135847" cy="1946633"/>
          </a:xfrm>
          <a:prstGeom prst="rect">
            <a:avLst/>
          </a:prstGeom>
        </p:spPr>
      </p:pic>
      <p:sp>
        <p:nvSpPr>
          <p:cNvPr id="7" name="Textfeld 6"/>
          <p:cNvSpPr txBox="1"/>
          <p:nvPr/>
        </p:nvSpPr>
        <p:spPr>
          <a:xfrm rot="16200000">
            <a:off x="7778291" y="4734138"/>
            <a:ext cx="2441694" cy="261610"/>
          </a:xfrm>
          <a:prstGeom prst="rect">
            <a:avLst/>
          </a:prstGeom>
          <a:noFill/>
        </p:spPr>
        <p:txBody>
          <a:bodyPr wrap="none" rtlCol="0">
            <a:spAutoFit/>
          </a:bodyPr>
          <a:lstStyle/>
          <a:p>
            <a:pPr rtl="0"/>
            <a:r>
              <a:rPr sz="1100" i="1" dirty="0">
                <a:solidFill>
                  <a:schemeClr val="tx1">
                    <a:lumMod val="75000"/>
                    <a:lumOff val="25000"/>
                  </a:schemeClr>
                </a:solidFill>
              </a:rPr>
              <a:t>Image </a:t>
            </a:r>
            <a:r>
              <a:rPr lang="de-DE" sz="1100" i="1" dirty="0" smtClean="0">
                <a:solidFill>
                  <a:schemeClr val="tx1">
                    <a:lumMod val="75000"/>
                    <a:lumOff val="25000"/>
                  </a:schemeClr>
                </a:solidFill>
              </a:rPr>
              <a:t>S</a:t>
            </a:r>
            <a:r>
              <a:rPr sz="1100" i="1" dirty="0" err="1" smtClean="0">
                <a:solidFill>
                  <a:schemeClr val="tx1">
                    <a:lumMod val="75000"/>
                    <a:lumOff val="25000"/>
                  </a:schemeClr>
                </a:solidFill>
              </a:rPr>
              <a:t>ource</a:t>
            </a:r>
            <a:r>
              <a:rPr sz="1100" i="1" dirty="0">
                <a:solidFill>
                  <a:schemeClr val="tx1">
                    <a:lumMod val="75000"/>
                    <a:lumOff val="25000"/>
                  </a:schemeClr>
                </a:solidFill>
              </a:rPr>
              <a:t>: SCHUNK GmbH &amp; Co. KG</a:t>
            </a:r>
          </a:p>
        </p:txBody>
      </p:sp>
      <p:sp>
        <p:nvSpPr>
          <p:cNvPr id="8" name="Fußzeilenplatzhalter 13"/>
          <p:cNvSpPr>
            <a:spLocks noGrp="1"/>
          </p:cNvSpPr>
          <p:nvPr>
            <p:ph type="ftr" sz="quarter" idx="3"/>
          </p:nvPr>
        </p:nvSpPr>
        <p:spPr>
          <a:xfrm>
            <a:off x="755575" y="6500961"/>
            <a:ext cx="6088687"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1927932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79514" y="3043607"/>
            <a:ext cx="6696338" cy="473290"/>
            <a:chOff x="251520" y="2132856"/>
            <a:chExt cx="6336704" cy="473290"/>
          </a:xfrm>
        </p:grpSpPr>
        <p:sp>
          <p:nvSpPr>
            <p:cNvPr id="10" name="Rechteck 9"/>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11"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89045" y="1556792"/>
            <a:ext cx="7704856" cy="3816424"/>
          </a:xfrm>
          <a:prstGeom prst="rect">
            <a:avLst/>
          </a:prstGeom>
          <a:noFill/>
          <a:ln w="9525">
            <a:noFill/>
            <a:miter lim="800000"/>
            <a:headEnd/>
            <a:tailEnd/>
          </a:ln>
        </p:spPr>
        <p:txBody>
          <a:bodyPr lIns="91418" tIns="45710" rIns="91418" bIns="45710"/>
          <a:lstStyle/>
          <a:p>
            <a:pPr defTabSz="455613" rtl="0"/>
            <a:r>
              <a:rPr sz="2800" b="1" dirty="0">
                <a:solidFill>
                  <a:srgbClr val="F0F0F0"/>
                </a:solidFill>
              </a:rPr>
              <a:t>Contents</a:t>
            </a:r>
          </a:p>
          <a:p>
            <a:pPr defTabSz="455613" rtl="0">
              <a:spcBef>
                <a:spcPts val="1200"/>
              </a:spcBef>
            </a:pPr>
            <a:r>
              <a:rPr sz="2000" b="1" dirty="0">
                <a:solidFill>
                  <a:srgbClr val="F0F0F0"/>
                </a:solidFill>
              </a:rPr>
              <a:t>1 | General Information on HRC</a:t>
            </a:r>
          </a:p>
          <a:p>
            <a:pPr defTabSz="455613" rtl="0">
              <a:spcBef>
                <a:spcPts val="1200"/>
              </a:spcBef>
            </a:pPr>
            <a:r>
              <a:rPr sz="2000" b="1" dirty="0">
                <a:solidFill>
                  <a:srgbClr val="F0F0F0"/>
                </a:solidFill>
              </a:rPr>
              <a:t>2 | HRC from the Perspective of a Gripper Manufacturer</a:t>
            </a:r>
          </a:p>
          <a:p>
            <a:pPr defTabSz="455613" rtl="0">
              <a:spcBef>
                <a:spcPts val="1200"/>
              </a:spcBef>
            </a:pPr>
            <a:r>
              <a:rPr sz="2000" b="1" dirty="0">
                <a:solidFill>
                  <a:srgbClr val="F0F0F0"/>
                </a:solidFill>
              </a:rPr>
              <a:t>3 | Contact Person and Summary</a:t>
            </a: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rtl="0"/>
            <a:r>
              <a:rPr sz="2000" b="1" dirty="0">
                <a:solidFill>
                  <a:srgbClr val="FFFFFF"/>
                </a:solidFill>
              </a:rPr>
              <a:t> </a:t>
            </a: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lang="de-DE" sz="2800" b="1" dirty="0" smtClean="0">
                <a:solidFill>
                  <a:srgbClr val="FFFFFF"/>
                </a:solidFill>
              </a:rPr>
              <a:t>Human-Robot </a:t>
            </a:r>
            <a:r>
              <a:rPr lang="de-DE" sz="2800" b="1" dirty="0" err="1"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5" name="Fußzeilenplatzhalter 4"/>
          <p:cNvSpPr>
            <a:spLocks noGrp="1"/>
          </p:cNvSpPr>
          <p:nvPr>
            <p:ph type="ftr" sz="quarter" idx="3"/>
          </p:nvPr>
        </p:nvSpPr>
        <p:spPr>
          <a:xfrm>
            <a:off x="755575" y="6496050"/>
            <a:ext cx="6089421"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13864446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0"/>
          </p:nvPr>
        </p:nvSpPr>
        <p:spPr>
          <a:xfrm>
            <a:off x="569910" y="1340768"/>
            <a:ext cx="8066089" cy="4279899"/>
          </a:xfrm>
        </p:spPr>
        <p:txBody>
          <a:bodyPr/>
          <a:lstStyle/>
          <a:p>
            <a:pPr rtl="0">
              <a:spcBef>
                <a:spcPct val="40000"/>
              </a:spcBef>
              <a:buClr>
                <a:srgbClr val="002060"/>
              </a:buClr>
            </a:pPr>
            <a:r>
              <a:rPr sz="1800" b="1" dirty="0"/>
              <a:t>HRC offers advantages, but it is a not to be underestimated, time-intensive change process!</a:t>
            </a:r>
          </a:p>
          <a:p>
            <a:pPr marL="285750" indent="-285750" rtl="0">
              <a:lnSpc>
                <a:spcPts val="2800"/>
              </a:lnSpc>
              <a:spcBef>
                <a:spcPts val="0"/>
              </a:spcBef>
              <a:buClr>
                <a:schemeClr val="tx1">
                  <a:lumMod val="75000"/>
                  <a:lumOff val="25000"/>
                </a:schemeClr>
              </a:buClr>
              <a:buFont typeface="Arial" panose="020B0604020202020204" pitchFamily="34" charset="0"/>
              <a:buChar char="•"/>
            </a:pPr>
            <a:r>
              <a:rPr sz="1800" dirty="0">
                <a:solidFill>
                  <a:schemeClr val="tx1">
                    <a:lumMod val="75000"/>
                    <a:lumOff val="25000"/>
                  </a:schemeClr>
                </a:solidFill>
              </a:rPr>
              <a:t>Integration of operational and working safety, standard-setting operation (integration of external partners (for example, BG)</a:t>
            </a:r>
          </a:p>
          <a:p>
            <a:pPr marL="285750" indent="-285750" rtl="0">
              <a:lnSpc>
                <a:spcPts val="2800"/>
              </a:lnSpc>
              <a:spcBef>
                <a:spcPts val="0"/>
              </a:spcBef>
              <a:buClr>
                <a:schemeClr val="tx1">
                  <a:lumMod val="75000"/>
                  <a:lumOff val="25000"/>
                </a:schemeClr>
              </a:buClr>
              <a:buFont typeface="Arial" panose="020B0604020202020204" pitchFamily="34" charset="0"/>
              <a:buChar char="•"/>
            </a:pPr>
            <a:r>
              <a:rPr sz="1800" dirty="0">
                <a:solidFill>
                  <a:schemeClr val="tx1">
                    <a:lumMod val="75000"/>
                    <a:lumOff val="25000"/>
                  </a:schemeClr>
                </a:solidFill>
              </a:rPr>
              <a:t>Change of working methods and process landscapes </a:t>
            </a:r>
          </a:p>
          <a:p>
            <a:pPr marL="285750" indent="-285750" rtl="0">
              <a:lnSpc>
                <a:spcPts val="2800"/>
              </a:lnSpc>
              <a:spcBef>
                <a:spcPts val="0"/>
              </a:spcBef>
              <a:buClr>
                <a:schemeClr val="tx1">
                  <a:lumMod val="75000"/>
                  <a:lumOff val="25000"/>
                </a:schemeClr>
              </a:buClr>
              <a:buFont typeface="Arial" panose="020B0604020202020204" pitchFamily="34" charset="0"/>
              <a:buChar char="•"/>
            </a:pPr>
            <a:r>
              <a:rPr sz="1800" dirty="0">
                <a:solidFill>
                  <a:schemeClr val="tx1">
                    <a:lumMod val="75000"/>
                    <a:lumOff val="25000"/>
                  </a:schemeClr>
                </a:solidFill>
              </a:rPr>
              <a:t>Basic acceptance by people</a:t>
            </a:r>
          </a:p>
          <a:p>
            <a:pPr marL="285750" indent="-285750">
              <a:spcBef>
                <a:spcPct val="40000"/>
              </a:spcBef>
              <a:buClr>
                <a:srgbClr val="002060"/>
              </a:buClr>
              <a:buFont typeface="Arial" panose="020B0604020202020204" pitchFamily="34" charset="0"/>
              <a:buChar char="•"/>
            </a:pPr>
            <a:endParaRPr lang="de-DE" altLang="de-DE" sz="1800" dirty="0">
              <a:solidFill>
                <a:schemeClr val="tx1">
                  <a:lumMod val="75000"/>
                  <a:lumOff val="25000"/>
                </a:schemeClr>
              </a:solidFill>
            </a:endParaRPr>
          </a:p>
          <a:p>
            <a:endParaRPr lang="de-DE" dirty="0">
              <a:solidFill>
                <a:schemeClr val="tx1">
                  <a:lumMod val="75000"/>
                  <a:lumOff val="25000"/>
                </a:schemeClr>
              </a:solidFill>
            </a:endParaRPr>
          </a:p>
        </p:txBody>
      </p:sp>
      <p:sp>
        <p:nvSpPr>
          <p:cNvPr id="4" name="Titel 3"/>
          <p:cNvSpPr>
            <a:spLocks noGrp="1"/>
          </p:cNvSpPr>
          <p:nvPr>
            <p:ph type="title"/>
          </p:nvPr>
        </p:nvSpPr>
        <p:spPr/>
        <p:txBody>
          <a:bodyPr/>
          <a:lstStyle/>
          <a:p>
            <a:pPr rtl="0"/>
            <a:r>
              <a:rPr dirty="0"/>
              <a:t>Summary </a:t>
            </a:r>
            <a:r>
              <a:rPr lang="de-DE" dirty="0" smtClean="0"/>
              <a:t>–</a:t>
            </a:r>
            <a:r>
              <a:rPr dirty="0" smtClean="0"/>
              <a:t> conclusion</a:t>
            </a:r>
            <a:endParaRPr dirty="0"/>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1108" y="3354183"/>
            <a:ext cx="3371481" cy="2528612"/>
          </a:xfrm>
          <a:prstGeom prst="rect">
            <a:avLst/>
          </a:prstGeom>
        </p:spPr>
      </p:pic>
      <p:sp>
        <p:nvSpPr>
          <p:cNvPr id="7" name="Inhaltsplatzhalter 4"/>
          <p:cNvSpPr txBox="1">
            <a:spLocks/>
          </p:cNvSpPr>
          <p:nvPr/>
        </p:nvSpPr>
        <p:spPr>
          <a:xfrm>
            <a:off x="569910" y="3386898"/>
            <a:ext cx="8066089" cy="2497435"/>
          </a:xfrm>
          <a:prstGeom prst="rect">
            <a:avLst/>
          </a:prstGeom>
        </p:spPr>
        <p:txBody>
          <a:bodyPr vert="horz"/>
          <a:lstStyle>
            <a:lvl1pPr marL="0" indent="0" algn="l" defTabSz="457200" rtl="0" eaLnBrk="1" latinLnBrk="0" hangingPunct="1">
              <a:lnSpc>
                <a:spcPts val="2400"/>
              </a:lnSpc>
              <a:spcBef>
                <a:spcPts val="550"/>
              </a:spcBef>
              <a:buFontTx/>
              <a:buNone/>
              <a:defRPr sz="2000" kern="1200">
                <a:solidFill>
                  <a:srgbClr val="003D6A"/>
                </a:solidFill>
                <a:latin typeface="Calibri"/>
                <a:ea typeface="+mn-ea"/>
                <a:cs typeface="Calibri"/>
              </a:defRPr>
            </a:lvl1pPr>
            <a:lvl2pPr marL="177800" indent="-177800" algn="l" defTabSz="457200" rtl="0" eaLnBrk="1" latinLnBrk="0" hangingPunct="1">
              <a:lnSpc>
                <a:spcPts val="2400"/>
              </a:lnSpc>
              <a:spcBef>
                <a:spcPts val="550"/>
              </a:spcBef>
              <a:buClr>
                <a:srgbClr val="003D6A"/>
              </a:buClr>
              <a:buFont typeface="Arial"/>
              <a:buChar char="•"/>
              <a:defRPr sz="2000" kern="1200">
                <a:solidFill>
                  <a:srgbClr val="003D6A"/>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DE" dirty="0"/>
          </a:p>
        </p:txBody>
      </p:sp>
      <p:sp>
        <p:nvSpPr>
          <p:cNvPr id="8" name="Inhaltsplatzhalter 4"/>
          <p:cNvSpPr txBox="1">
            <a:spLocks/>
          </p:cNvSpPr>
          <p:nvPr/>
        </p:nvSpPr>
        <p:spPr>
          <a:xfrm>
            <a:off x="561443" y="3501008"/>
            <a:ext cx="5162685" cy="4279899"/>
          </a:xfrm>
          <a:prstGeom prst="rect">
            <a:avLst/>
          </a:prstGeom>
        </p:spPr>
        <p:txBody>
          <a:bodyPr vert="horz"/>
          <a:lstStyle>
            <a:lvl1pPr marL="0" indent="0" algn="l" defTabSz="457200" rtl="0" eaLnBrk="1" latinLnBrk="0" hangingPunct="1">
              <a:lnSpc>
                <a:spcPts val="2400"/>
              </a:lnSpc>
              <a:spcBef>
                <a:spcPts val="550"/>
              </a:spcBef>
              <a:buFontTx/>
              <a:buNone/>
              <a:defRPr sz="2000" kern="1200">
                <a:solidFill>
                  <a:srgbClr val="003D6A"/>
                </a:solidFill>
                <a:latin typeface="Calibri"/>
                <a:ea typeface="+mn-ea"/>
                <a:cs typeface="Calibri"/>
              </a:defRPr>
            </a:lvl1pPr>
            <a:lvl2pPr marL="177800" indent="-177800" algn="l" defTabSz="457200" rtl="0" eaLnBrk="1" latinLnBrk="0" hangingPunct="1">
              <a:lnSpc>
                <a:spcPts val="2400"/>
              </a:lnSpc>
              <a:spcBef>
                <a:spcPts val="550"/>
              </a:spcBef>
              <a:buClr>
                <a:srgbClr val="003D6A"/>
              </a:buClr>
              <a:buFont typeface="Arial"/>
              <a:buChar char="•"/>
              <a:defRPr sz="2000" kern="1200">
                <a:solidFill>
                  <a:srgbClr val="003D6A"/>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rtl="0">
              <a:spcBef>
                <a:spcPts val="1200"/>
              </a:spcBef>
              <a:buClr>
                <a:srgbClr val="002060"/>
              </a:buClr>
            </a:pPr>
            <a:r>
              <a:rPr sz="1800" b="1" dirty="0"/>
              <a:t>First impressions count! </a:t>
            </a:r>
          </a:p>
          <a:p>
            <a:pPr marL="285750" indent="-285750" rtl="0">
              <a:lnSpc>
                <a:spcPts val="2800"/>
              </a:lnSpc>
              <a:spcBef>
                <a:spcPts val="0"/>
              </a:spcBef>
              <a:buClr>
                <a:schemeClr val="tx1">
                  <a:lumMod val="75000"/>
                  <a:lumOff val="25000"/>
                </a:schemeClr>
              </a:buClr>
              <a:buFont typeface="Arial" panose="020B0604020202020204" pitchFamily="34" charset="0"/>
              <a:buChar char="•"/>
            </a:pPr>
            <a:r>
              <a:rPr sz="1800" dirty="0">
                <a:solidFill>
                  <a:schemeClr val="tx1">
                    <a:lumMod val="75000"/>
                    <a:lumOff val="25000"/>
                  </a:schemeClr>
                </a:solidFill>
              </a:rPr>
              <a:t>Appearance (visual field), motion sequences (speed, clipping), noise</a:t>
            </a:r>
          </a:p>
          <a:p>
            <a:pPr marL="285750" indent="-285750" rtl="0">
              <a:lnSpc>
                <a:spcPts val="2800"/>
              </a:lnSpc>
              <a:spcBef>
                <a:spcPts val="0"/>
              </a:spcBef>
              <a:buClr>
                <a:schemeClr val="tx1">
                  <a:lumMod val="75000"/>
                  <a:lumOff val="25000"/>
                </a:schemeClr>
              </a:buClr>
              <a:buFont typeface="Arial" panose="020B0604020202020204" pitchFamily="34" charset="0"/>
              <a:buChar char="•"/>
            </a:pPr>
            <a:r>
              <a:rPr sz="1800" dirty="0">
                <a:solidFill>
                  <a:schemeClr val="tx1">
                    <a:lumMod val="75000"/>
                    <a:lumOff val="25000"/>
                  </a:schemeClr>
                </a:solidFill>
              </a:rPr>
              <a:t>Mastery of the work processes and intuitive machine operation </a:t>
            </a:r>
            <a:r>
              <a:rPr sz="1800" dirty="0">
                <a:solidFill>
                  <a:schemeClr val="tx1">
                    <a:lumMod val="75000"/>
                    <a:lumOff val="25000"/>
                  </a:schemeClr>
                </a:solidFill>
                <a:sym typeface="Wingdings" panose="05000000000000000000" pitchFamily="2" charset="2"/>
              </a:rPr>
              <a:t> Transparency</a:t>
            </a:r>
          </a:p>
          <a:p>
            <a:pPr rtl="0">
              <a:lnSpc>
                <a:spcPts val="2800"/>
              </a:lnSpc>
              <a:spcBef>
                <a:spcPts val="1200"/>
              </a:spcBef>
              <a:buClr>
                <a:srgbClr val="002060"/>
              </a:buClr>
            </a:pPr>
            <a:r>
              <a:rPr sz="1800" b="1" dirty="0">
                <a:solidFill>
                  <a:schemeClr val="tx1">
                    <a:lumMod val="75000"/>
                    <a:lumOff val="25000"/>
                  </a:schemeClr>
                </a:solidFill>
              </a:rPr>
              <a:t>Humans determine the cycle time now and in the future!</a:t>
            </a:r>
          </a:p>
          <a:p>
            <a:endParaRPr lang="de-DE" dirty="0">
              <a:solidFill>
                <a:schemeClr val="tx1">
                  <a:lumMod val="75000"/>
                  <a:lumOff val="25000"/>
                </a:schemeClr>
              </a:solidFill>
            </a:endParaRPr>
          </a:p>
        </p:txBody>
      </p:sp>
      <p:sp>
        <p:nvSpPr>
          <p:cNvPr id="9" name="Textfeld 8"/>
          <p:cNvSpPr txBox="1"/>
          <p:nvPr/>
        </p:nvSpPr>
        <p:spPr>
          <a:xfrm>
            <a:off x="5571481" y="5891429"/>
            <a:ext cx="2047355" cy="261610"/>
          </a:xfrm>
          <a:prstGeom prst="rect">
            <a:avLst/>
          </a:prstGeom>
          <a:noFill/>
        </p:spPr>
        <p:txBody>
          <a:bodyPr wrap="none" rtlCol="0">
            <a:spAutoFit/>
          </a:bodyPr>
          <a:lstStyle/>
          <a:p>
            <a:pPr rtl="0"/>
            <a:r>
              <a:rPr lang="de-DE" sz="1100" i="1" smtClean="0">
                <a:solidFill>
                  <a:schemeClr val="tx1">
                    <a:lumMod val="75000"/>
                    <a:lumOff val="25000"/>
                  </a:schemeClr>
                </a:solidFill>
              </a:rPr>
              <a:t>Source</a:t>
            </a:r>
            <a:r>
              <a:rPr sz="1100" i="1" dirty="0" smtClean="0">
                <a:solidFill>
                  <a:schemeClr val="tx1">
                    <a:lumMod val="75000"/>
                    <a:lumOff val="25000"/>
                  </a:schemeClr>
                </a:solidFill>
              </a:rPr>
              <a:t> </a:t>
            </a:r>
            <a:r>
              <a:rPr sz="1100" i="1" dirty="0">
                <a:solidFill>
                  <a:schemeClr val="tx1">
                    <a:lumMod val="75000"/>
                    <a:lumOff val="25000"/>
                  </a:schemeClr>
                </a:solidFill>
              </a:rPr>
              <a:t>SCHUNK GmbH &amp; Co. KG</a:t>
            </a:r>
          </a:p>
        </p:txBody>
      </p:sp>
      <p:sp>
        <p:nvSpPr>
          <p:cNvPr id="10" name="Fußzeilenplatzhalter 13"/>
          <p:cNvSpPr>
            <a:spLocks noGrp="1"/>
          </p:cNvSpPr>
          <p:nvPr>
            <p:ph type="ftr" sz="quarter" idx="3"/>
          </p:nvPr>
        </p:nvSpPr>
        <p:spPr>
          <a:xfrm>
            <a:off x="755576" y="6491630"/>
            <a:ext cx="6264696"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1566276457"/>
      </p:ext>
    </p:extLst>
  </p:cSld>
  <p:clrMapOvr>
    <a:masterClrMapping/>
  </p:clrMapOvr>
  <mc:AlternateContent xmlns:mc="http://schemas.openxmlformats.org/markup-compatibility/2006" xmlns:p14="http://schemas.microsoft.com/office/powerpoint/2010/main">
    <mc:Choice Requires="p14">
      <p:transition spd="slow" p14:dur="2000"/>
    </mc:Choice>
    <mc:Fallback xmlns="" xmlns:c15="http://schemas.microsoft.com/office/drawing/2012/chart" xmlns:c="http://schemas.openxmlformats.org/drawingml/2006/chart">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1880" y="6111402"/>
            <a:ext cx="2520280" cy="677108"/>
          </a:xfrm>
          <a:prstGeom prst="rect">
            <a:avLst/>
          </a:prstGeom>
          <a:noFill/>
        </p:spPr>
        <p:txBody>
          <a:bodyPr wrap="square" lIns="0" tIns="0" rIns="0" bIns="0" rtlCol="0">
            <a:spAutoFit/>
          </a:bodyPr>
          <a:lstStyle/>
          <a:p>
            <a:pPr rtl="0"/>
            <a:r>
              <a:rPr sz="1100">
                <a:solidFill>
                  <a:schemeClr val="bg1"/>
                </a:solidFill>
              </a:rPr>
              <a:t>Jens Lehmann, German goalkeeper legend, SCHUNK brand ambassador since 2012 for safe, precise gripping and holding.</a:t>
            </a:r>
          </a:p>
          <a:p>
            <a:pPr rtl="0"/>
            <a:r>
              <a:rPr sz="1100" b="1">
                <a:solidFill>
                  <a:schemeClr val="bg1"/>
                </a:solidFill>
              </a:rPr>
              <a:t>schunk.com/Lehmann</a:t>
            </a:r>
          </a:p>
        </p:txBody>
      </p:sp>
      <p:sp>
        <p:nvSpPr>
          <p:cNvPr id="3" name="Titel 1"/>
          <p:cNvSpPr txBox="1">
            <a:spLocks/>
          </p:cNvSpPr>
          <p:nvPr/>
        </p:nvSpPr>
        <p:spPr>
          <a:xfrm>
            <a:off x="899592" y="1772770"/>
            <a:ext cx="2562341" cy="332478"/>
          </a:xfrm>
          <a:prstGeom prst="rect">
            <a:avLst/>
          </a:prstGeom>
          <a:solidFill>
            <a:srgbClr val="003D6A"/>
          </a:solidFill>
          <a:ln>
            <a:noFill/>
          </a:ln>
          <a:effectLst/>
        </p:spPr>
        <p:txBody>
          <a:bodyPr wrap="square" lIns="0" tIns="0" rIns="0" bIns="0" anchor="ctr" anchorCtr="0">
            <a:noAutofit/>
          </a:bodyPr>
          <a:lstStyle/>
          <a:p>
            <a:pPr marL="84138" defTabSz="457200" rtl="0">
              <a:spcBef>
                <a:spcPct val="0"/>
              </a:spcBef>
              <a:spcAft>
                <a:spcPts val="1200"/>
              </a:spcAft>
              <a:defRPr/>
            </a:pPr>
            <a:r>
              <a:rPr sz="1400">
                <a:solidFill>
                  <a:srgbClr val="FFFFFF"/>
                </a:solidFill>
              </a:rPr>
              <a:t>Superior Clamping and Gripping</a:t>
            </a:r>
          </a:p>
        </p:txBody>
      </p:sp>
    </p:spTree>
    <p:extLst>
      <p:ext uri="{BB962C8B-B14F-4D97-AF65-F5344CB8AC3E}">
        <p14:creationId xmlns:p14="http://schemas.microsoft.com/office/powerpoint/2010/main" val="302882172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rtl="0"/>
            <a:r>
              <a:rPr lang="de-DE" dirty="0" smtClean="0"/>
              <a:t>Human-Robot </a:t>
            </a:r>
            <a:r>
              <a:rPr lang="de-DE" dirty="0" err="1" smtClean="0"/>
              <a:t>Collaboration</a:t>
            </a:r>
            <a:r>
              <a:rPr lang="de-DE" dirty="0" smtClean="0"/>
              <a:t/>
            </a:r>
            <a:br>
              <a:rPr lang="de-DE" dirty="0" smtClean="0"/>
            </a:br>
            <a:r>
              <a:rPr sz="2400" i="1" dirty="0"/>
              <a:t>Definition of Terms</a:t>
            </a:r>
          </a:p>
        </p:txBody>
      </p:sp>
      <p:sp>
        <p:nvSpPr>
          <p:cNvPr id="2" name="Inhaltsplatzhalter 1"/>
          <p:cNvSpPr>
            <a:spLocks noGrp="1"/>
          </p:cNvSpPr>
          <p:nvPr>
            <p:ph sz="quarter" idx="10"/>
          </p:nvPr>
        </p:nvSpPr>
        <p:spPr/>
        <p:txBody>
          <a:bodyPr/>
          <a:lstStyle/>
          <a:p>
            <a:pPr rtl="0"/>
            <a:r>
              <a:rPr b="1" dirty="0">
                <a:solidFill>
                  <a:srgbClr val="003D6A"/>
                </a:solidFill>
              </a:rPr>
              <a:t>What is HRC?</a:t>
            </a:r>
          </a:p>
          <a:p>
            <a:pPr rtl="0"/>
            <a:r>
              <a:rPr lang="de-DE" dirty="0" smtClean="0"/>
              <a:t>	</a:t>
            </a:r>
            <a:r>
              <a:rPr dirty="0" smtClean="0"/>
              <a:t>Abbreviation </a:t>
            </a:r>
            <a:r>
              <a:rPr dirty="0"/>
              <a:t>for the term </a:t>
            </a:r>
            <a:r>
              <a:rPr lang="en-GB" dirty="0" smtClean="0"/>
              <a:t>“</a:t>
            </a:r>
            <a:r>
              <a:rPr lang="de-DE" dirty="0" smtClean="0"/>
              <a:t>Human-Robot </a:t>
            </a:r>
            <a:r>
              <a:rPr lang="de-DE" dirty="0" err="1" smtClean="0"/>
              <a:t>Collaboration</a:t>
            </a:r>
            <a:r>
              <a:rPr lang="en-GB" dirty="0" smtClean="0"/>
              <a:t>”</a:t>
            </a:r>
            <a:endParaRPr dirty="0"/>
          </a:p>
          <a:p>
            <a:endParaRPr lang="de-DE" dirty="0" smtClean="0"/>
          </a:p>
          <a:p>
            <a:pPr rtl="0"/>
            <a:r>
              <a:rPr b="1" dirty="0">
                <a:solidFill>
                  <a:srgbClr val="003D6A"/>
                </a:solidFill>
              </a:rPr>
              <a:t>Explanation:</a:t>
            </a:r>
          </a:p>
          <a:p>
            <a:pPr rtl="0"/>
            <a:r>
              <a:rPr dirty="0"/>
              <a:t>Refers to the </a:t>
            </a:r>
            <a:r>
              <a:rPr b="1" dirty="0"/>
              <a:t>interaction</a:t>
            </a:r>
            <a:r>
              <a:rPr dirty="0"/>
              <a:t> between an </a:t>
            </a:r>
            <a:r>
              <a:rPr b="1" dirty="0"/>
              <a:t>operator [human] </a:t>
            </a:r>
            <a:r>
              <a:rPr dirty="0"/>
              <a:t>and a </a:t>
            </a:r>
            <a:r>
              <a:rPr b="1" dirty="0"/>
              <a:t>robot</a:t>
            </a:r>
            <a:r>
              <a:rPr dirty="0"/>
              <a:t> without </a:t>
            </a:r>
            <a:r>
              <a:rPr dirty="0" smtClean="0"/>
              <a:t>guard</a:t>
            </a:r>
            <a:r>
              <a:rPr lang="de-DE" dirty="0" smtClean="0"/>
              <a:t>s.</a:t>
            </a:r>
            <a:endParaRPr dirty="0"/>
          </a:p>
          <a:p>
            <a:pPr rtl="0"/>
            <a:r>
              <a:rPr dirty="0"/>
              <a:t>Regardless of the </a:t>
            </a:r>
            <a:r>
              <a:rPr b="1" dirty="0"/>
              <a:t>kind of collaboration</a:t>
            </a:r>
            <a:r>
              <a:rPr dirty="0"/>
              <a:t>, protecting humans is always the primary focus. In order to ensure safety at all times, collaboration is partially regulated by </a:t>
            </a:r>
            <a:r>
              <a:rPr b="1" dirty="0"/>
              <a:t>standards and certifications</a:t>
            </a:r>
            <a:r>
              <a:rPr dirty="0"/>
              <a:t>.</a:t>
            </a:r>
          </a:p>
          <a:p>
            <a:pPr rtl="0"/>
            <a:r>
              <a:rPr dirty="0"/>
              <a:t>However, </a:t>
            </a:r>
            <a:r>
              <a:rPr b="1" dirty="0"/>
              <a:t>some points </a:t>
            </a:r>
            <a:r>
              <a:rPr dirty="0"/>
              <a:t>often remain unclear, leading to uncertainty in the market.</a:t>
            </a:r>
          </a:p>
          <a:p>
            <a:endParaRPr lang="de-DE" dirty="0" smtClean="0"/>
          </a:p>
          <a:p>
            <a:endParaRPr lang="de-DE" dirty="0"/>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49139"/>
          <a:stretch/>
        </p:blipFill>
        <p:spPr>
          <a:xfrm>
            <a:off x="6937713" y="194152"/>
            <a:ext cx="1698286" cy="1694590"/>
          </a:xfrm>
          <a:prstGeom prst="rect">
            <a:avLst/>
          </a:prstGeom>
        </p:spPr>
      </p:pic>
      <p:sp>
        <p:nvSpPr>
          <p:cNvPr id="7" name="Textfeld 6"/>
          <p:cNvSpPr txBox="1"/>
          <p:nvPr/>
        </p:nvSpPr>
        <p:spPr>
          <a:xfrm rot="16200000">
            <a:off x="7848835" y="919960"/>
            <a:ext cx="1805161" cy="230832"/>
          </a:xfrm>
          <a:prstGeom prst="rect">
            <a:avLst/>
          </a:prstGeom>
          <a:noFill/>
        </p:spPr>
        <p:txBody>
          <a:bodyPr wrap="square" rtlCol="0">
            <a:spAutoFit/>
          </a:bodyPr>
          <a:lstStyle/>
          <a:p>
            <a:pPr rtl="0"/>
            <a:r>
              <a:rPr sz="900" i="1">
                <a:solidFill>
                  <a:schemeClr val="tx1">
                    <a:lumMod val="75000"/>
                    <a:lumOff val="25000"/>
                  </a:schemeClr>
                </a:solidFill>
              </a:rPr>
              <a:t> Source: SCHUNK GmbH &amp; Co. KG</a:t>
            </a:r>
          </a:p>
        </p:txBody>
      </p:sp>
      <p:sp>
        <p:nvSpPr>
          <p:cNvPr id="8" name="Fußzeilenplatzhalter 7"/>
          <p:cNvSpPr>
            <a:spLocks noGrp="1"/>
          </p:cNvSpPr>
          <p:nvPr>
            <p:ph type="ftr" sz="quarter" idx="3"/>
          </p:nvPr>
        </p:nvSpPr>
        <p:spPr>
          <a:xfrm>
            <a:off x="756655" y="6489368"/>
            <a:ext cx="6181057" cy="252000"/>
          </a:xfrm>
        </p:spPr>
        <p:txBody>
          <a:bodyPr/>
          <a:lstStyle/>
          <a:p>
            <a:r>
              <a:rPr lang="en-US" dirty="0"/>
              <a:t>Human-Robot Collaboration | Product Management Gripping Systems</a:t>
            </a:r>
            <a:endParaRPr lang="en-US" dirty="0"/>
          </a:p>
        </p:txBody>
      </p:sp>
    </p:spTree>
    <p:extLst>
      <p:ext uri="{BB962C8B-B14F-4D97-AF65-F5344CB8AC3E}">
        <p14:creationId xmlns:p14="http://schemas.microsoft.com/office/powerpoint/2010/main" val="4053104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lstStyle/>
          <a:p>
            <a:r>
              <a:rPr dirty="0"/>
              <a:t>From </a:t>
            </a:r>
            <a:r>
              <a:rPr lang="de-DE" dirty="0" smtClean="0"/>
              <a:t>f</a:t>
            </a:r>
            <a:r>
              <a:rPr dirty="0" err="1" smtClean="0"/>
              <a:t>ull</a:t>
            </a:r>
            <a:r>
              <a:rPr dirty="0" smtClean="0"/>
              <a:t> </a:t>
            </a:r>
            <a:r>
              <a:rPr dirty="0"/>
              <a:t>Automation to </a:t>
            </a:r>
            <a:r>
              <a:rPr lang="de-DE" dirty="0" smtClean="0"/>
              <a:t>Human-</a:t>
            </a:r>
            <a:br>
              <a:rPr lang="de-DE" dirty="0" smtClean="0"/>
            </a:br>
            <a:r>
              <a:rPr lang="de-DE" dirty="0"/>
              <a:t>R</a:t>
            </a:r>
            <a:r>
              <a:rPr lang="de-DE" dirty="0" smtClean="0"/>
              <a:t>obot-</a:t>
            </a:r>
            <a:r>
              <a:rPr lang="de-DE" dirty="0" err="1" smtClean="0"/>
              <a:t>Collaboration</a:t>
            </a:r>
            <a:endParaRPr dirty="0"/>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3153369"/>
            <a:ext cx="4067944" cy="3050959"/>
          </a:xfrm>
          <a:prstGeom prst="rect">
            <a:avLst/>
          </a:prstGeom>
        </p:spPr>
      </p:pic>
      <p:pic>
        <p:nvPicPr>
          <p:cNvPr id="10" name="Grafik 9"/>
          <p:cNvPicPr>
            <a:picLocks noChangeAspect="1"/>
          </p:cNvPicPr>
          <p:nvPr/>
        </p:nvPicPr>
        <p:blipFill rotWithShape="1">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29600" b="97400" l="2647" r="54348"/>
                    </a14:imgEffect>
                  </a14:imgLayer>
                </a14:imgProps>
              </a:ext>
              <a:ext uri="{28A0092B-C50C-407E-A947-70E740481C1C}">
                <a14:useLocalDpi xmlns:a14="http://schemas.microsoft.com/office/drawing/2010/main"/>
              </a:ext>
            </a:extLst>
          </a:blip>
          <a:srcRect l="2788" t="28105" r="41790"/>
          <a:stretch/>
        </p:blipFill>
        <p:spPr>
          <a:xfrm>
            <a:off x="224720" y="1542496"/>
            <a:ext cx="4275272" cy="2620928"/>
          </a:xfrm>
          <a:prstGeom prst="rect">
            <a:avLst/>
          </a:prstGeom>
        </p:spPr>
      </p:pic>
      <p:sp>
        <p:nvSpPr>
          <p:cNvPr id="11" name="Textfeld 10"/>
          <p:cNvSpPr txBox="1"/>
          <p:nvPr/>
        </p:nvSpPr>
        <p:spPr>
          <a:xfrm>
            <a:off x="71299" y="4023838"/>
            <a:ext cx="4860032" cy="1923604"/>
          </a:xfrm>
          <a:prstGeom prst="rect">
            <a:avLst/>
          </a:prstGeom>
          <a:noFill/>
        </p:spPr>
        <p:txBody>
          <a:bodyPr wrap="square" rtlCol="0">
            <a:spAutoFit/>
          </a:bodyPr>
          <a:lstStyle/>
          <a:p>
            <a:endParaRPr lang="de-DE" sz="900" b="1" dirty="0">
              <a:solidFill>
                <a:schemeClr val="tx1">
                  <a:lumMod val="75000"/>
                  <a:lumOff val="25000"/>
                </a:schemeClr>
              </a:solidFill>
            </a:endParaRPr>
          </a:p>
          <a:p>
            <a:pPr rtl="0">
              <a:spcAft>
                <a:spcPts val="600"/>
              </a:spcAft>
            </a:pPr>
            <a:r>
              <a:rPr sz="2000" b="1">
                <a:solidFill>
                  <a:srgbClr val="009EE3"/>
                </a:solidFill>
              </a:rPr>
              <a:t>Advantages</a:t>
            </a:r>
          </a:p>
          <a:p>
            <a:pPr marL="285750" indent="-285750" rtl="0">
              <a:spcAft>
                <a:spcPts val="600"/>
              </a:spcAft>
              <a:buFont typeface="Wingdings" panose="05000000000000000000" pitchFamily="2" charset="2"/>
              <a:buChar char="ü"/>
            </a:pPr>
            <a:r>
              <a:rPr sz="1400">
                <a:solidFill>
                  <a:schemeClr val="tx1">
                    <a:lumMod val="75000"/>
                    <a:lumOff val="25000"/>
                  </a:schemeClr>
                </a:solidFill>
              </a:rPr>
              <a:t>Ergonomic benefit for employees</a:t>
            </a:r>
          </a:p>
          <a:p>
            <a:pPr marL="285750" indent="-285750" rtl="0">
              <a:spcAft>
                <a:spcPts val="600"/>
              </a:spcAft>
              <a:buFont typeface="Wingdings" panose="05000000000000000000" pitchFamily="2" charset="2"/>
              <a:buChar char="ü"/>
            </a:pPr>
            <a:r>
              <a:rPr sz="1400">
                <a:solidFill>
                  <a:schemeClr val="tx1">
                    <a:lumMod val="75000"/>
                    <a:lumOff val="25000"/>
                  </a:schemeClr>
                </a:solidFill>
              </a:rPr>
              <a:t>Flexibility of work processes</a:t>
            </a:r>
          </a:p>
          <a:p>
            <a:pPr marL="285750" indent="-285750" rtl="0">
              <a:spcAft>
                <a:spcPts val="600"/>
              </a:spcAft>
              <a:buFont typeface="Wingdings" panose="05000000000000000000" pitchFamily="2" charset="2"/>
              <a:buChar char="ü"/>
            </a:pPr>
            <a:r>
              <a:rPr sz="1400">
                <a:solidFill>
                  <a:schemeClr val="tx1">
                    <a:lumMod val="75000"/>
                    <a:lumOff val="25000"/>
                  </a:schemeClr>
                </a:solidFill>
              </a:rPr>
              <a:t>Increased efficiency in robot applications</a:t>
            </a:r>
          </a:p>
          <a:p>
            <a:pPr marL="285750" indent="-285750" rtl="0">
              <a:spcAft>
                <a:spcPts val="600"/>
              </a:spcAft>
              <a:buFont typeface="Wingdings" panose="05000000000000000000" pitchFamily="2" charset="2"/>
              <a:buChar char="ü"/>
            </a:pPr>
            <a:r>
              <a:rPr sz="1400">
                <a:solidFill>
                  <a:schemeClr val="tx1">
                    <a:lumMod val="75000"/>
                    <a:lumOff val="25000"/>
                  </a:schemeClr>
                </a:solidFill>
              </a:rPr>
              <a:t>Retrofitting and more flexible logistics, loading, assembly and handling</a:t>
            </a:r>
          </a:p>
        </p:txBody>
      </p:sp>
      <p:sp>
        <p:nvSpPr>
          <p:cNvPr id="4" name="Eingekerbter Richtungspfeil 3"/>
          <p:cNvSpPr/>
          <p:nvPr/>
        </p:nvSpPr>
        <p:spPr>
          <a:xfrm rot="1550043">
            <a:off x="4290209" y="3651499"/>
            <a:ext cx="504056" cy="744678"/>
          </a:xfrm>
          <a:prstGeom prst="chevron">
            <a:avLst/>
          </a:prstGeom>
          <a:solidFill>
            <a:srgbClr val="009EE3"/>
          </a:solidFill>
          <a:ln>
            <a:solidFill>
              <a:srgbClr val="009E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endParaRPr>
          </a:p>
        </p:txBody>
      </p:sp>
      <p:sp>
        <p:nvSpPr>
          <p:cNvPr id="9" name="Textfeld 8"/>
          <p:cNvSpPr txBox="1"/>
          <p:nvPr/>
        </p:nvSpPr>
        <p:spPr>
          <a:xfrm>
            <a:off x="4957160" y="1860616"/>
            <a:ext cx="3703960" cy="1277273"/>
          </a:xfrm>
          <a:prstGeom prst="rect">
            <a:avLst/>
          </a:prstGeom>
          <a:noFill/>
        </p:spPr>
        <p:txBody>
          <a:bodyPr wrap="square" rtlCol="0">
            <a:spAutoFit/>
          </a:bodyPr>
          <a:lstStyle/>
          <a:p>
            <a:pPr rtl="0"/>
            <a:r>
              <a:rPr sz="2000" b="1">
                <a:solidFill>
                  <a:srgbClr val="009EE3"/>
                </a:solidFill>
              </a:rPr>
              <a:t>Definition</a:t>
            </a:r>
          </a:p>
          <a:p>
            <a:pPr rtl="0"/>
            <a:r>
              <a:rPr sz="1600" b="1">
                <a:solidFill>
                  <a:schemeClr val="tx1">
                    <a:lumMod val="75000"/>
                    <a:lumOff val="25000"/>
                  </a:schemeClr>
                </a:solidFill>
              </a:rPr>
              <a:t>Interaction between an operator [human] and a robot without guards in a shared working space</a:t>
            </a:r>
          </a:p>
          <a:p>
            <a:endParaRPr lang="de-DE" sz="900" b="1" dirty="0">
              <a:solidFill>
                <a:schemeClr val="tx1">
                  <a:lumMod val="75000"/>
                  <a:lumOff val="25000"/>
                </a:schemeClr>
              </a:solidFill>
            </a:endParaRPr>
          </a:p>
        </p:txBody>
      </p:sp>
      <p:sp>
        <p:nvSpPr>
          <p:cNvPr id="8" name="Textfeld 7"/>
          <p:cNvSpPr txBox="1"/>
          <p:nvPr/>
        </p:nvSpPr>
        <p:spPr>
          <a:xfrm rot="16200000">
            <a:off x="7751886" y="4714393"/>
            <a:ext cx="2496196" cy="261610"/>
          </a:xfrm>
          <a:prstGeom prst="rect">
            <a:avLst/>
          </a:prstGeom>
          <a:noFill/>
        </p:spPr>
        <p:txBody>
          <a:bodyPr wrap="none" rtlCol="0">
            <a:spAutoFit/>
          </a:bodyPr>
          <a:lstStyle/>
          <a:p>
            <a:pPr rtl="0"/>
            <a:r>
              <a:rPr sz="1100" i="1" dirty="0">
                <a:solidFill>
                  <a:schemeClr val="tx1">
                    <a:lumMod val="75000"/>
                    <a:lumOff val="25000"/>
                  </a:schemeClr>
                </a:solidFill>
              </a:rPr>
              <a:t>Image </a:t>
            </a:r>
            <a:r>
              <a:rPr lang="de-DE" sz="1100" i="1" dirty="0" smtClean="0">
                <a:solidFill>
                  <a:schemeClr val="tx1">
                    <a:lumMod val="75000"/>
                    <a:lumOff val="25000"/>
                  </a:schemeClr>
                </a:solidFill>
              </a:rPr>
              <a:t>S</a:t>
            </a:r>
            <a:r>
              <a:rPr sz="1100" i="1" dirty="0" err="1" smtClean="0">
                <a:solidFill>
                  <a:schemeClr val="tx1">
                    <a:lumMod val="75000"/>
                    <a:lumOff val="25000"/>
                  </a:schemeClr>
                </a:solidFill>
              </a:rPr>
              <a:t>ources</a:t>
            </a:r>
            <a:r>
              <a:rPr sz="1100" i="1" dirty="0">
                <a:solidFill>
                  <a:schemeClr val="tx1">
                    <a:lumMod val="75000"/>
                    <a:lumOff val="25000"/>
                  </a:schemeClr>
                </a:solidFill>
              </a:rPr>
              <a:t>: SCHUNK GmbH &amp; Co. KG</a:t>
            </a:r>
          </a:p>
        </p:txBody>
      </p:sp>
      <p:pic>
        <p:nvPicPr>
          <p:cNvPr id="12" name="Grafik 11"/>
          <p:cNvPicPr>
            <a:picLocks noChangeAspect="1"/>
          </p:cNvPicPr>
          <p:nvPr/>
        </p:nvPicPr>
        <p:blipFill rotWithShape="1">
          <a:blip r:embed="rId6">
            <a:extLst>
              <a:ext uri="{28A0092B-C50C-407E-A947-70E740481C1C}">
                <a14:useLocalDpi xmlns:a14="http://schemas.microsoft.com/office/drawing/2010/main" val="0"/>
              </a:ext>
            </a:extLst>
          </a:blip>
          <a:srcRect l="49139"/>
          <a:stretch/>
        </p:blipFill>
        <p:spPr>
          <a:xfrm>
            <a:off x="7236296" y="135138"/>
            <a:ext cx="1698286" cy="1694590"/>
          </a:xfrm>
          <a:prstGeom prst="rect">
            <a:avLst/>
          </a:prstGeom>
        </p:spPr>
      </p:pic>
      <p:sp>
        <p:nvSpPr>
          <p:cNvPr id="3" name="Fußzeilenplatzhalter 2"/>
          <p:cNvSpPr>
            <a:spLocks noGrp="1"/>
          </p:cNvSpPr>
          <p:nvPr>
            <p:ph type="ftr" sz="quarter" idx="3"/>
          </p:nvPr>
        </p:nvSpPr>
        <p:spPr>
          <a:xfrm>
            <a:off x="755576" y="6500961"/>
            <a:ext cx="6053564"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1657939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3027718"/>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rtl="0"/>
            <a:r>
              <a:rPr sz="2800" b="1" dirty="0">
                <a:solidFill>
                  <a:srgbClr val="F0F0F0"/>
                </a:solidFill>
              </a:rPr>
              <a:t>Contents</a:t>
            </a:r>
          </a:p>
          <a:p>
            <a:pPr defTabSz="455613" rtl="0">
              <a:spcBef>
                <a:spcPts val="1200"/>
              </a:spcBef>
            </a:pPr>
            <a:r>
              <a:rPr sz="2000" b="1" dirty="0">
                <a:solidFill>
                  <a:srgbClr val="F0F0F0"/>
                </a:solidFill>
              </a:rPr>
              <a:t>1 | General Information on HRC</a:t>
            </a:r>
          </a:p>
          <a:p>
            <a:pPr defTabSz="455613" rtl="0">
              <a:spcBef>
                <a:spcPts val="1200"/>
              </a:spcBef>
            </a:pPr>
            <a:r>
              <a:rPr sz="2000" b="1" dirty="0">
                <a:solidFill>
                  <a:srgbClr val="F0F0F0"/>
                </a:solidFill>
              </a:rPr>
              <a:t>	1.1 | Definition of Terms</a:t>
            </a:r>
          </a:p>
          <a:p>
            <a:pPr defTabSz="455613" rtl="0">
              <a:spcBef>
                <a:spcPts val="1200"/>
              </a:spcBef>
            </a:pPr>
            <a:r>
              <a:rPr sz="2000" b="1" dirty="0">
                <a:solidFill>
                  <a:srgbClr val="F0F0F0"/>
                </a:solidFill>
              </a:rPr>
              <a:t>	1.2 | Motivation </a:t>
            </a:r>
            <a:endParaRPr sz="2000" b="1" dirty="0" smtClean="0">
              <a:solidFill>
                <a:srgbClr val="F0F0F0"/>
              </a:solidFill>
            </a:endParaRPr>
          </a:p>
          <a:p>
            <a:pPr defTabSz="455613" rtl="0">
              <a:spcBef>
                <a:spcPts val="1200"/>
              </a:spcBef>
            </a:pPr>
            <a:r>
              <a:rPr sz="2000" b="1" dirty="0" smtClean="0">
                <a:solidFill>
                  <a:srgbClr val="F0F0F0"/>
                </a:solidFill>
              </a:rPr>
              <a:t>	1.3 | Possibilities for Classification</a:t>
            </a:r>
          </a:p>
          <a:p>
            <a:pPr defTabSz="455613" rtl="0">
              <a:spcBef>
                <a:spcPts val="1200"/>
              </a:spcBef>
            </a:pPr>
            <a:r>
              <a:rPr sz="2000" b="1" dirty="0">
                <a:solidFill>
                  <a:srgbClr val="F0F0F0"/>
                </a:solidFill>
              </a:rPr>
              <a:t>	1.4 | Normative Environment and </a:t>
            </a:r>
            <a:r>
              <a:rPr lang="de-DE" sz="2000" b="1" dirty="0" smtClean="0">
                <a:solidFill>
                  <a:srgbClr val="F0F0F0"/>
                </a:solidFill>
              </a:rPr>
              <a:t>n</a:t>
            </a:r>
            <a:r>
              <a:rPr sz="2000" b="1" dirty="0" err="1" smtClean="0">
                <a:solidFill>
                  <a:srgbClr val="F0F0F0"/>
                </a:solidFill>
              </a:rPr>
              <a:t>ecessary</a:t>
            </a:r>
            <a:r>
              <a:rPr sz="2000" b="1" dirty="0" smtClean="0">
                <a:solidFill>
                  <a:srgbClr val="F0F0F0"/>
                </a:solidFill>
              </a:rPr>
              <a:t> </a:t>
            </a:r>
            <a:r>
              <a:rPr sz="2000" b="1" dirty="0">
                <a:solidFill>
                  <a:srgbClr val="F0F0F0"/>
                </a:solidFill>
              </a:rPr>
              <a:t>Steps</a:t>
            </a:r>
          </a:p>
          <a:p>
            <a:pPr defTabSz="455613" rtl="0">
              <a:spcBef>
                <a:spcPts val="1200"/>
              </a:spcBef>
            </a:pPr>
            <a:r>
              <a:rPr sz="2000" b="1" dirty="0">
                <a:solidFill>
                  <a:srgbClr val="F0F0F0"/>
                </a:solidFill>
              </a:rPr>
              <a:t>2 | HRC from the Perspective of a Gripper Manufacturer</a:t>
            </a:r>
          </a:p>
          <a:p>
            <a:pPr defTabSz="455613" rtl="0">
              <a:spcBef>
                <a:spcPts val="1200"/>
              </a:spcBef>
            </a:pPr>
            <a:r>
              <a:rPr sz="2000" b="1" dirty="0">
                <a:solidFill>
                  <a:srgbClr val="F0F0F0"/>
                </a:solidFill>
              </a:rPr>
              <a:t>3 | Contact Person and Summary</a:t>
            </a: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rtl="0"/>
            <a:r>
              <a:rPr sz="2000" b="1" dirty="0">
                <a:solidFill>
                  <a:srgbClr val="FFFFFF"/>
                </a:solidFill>
              </a:rPr>
              <a:t> </a:t>
            </a: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lang="de-DE" sz="2800" b="1" dirty="0" smtClean="0">
                <a:solidFill>
                  <a:srgbClr val="FFFFFF"/>
                </a:solidFill>
              </a:rPr>
              <a:t>Human-Robot </a:t>
            </a:r>
            <a:r>
              <a:rPr lang="de-DE" sz="2800" b="1" dirty="0" err="1"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5" name="Fußzeilenplatzhalter 4"/>
          <p:cNvSpPr>
            <a:spLocks noGrp="1"/>
          </p:cNvSpPr>
          <p:nvPr>
            <p:ph type="ftr" sz="quarter" idx="3"/>
          </p:nvPr>
        </p:nvSpPr>
        <p:spPr>
          <a:xfrm>
            <a:off x="755575" y="6496050"/>
            <a:ext cx="6033435"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62594819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rtl="0"/>
            <a:r>
              <a:rPr/>
              <a:t>Jobs that make sense for using direct interaction between humans and machines</a:t>
            </a:r>
          </a:p>
        </p:txBody>
      </p:sp>
      <p:sp>
        <p:nvSpPr>
          <p:cNvPr id="3" name="Inhaltsplatzhalter 2"/>
          <p:cNvSpPr>
            <a:spLocks noGrp="1"/>
          </p:cNvSpPr>
          <p:nvPr>
            <p:ph sz="quarter" idx="10"/>
          </p:nvPr>
        </p:nvSpPr>
        <p:spPr/>
        <p:txBody>
          <a:bodyPr/>
          <a:lstStyle/>
          <a:p>
            <a:pPr rtl="0"/>
            <a:r>
              <a:rPr sz="2400" b="1" dirty="0"/>
              <a:t>Jobs with quality issues </a:t>
            </a:r>
          </a:p>
          <a:p>
            <a:pPr marL="342900" indent="-342900">
              <a:lnSpc>
                <a:spcPct val="100000"/>
              </a:lnSpc>
              <a:buFont typeface="Arial" panose="020B0604020202020204" pitchFamily="34" charset="0"/>
              <a:buChar char="•"/>
            </a:pPr>
            <a:r>
              <a:rPr dirty="0" smtClean="0"/>
              <a:t>Activities with a high demand for reproducibility, e.g. </a:t>
            </a:r>
            <a:r>
              <a:rPr lang="de-DE" dirty="0" smtClean="0"/>
              <a:t>b</a:t>
            </a:r>
            <a:r>
              <a:rPr dirty="0" err="1" smtClean="0"/>
              <a:t>onding</a:t>
            </a:r>
            <a:r>
              <a:rPr dirty="0" smtClean="0"/>
              <a:t> processes</a:t>
            </a:r>
          </a:p>
          <a:p>
            <a:pPr marL="342900" indent="-342900">
              <a:lnSpc>
                <a:spcPts val="1800"/>
              </a:lnSpc>
              <a:buFont typeface="Arial" panose="020B0604020202020204" pitchFamily="34" charset="0"/>
              <a:buChar char="•"/>
            </a:pPr>
            <a:r>
              <a:rPr dirty="0" smtClean="0"/>
              <a:t>Activities/jobs with an incidence of errors (e.g. forgotten parts) </a:t>
            </a:r>
          </a:p>
          <a:p>
            <a:pPr marL="342900" indent="-342900" rtl="0">
              <a:lnSpc>
                <a:spcPts val="1800"/>
              </a:lnSpc>
              <a:buFont typeface="Arial" panose="020B0604020202020204" pitchFamily="34" charset="0"/>
              <a:buChar char="•"/>
            </a:pPr>
            <a:r>
              <a:rPr dirty="0" smtClean="0"/>
              <a:t>Activities </a:t>
            </a:r>
            <a:r>
              <a:rPr dirty="0"/>
              <a:t>requiring documentation (e.g. screwed connections) </a:t>
            </a:r>
          </a:p>
          <a:p>
            <a:pPr rtl="0">
              <a:spcBef>
                <a:spcPts val="1800"/>
              </a:spcBef>
            </a:pPr>
            <a:r>
              <a:rPr sz="2400" b="1" dirty="0"/>
              <a:t>Jobs with ergonomic issues </a:t>
            </a:r>
          </a:p>
          <a:p>
            <a:pPr marL="342900" indent="-342900" rtl="0">
              <a:lnSpc>
                <a:spcPct val="100000"/>
              </a:lnSpc>
              <a:buFont typeface="Arial" panose="020B0604020202020204" pitchFamily="34" charset="0"/>
              <a:buChar char="•"/>
            </a:pPr>
            <a:r>
              <a:rPr dirty="0"/>
              <a:t>Component weights (4 kg to 12 kg) to be moved at a height or a high total load in one </a:t>
            </a:r>
            <a:r>
              <a:rPr lang="de-DE" dirty="0" err="1" smtClean="0"/>
              <a:t>shift</a:t>
            </a:r>
            <a:endParaRPr dirty="0"/>
          </a:p>
          <a:p>
            <a:pPr rtl="0">
              <a:lnSpc>
                <a:spcPct val="100000"/>
              </a:lnSpc>
            </a:pPr>
            <a:r>
              <a:rPr dirty="0"/>
              <a:t>	</a:t>
            </a:r>
            <a:r>
              <a:rPr i="1" dirty="0"/>
              <a:t>Example: 500 g per minute is 240 kg per </a:t>
            </a:r>
            <a:r>
              <a:rPr lang="de-DE" i="1" dirty="0" err="1" smtClean="0"/>
              <a:t>shift</a:t>
            </a:r>
            <a:endParaRPr i="1" dirty="0"/>
          </a:p>
          <a:p>
            <a:pPr marL="342900" indent="-342900" rtl="0">
              <a:lnSpc>
                <a:spcPct val="100000"/>
              </a:lnSpc>
              <a:buFont typeface="Arial" panose="020B0604020202020204" pitchFamily="34" charset="0"/>
              <a:buChar char="•"/>
            </a:pPr>
            <a:r>
              <a:rPr dirty="0"/>
              <a:t>Application of joining forces, especially with small surfaces</a:t>
            </a:r>
          </a:p>
          <a:p>
            <a:pPr marL="342900" indent="-342900" rtl="0">
              <a:lnSpc>
                <a:spcPct val="100000"/>
              </a:lnSpc>
              <a:buFont typeface="Arial" panose="020B0604020202020204" pitchFamily="34" charset="0"/>
              <a:buChar char="•"/>
            </a:pPr>
            <a:r>
              <a:rPr dirty="0"/>
              <a:t>Working in ergonomically awkward positions (for example, activities performed over the head, bending over far, stooped postures)</a:t>
            </a:r>
          </a:p>
        </p:txBody>
      </p:sp>
      <p:sp>
        <p:nvSpPr>
          <p:cNvPr id="4" name="Fußzeilenplatzhalter 3"/>
          <p:cNvSpPr>
            <a:spLocks noGrp="1"/>
          </p:cNvSpPr>
          <p:nvPr>
            <p:ph type="ftr" sz="quarter" idx="3"/>
          </p:nvPr>
        </p:nvSpPr>
        <p:spPr>
          <a:xfrm>
            <a:off x="756656" y="6489368"/>
            <a:ext cx="6119600"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2313058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rtl="0"/>
            <a:r>
              <a:rPr/>
              <a:t>Jobs that make sense for direct interaction between humans and machines</a:t>
            </a:r>
          </a:p>
        </p:txBody>
      </p:sp>
      <p:sp>
        <p:nvSpPr>
          <p:cNvPr id="3" name="Inhaltsplatzhalter 2"/>
          <p:cNvSpPr>
            <a:spLocks noGrp="1"/>
          </p:cNvSpPr>
          <p:nvPr>
            <p:ph sz="quarter" idx="10"/>
          </p:nvPr>
        </p:nvSpPr>
        <p:spPr/>
        <p:txBody>
          <a:bodyPr/>
          <a:lstStyle/>
          <a:p>
            <a:pPr rtl="0"/>
            <a:r>
              <a:rPr sz="2400" b="1" dirty="0"/>
              <a:t>Workplaces with an operator capacity of more than 100% </a:t>
            </a:r>
          </a:p>
          <a:p>
            <a:pPr marL="342900" indent="-342900" rtl="0">
              <a:buFont typeface="Arial" panose="020B0604020202020204" pitchFamily="34" charset="0"/>
              <a:buChar char="•"/>
            </a:pPr>
            <a:r>
              <a:rPr lang="de-DE" dirty="0" smtClean="0"/>
              <a:t>T</a:t>
            </a:r>
            <a:r>
              <a:rPr dirty="0" err="1" smtClean="0"/>
              <a:t>hrough</a:t>
            </a:r>
            <a:r>
              <a:rPr dirty="0" smtClean="0"/>
              <a:t> </a:t>
            </a:r>
            <a:r>
              <a:rPr dirty="0"/>
              <a:t>automation, plant utilization can be reduced to less than 100%, or the operator can operate several machines</a:t>
            </a:r>
          </a:p>
          <a:p>
            <a:pPr marL="342900" indent="-342900">
              <a:buFont typeface="Arial" panose="020B0604020202020204" pitchFamily="34" charset="0"/>
              <a:buChar char="•"/>
            </a:pPr>
            <a:endParaRPr lang="de-DE" dirty="0"/>
          </a:p>
          <a:p>
            <a:pPr rtl="0"/>
            <a:r>
              <a:rPr sz="3200" b="1" dirty="0">
                <a:solidFill>
                  <a:srgbClr val="003A69"/>
                </a:solidFill>
              </a:rPr>
              <a:t>But be careful!</a:t>
            </a:r>
          </a:p>
          <a:p>
            <a:pPr rtl="0"/>
            <a:r>
              <a:rPr dirty="0"/>
              <a:t>Human-robot collaboration is currently a </a:t>
            </a:r>
            <a:r>
              <a:rPr b="1" dirty="0"/>
              <a:t>trending topic</a:t>
            </a:r>
            <a:r>
              <a:rPr dirty="0"/>
              <a:t>, a variety of applications are being referred to as </a:t>
            </a:r>
            <a:r>
              <a:rPr lang="en-GB" dirty="0" smtClean="0"/>
              <a:t>“</a:t>
            </a:r>
            <a:r>
              <a:rPr dirty="0" smtClean="0"/>
              <a:t>HRC applications</a:t>
            </a:r>
            <a:r>
              <a:rPr lang="en-US" dirty="0" smtClean="0"/>
              <a:t>”</a:t>
            </a:r>
            <a:r>
              <a:rPr dirty="0" smtClean="0"/>
              <a:t>.</a:t>
            </a:r>
            <a:endParaRPr dirty="0"/>
          </a:p>
          <a:p>
            <a:pPr rtl="0"/>
            <a:r>
              <a:rPr dirty="0"/>
              <a:t>These applications are often </a:t>
            </a:r>
            <a:r>
              <a:rPr b="1" dirty="0"/>
              <a:t>easier to realize</a:t>
            </a:r>
            <a:r>
              <a:rPr dirty="0"/>
              <a:t> using existing standard methods.</a:t>
            </a:r>
          </a:p>
          <a:p>
            <a:pPr rtl="0"/>
            <a:r>
              <a:rPr dirty="0"/>
              <a:t>The </a:t>
            </a:r>
            <a:r>
              <a:rPr b="1" dirty="0"/>
              <a:t>topic of cycle </a:t>
            </a:r>
            <a:r>
              <a:rPr b="1" dirty="0" smtClean="0"/>
              <a:t>time</a:t>
            </a:r>
            <a:r>
              <a:rPr lang="de-DE" b="1" dirty="0" smtClean="0"/>
              <a:t> </a:t>
            </a:r>
            <a:r>
              <a:rPr dirty="0" smtClean="0"/>
              <a:t>in </a:t>
            </a:r>
            <a:r>
              <a:rPr dirty="0"/>
              <a:t>particular does not apply well in the field of HRC.</a:t>
            </a:r>
          </a:p>
          <a:p>
            <a:pPr rtl="0"/>
            <a:r>
              <a:rPr dirty="0">
                <a:sym typeface="Wingdings" panose="05000000000000000000" pitchFamily="2" charset="2"/>
              </a:rPr>
              <a:t> </a:t>
            </a:r>
            <a:r>
              <a:rPr b="1" dirty="0">
                <a:sym typeface="Wingdings" panose="05000000000000000000" pitchFamily="2" charset="2"/>
              </a:rPr>
              <a:t>An open review </a:t>
            </a:r>
            <a:r>
              <a:rPr dirty="0">
                <a:sym typeface="Wingdings" panose="05000000000000000000" pitchFamily="2" charset="2"/>
              </a:rPr>
              <a:t>of </a:t>
            </a:r>
            <a:r>
              <a:rPr lang="en-GB" dirty="0" smtClean="0">
                <a:sym typeface="Wingdings" panose="05000000000000000000" pitchFamily="2" charset="2"/>
              </a:rPr>
              <a:t>“</a:t>
            </a:r>
            <a:r>
              <a:rPr dirty="0" smtClean="0">
                <a:sym typeface="Wingdings" panose="05000000000000000000" pitchFamily="2" charset="2"/>
              </a:rPr>
              <a:t>HRC Applications</a:t>
            </a:r>
            <a:r>
              <a:rPr lang="en-GB" dirty="0" smtClean="0">
                <a:sym typeface="Wingdings" panose="05000000000000000000" pitchFamily="2" charset="2"/>
              </a:rPr>
              <a:t>”</a:t>
            </a:r>
            <a:r>
              <a:rPr dirty="0" smtClean="0">
                <a:sym typeface="Wingdings" panose="05000000000000000000" pitchFamily="2" charset="2"/>
              </a:rPr>
              <a:t> </a:t>
            </a:r>
            <a:r>
              <a:rPr b="1" dirty="0">
                <a:sym typeface="Wingdings" panose="05000000000000000000" pitchFamily="2" charset="2"/>
              </a:rPr>
              <a:t>including all advantages and disadvantages</a:t>
            </a:r>
            <a:r>
              <a:rPr dirty="0">
                <a:sym typeface="Wingdings" panose="05000000000000000000" pitchFamily="2" charset="2"/>
              </a:rPr>
              <a:t>!</a:t>
            </a:r>
          </a:p>
        </p:txBody>
      </p:sp>
      <p:sp>
        <p:nvSpPr>
          <p:cNvPr id="4" name="Fußzeilenplatzhalter 3"/>
          <p:cNvSpPr>
            <a:spLocks noGrp="1"/>
          </p:cNvSpPr>
          <p:nvPr>
            <p:ph type="ftr" sz="quarter" idx="3"/>
          </p:nvPr>
        </p:nvSpPr>
        <p:spPr>
          <a:xfrm>
            <a:off x="756656" y="6489368"/>
            <a:ext cx="6263616"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2069312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3491677"/>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rtl="0"/>
            <a:r>
              <a:rPr sz="2800" b="1" dirty="0">
                <a:solidFill>
                  <a:srgbClr val="F0F0F0"/>
                </a:solidFill>
              </a:rPr>
              <a:t>Contents</a:t>
            </a:r>
          </a:p>
          <a:p>
            <a:pPr defTabSz="455613" rtl="0">
              <a:spcBef>
                <a:spcPts val="1200"/>
              </a:spcBef>
            </a:pPr>
            <a:r>
              <a:rPr sz="2000" b="1" dirty="0">
                <a:solidFill>
                  <a:srgbClr val="F0F0F0"/>
                </a:solidFill>
              </a:rPr>
              <a:t>1 | General Information on HRC</a:t>
            </a:r>
          </a:p>
          <a:p>
            <a:pPr defTabSz="455613" rtl="0">
              <a:spcBef>
                <a:spcPts val="1200"/>
              </a:spcBef>
            </a:pPr>
            <a:r>
              <a:rPr sz="2000" b="1" dirty="0">
                <a:solidFill>
                  <a:srgbClr val="F0F0F0"/>
                </a:solidFill>
              </a:rPr>
              <a:t>	1.1 | Definition of Terms</a:t>
            </a:r>
          </a:p>
          <a:p>
            <a:pPr defTabSz="455613" rtl="0">
              <a:spcBef>
                <a:spcPts val="1200"/>
              </a:spcBef>
            </a:pPr>
            <a:r>
              <a:rPr sz="2000" b="1" dirty="0">
                <a:solidFill>
                  <a:srgbClr val="F0F0F0"/>
                </a:solidFill>
              </a:rPr>
              <a:t>	1.2 | Motivation </a:t>
            </a:r>
          </a:p>
          <a:p>
            <a:pPr defTabSz="455613" rtl="0">
              <a:spcBef>
                <a:spcPts val="1200"/>
              </a:spcBef>
            </a:pPr>
            <a:r>
              <a:rPr sz="2000" b="1" dirty="0">
                <a:solidFill>
                  <a:srgbClr val="F0F0F0"/>
                </a:solidFill>
              </a:rPr>
              <a:t>	1.3 | Possibilities for Classification</a:t>
            </a:r>
          </a:p>
          <a:p>
            <a:pPr defTabSz="455613" rtl="0">
              <a:spcBef>
                <a:spcPts val="1200"/>
              </a:spcBef>
            </a:pPr>
            <a:r>
              <a:rPr sz="2000" b="1" dirty="0">
                <a:solidFill>
                  <a:srgbClr val="F0F0F0"/>
                </a:solidFill>
              </a:rPr>
              <a:t>	1.4 | Normative Environment and </a:t>
            </a:r>
            <a:r>
              <a:rPr lang="de-DE" sz="2000" b="1" dirty="0" smtClean="0">
                <a:solidFill>
                  <a:srgbClr val="F0F0F0"/>
                </a:solidFill>
              </a:rPr>
              <a:t>n</a:t>
            </a:r>
            <a:r>
              <a:rPr sz="2000" b="1" dirty="0" err="1" smtClean="0">
                <a:solidFill>
                  <a:srgbClr val="F0F0F0"/>
                </a:solidFill>
              </a:rPr>
              <a:t>ecessary</a:t>
            </a:r>
            <a:r>
              <a:rPr sz="2000" b="1" dirty="0" smtClean="0">
                <a:solidFill>
                  <a:srgbClr val="F0F0F0"/>
                </a:solidFill>
              </a:rPr>
              <a:t> </a:t>
            </a:r>
            <a:r>
              <a:rPr sz="2000" b="1" dirty="0">
                <a:solidFill>
                  <a:srgbClr val="F0F0F0"/>
                </a:solidFill>
              </a:rPr>
              <a:t>Steps</a:t>
            </a:r>
          </a:p>
          <a:p>
            <a:pPr defTabSz="455613" rtl="0">
              <a:spcBef>
                <a:spcPts val="1200"/>
              </a:spcBef>
            </a:pPr>
            <a:r>
              <a:rPr sz="2000" b="1" dirty="0">
                <a:solidFill>
                  <a:srgbClr val="F0F0F0"/>
                </a:solidFill>
              </a:rPr>
              <a:t>2 | HRC from the Perspective of a Gripper Manufacturer</a:t>
            </a:r>
          </a:p>
          <a:p>
            <a:pPr defTabSz="455613" rtl="0">
              <a:spcBef>
                <a:spcPts val="1200"/>
              </a:spcBef>
            </a:pPr>
            <a:r>
              <a:rPr sz="2000" b="1" dirty="0">
                <a:solidFill>
                  <a:srgbClr val="F0F0F0"/>
                </a:solidFill>
              </a:rPr>
              <a:t>3 | Contact Person and Summary</a:t>
            </a: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rtl="0"/>
            <a:r>
              <a:rPr sz="2000" b="1" dirty="0">
                <a:solidFill>
                  <a:srgbClr val="FFFFFF"/>
                </a:solidFill>
              </a:rPr>
              <a:t> </a:t>
            </a: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rtl="0">
              <a:lnSpc>
                <a:spcPts val="3200"/>
              </a:lnSpc>
              <a:spcBef>
                <a:spcPct val="0"/>
              </a:spcBef>
              <a:defRPr/>
            </a:pPr>
            <a:r>
              <a:rPr lang="de-DE" sz="2800" b="1" dirty="0" smtClean="0">
                <a:solidFill>
                  <a:srgbClr val="FFFFFF"/>
                </a:solidFill>
              </a:rPr>
              <a:t>Human-Robot </a:t>
            </a:r>
            <a:r>
              <a:rPr lang="de-DE" sz="2800" b="1" dirty="0" err="1" smtClean="0">
                <a:solidFill>
                  <a:srgbClr val="FFFFFF"/>
                </a:solidFill>
              </a:rPr>
              <a:t>Collaboration</a:t>
            </a:r>
            <a:endParaRPr sz="2800" b="1" dirty="0">
              <a:solidFill>
                <a:srgbClr val="FFFFFF"/>
              </a:solidFill>
            </a:endParaRPr>
          </a:p>
          <a:p>
            <a:pPr marL="84138" lvl="0" rtl="0">
              <a:lnSpc>
                <a:spcPts val="3200"/>
              </a:lnSpc>
              <a:spcBef>
                <a:spcPct val="0"/>
              </a:spcBef>
              <a:defRPr/>
            </a:pPr>
            <a:r>
              <a:rPr sz="2400" i="1" dirty="0">
                <a:solidFill>
                  <a:srgbClr val="FFFFFF"/>
                </a:solidFill>
              </a:rPr>
              <a:t>Internal training presentation</a:t>
            </a:r>
          </a:p>
        </p:txBody>
      </p:sp>
      <p:sp>
        <p:nvSpPr>
          <p:cNvPr id="5" name="Fußzeilenplatzhalter 4"/>
          <p:cNvSpPr>
            <a:spLocks noGrp="1"/>
          </p:cNvSpPr>
          <p:nvPr>
            <p:ph type="ftr" sz="quarter" idx="3"/>
          </p:nvPr>
        </p:nvSpPr>
        <p:spPr>
          <a:xfrm>
            <a:off x="755575" y="6496050"/>
            <a:ext cx="6033435" cy="252000"/>
          </a:xfrm>
        </p:spPr>
        <p:txBody>
          <a:bodyPr/>
          <a:lstStyle/>
          <a:p>
            <a:pPr rtl="0"/>
            <a:r>
              <a:rPr lang="en-US" dirty="0" smtClean="0"/>
              <a:t>Human-Robot Collaboration | Product Management Gripping Systems</a:t>
            </a:r>
            <a:endParaRPr dirty="0"/>
          </a:p>
        </p:txBody>
      </p:sp>
    </p:spTree>
    <p:extLst>
      <p:ext uri="{BB962C8B-B14F-4D97-AF65-F5344CB8AC3E}">
        <p14:creationId xmlns:p14="http://schemas.microsoft.com/office/powerpoint/2010/main" val="3842531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pPr rtl="0"/>
            <a:r>
              <a:rPr/>
              <a:t>Normative classification of human-robot collaboration</a:t>
            </a:r>
          </a:p>
        </p:txBody>
      </p:sp>
      <p:sp>
        <p:nvSpPr>
          <p:cNvPr id="11" name="Rechteck 10"/>
          <p:cNvSpPr/>
          <p:nvPr/>
        </p:nvSpPr>
        <p:spPr>
          <a:xfrm rot="16200000">
            <a:off x="6696323" y="3692380"/>
            <a:ext cx="4572000" cy="230832"/>
          </a:xfrm>
          <a:prstGeom prst="rect">
            <a:avLst/>
          </a:prstGeom>
        </p:spPr>
        <p:txBody>
          <a:bodyPr>
            <a:spAutoFit/>
          </a:bodyPr>
          <a:lstStyle/>
          <a:p>
            <a:pPr rtl="0"/>
            <a:r>
              <a:rPr sz="900" i="1">
                <a:solidFill>
                  <a:schemeClr val="tx1">
                    <a:lumMod val="75000"/>
                    <a:lumOff val="25000"/>
                  </a:schemeClr>
                </a:solidFill>
                <a:latin typeface="Calibri" panose="020F0502020204030204" pitchFamily="34" charset="0"/>
                <a:ea typeface="Times New Roman" panose="02020603050405020304" pitchFamily="18" charset="0"/>
              </a:rPr>
              <a:t>Source: ISO/TS 15066:2016</a:t>
            </a:r>
          </a:p>
        </p:txBody>
      </p:sp>
      <p:sp>
        <p:nvSpPr>
          <p:cNvPr id="12" name="Titel 1"/>
          <p:cNvSpPr txBox="1">
            <a:spLocks/>
          </p:cNvSpPr>
          <p:nvPr/>
        </p:nvSpPr>
        <p:spPr>
          <a:xfrm>
            <a:off x="561443" y="389470"/>
            <a:ext cx="8074557" cy="960702"/>
          </a:xfrm>
          <a:prstGeom prst="rect">
            <a:avLst/>
          </a:prstGeom>
        </p:spPr>
        <p:txBody>
          <a:bodyPr anchor="b"/>
          <a:lstStyle>
            <a:lvl1pPr algn="l" defTabSz="457200" rtl="0" eaLnBrk="1" latinLnBrk="0" hangingPunct="1">
              <a:spcBef>
                <a:spcPct val="0"/>
              </a:spcBef>
              <a:buNone/>
              <a:defRPr sz="3200" b="1" i="0" kern="1200">
                <a:solidFill>
                  <a:srgbClr val="00446B"/>
                </a:solidFill>
                <a:latin typeface="Calibri"/>
                <a:ea typeface="+mj-ea"/>
                <a:cs typeface="Calibri"/>
              </a:defRPr>
            </a:lvl1pPr>
          </a:lstStyle>
          <a:p>
            <a:endParaRPr lang="de-DE" dirty="0"/>
          </a:p>
        </p:txBody>
      </p:sp>
      <p:sp>
        <p:nvSpPr>
          <p:cNvPr id="2" name="Textfeld 1"/>
          <p:cNvSpPr txBox="1"/>
          <p:nvPr/>
        </p:nvSpPr>
        <p:spPr>
          <a:xfrm>
            <a:off x="4139952" y="1450712"/>
            <a:ext cx="4208016" cy="1846659"/>
          </a:xfrm>
          <a:prstGeom prst="rect">
            <a:avLst/>
          </a:prstGeom>
          <a:noFill/>
        </p:spPr>
        <p:txBody>
          <a:bodyPr wrap="square" rtlCol="0">
            <a:spAutoFit/>
          </a:bodyPr>
          <a:lstStyle/>
          <a:p>
            <a:pPr algn="just"/>
            <a:r>
              <a:rPr lang="de-DE" b="1" dirty="0" err="1">
                <a:solidFill>
                  <a:schemeClr val="tx1">
                    <a:lumMod val="75000"/>
                    <a:lumOff val="25000"/>
                  </a:schemeClr>
                </a:solidFill>
              </a:rPr>
              <a:t>Method</a:t>
            </a:r>
            <a:r>
              <a:rPr lang="de-DE" b="1" dirty="0">
                <a:solidFill>
                  <a:schemeClr val="tx1">
                    <a:lumMod val="75000"/>
                    <a:lumOff val="25000"/>
                  </a:schemeClr>
                </a:solidFill>
              </a:rPr>
              <a:t> 1 – Safe </a:t>
            </a:r>
            <a:r>
              <a:rPr lang="de-DE" b="1" dirty="0" smtClean="0">
                <a:solidFill>
                  <a:schemeClr val="tx1">
                    <a:lumMod val="75000"/>
                    <a:lumOff val="25000"/>
                  </a:schemeClr>
                </a:solidFill>
              </a:rPr>
              <a:t>Hold</a:t>
            </a:r>
          </a:p>
          <a:p>
            <a:pPr algn="just"/>
            <a:r>
              <a:rPr lang="en-US" sz="1600" dirty="0" smtClean="0">
                <a:solidFill>
                  <a:schemeClr val="tx1">
                    <a:lumMod val="75000"/>
                    <a:lumOff val="25000"/>
                  </a:schemeClr>
                </a:solidFill>
              </a:rPr>
              <a:t>The robot system works at normal speed, provided that there is free access in the machining area. When a human enters the area this is monitored i.e. by a laser </a:t>
            </a:r>
            <a:r>
              <a:rPr lang="en-US" sz="1600" dirty="0" err="1" smtClean="0">
                <a:solidFill>
                  <a:schemeClr val="tx1">
                    <a:lumMod val="75000"/>
                    <a:lumOff val="25000"/>
                  </a:schemeClr>
                </a:solidFill>
              </a:rPr>
              <a:t>scaner</a:t>
            </a:r>
            <a:r>
              <a:rPr lang="en-US" sz="1600" dirty="0" smtClean="0">
                <a:solidFill>
                  <a:schemeClr val="tx1">
                    <a:lumMod val="75000"/>
                    <a:lumOff val="25000"/>
                  </a:schemeClr>
                </a:solidFill>
              </a:rPr>
              <a:t>, and the robot system enters into a safety-monitored stop.</a:t>
            </a:r>
            <a:endParaRPr sz="1600" dirty="0">
              <a:solidFill>
                <a:schemeClr val="tx1">
                  <a:lumMod val="75000"/>
                  <a:lumOff val="25000"/>
                </a:schemeClr>
              </a:solidFill>
            </a:endParaRPr>
          </a:p>
        </p:txBody>
      </p:sp>
      <p:sp>
        <p:nvSpPr>
          <p:cNvPr id="14" name="Textfeld 13"/>
          <p:cNvSpPr txBox="1"/>
          <p:nvPr/>
        </p:nvSpPr>
        <p:spPr>
          <a:xfrm>
            <a:off x="4139952" y="3772622"/>
            <a:ext cx="4208016" cy="2092881"/>
          </a:xfrm>
          <a:prstGeom prst="rect">
            <a:avLst/>
          </a:prstGeom>
          <a:noFill/>
        </p:spPr>
        <p:txBody>
          <a:bodyPr wrap="square" rtlCol="0">
            <a:spAutoFit/>
          </a:bodyPr>
          <a:lstStyle/>
          <a:p>
            <a:pPr algn="just"/>
            <a:r>
              <a:rPr lang="de-DE" b="1" dirty="0" err="1">
                <a:solidFill>
                  <a:schemeClr val="tx1">
                    <a:lumMod val="75000"/>
                    <a:lumOff val="25000"/>
                  </a:schemeClr>
                </a:solidFill>
              </a:rPr>
              <a:t>Method</a:t>
            </a:r>
            <a:r>
              <a:rPr lang="de-DE" b="1" dirty="0">
                <a:solidFill>
                  <a:schemeClr val="tx1">
                    <a:lumMod val="75000"/>
                    <a:lumOff val="25000"/>
                  </a:schemeClr>
                </a:solidFill>
              </a:rPr>
              <a:t> 2 – Hand </a:t>
            </a:r>
            <a:r>
              <a:rPr lang="de-DE" b="1" dirty="0" err="1" smtClean="0">
                <a:solidFill>
                  <a:schemeClr val="tx1">
                    <a:lumMod val="75000"/>
                    <a:lumOff val="25000"/>
                  </a:schemeClr>
                </a:solidFill>
              </a:rPr>
              <a:t>Guiding</a:t>
            </a:r>
            <a:endParaRPr lang="de-DE" b="1" dirty="0" smtClean="0">
              <a:solidFill>
                <a:schemeClr val="tx1">
                  <a:lumMod val="75000"/>
                  <a:lumOff val="25000"/>
                </a:schemeClr>
              </a:solidFill>
            </a:endParaRPr>
          </a:p>
          <a:p>
            <a:pPr algn="just"/>
            <a:r>
              <a:rPr lang="en-US" sz="1600" dirty="0" smtClean="0">
                <a:solidFill>
                  <a:schemeClr val="tx1">
                    <a:lumMod val="75000"/>
                    <a:lumOff val="25000"/>
                  </a:schemeClr>
                </a:solidFill>
              </a:rPr>
              <a:t>The robot system is guided by a human.</a:t>
            </a:r>
          </a:p>
          <a:p>
            <a:pPr algn="just"/>
            <a:r>
              <a:rPr lang="en-US" sz="1600" dirty="0" smtClean="0">
                <a:solidFill>
                  <a:schemeClr val="tx1">
                    <a:lumMod val="75000"/>
                    <a:lumOff val="25000"/>
                  </a:schemeClr>
                </a:solidFill>
              </a:rPr>
              <a:t>In </a:t>
            </a:r>
            <a:r>
              <a:rPr lang="en-US" sz="1600" dirty="0">
                <a:solidFill>
                  <a:schemeClr val="tx1">
                    <a:lumMod val="75000"/>
                    <a:lumOff val="25000"/>
                  </a:schemeClr>
                </a:solidFill>
              </a:rPr>
              <a:t>order to do so, the system must be able to detect </a:t>
            </a:r>
            <a:r>
              <a:rPr lang="en-US" sz="1600" dirty="0" smtClean="0">
                <a:solidFill>
                  <a:schemeClr val="tx1">
                    <a:lumMod val="75000"/>
                    <a:lumOff val="25000"/>
                  </a:schemeClr>
                </a:solidFill>
              </a:rPr>
              <a:t>the force </a:t>
            </a:r>
            <a:r>
              <a:rPr lang="en-US" sz="1600" dirty="0">
                <a:solidFill>
                  <a:schemeClr val="tx1">
                    <a:lumMod val="75000"/>
                    <a:lumOff val="25000"/>
                  </a:schemeClr>
                </a:solidFill>
              </a:rPr>
              <a:t>of the human e.g. using a force/torque sensor</a:t>
            </a:r>
            <a:r>
              <a:rPr lang="en-US" sz="1600" dirty="0" smtClean="0">
                <a:solidFill>
                  <a:schemeClr val="tx1">
                    <a:lumMod val="75000"/>
                    <a:lumOff val="25000"/>
                  </a:schemeClr>
                </a:solidFill>
              </a:rPr>
              <a:t>. The </a:t>
            </a:r>
            <a:r>
              <a:rPr lang="en-US" sz="1600" dirty="0">
                <a:solidFill>
                  <a:schemeClr val="tx1">
                    <a:lumMod val="75000"/>
                    <a:lumOff val="25000"/>
                  </a:schemeClr>
                </a:solidFill>
              </a:rPr>
              <a:t>robot system only moves when this movement </a:t>
            </a:r>
            <a:r>
              <a:rPr lang="en-US" sz="1600" dirty="0" smtClean="0">
                <a:solidFill>
                  <a:schemeClr val="tx1">
                    <a:lumMod val="75000"/>
                    <a:lumOff val="25000"/>
                  </a:schemeClr>
                </a:solidFill>
              </a:rPr>
              <a:t>is enabled </a:t>
            </a:r>
            <a:r>
              <a:rPr lang="en-US" sz="1600" dirty="0">
                <a:solidFill>
                  <a:schemeClr val="tx1">
                    <a:lumMod val="75000"/>
                    <a:lumOff val="25000"/>
                  </a:schemeClr>
                </a:solidFill>
              </a:rPr>
              <a:t>by the human using a safety switch. </a:t>
            </a:r>
            <a:r>
              <a:rPr lang="en-US" sz="1600" dirty="0" smtClean="0">
                <a:solidFill>
                  <a:schemeClr val="tx1">
                    <a:lumMod val="75000"/>
                    <a:lumOff val="25000"/>
                  </a:schemeClr>
                </a:solidFill>
              </a:rPr>
              <a:t>Otherwise the </a:t>
            </a:r>
            <a:r>
              <a:rPr lang="en-US" sz="1600" dirty="0">
                <a:solidFill>
                  <a:schemeClr val="tx1">
                    <a:lumMod val="75000"/>
                    <a:lumOff val="25000"/>
                  </a:schemeClr>
                </a:solidFill>
              </a:rPr>
              <a:t>robot system is in a safety-monitored stop.</a:t>
            </a:r>
            <a:endParaRPr sz="1600" dirty="0">
              <a:solidFill>
                <a:schemeClr val="tx1">
                  <a:lumMod val="75000"/>
                  <a:lumOff val="25000"/>
                </a:schemeClr>
              </a:solidFill>
            </a:endParaRPr>
          </a:p>
        </p:txBody>
      </p:sp>
      <p:sp>
        <p:nvSpPr>
          <p:cNvPr id="3" name="Fußzeilenplatzhalter 2"/>
          <p:cNvSpPr>
            <a:spLocks noGrp="1"/>
          </p:cNvSpPr>
          <p:nvPr>
            <p:ph type="ftr" sz="quarter" idx="3"/>
          </p:nvPr>
        </p:nvSpPr>
        <p:spPr>
          <a:xfrm>
            <a:off x="756656" y="6489368"/>
            <a:ext cx="6119600" cy="252000"/>
          </a:xfrm>
        </p:spPr>
        <p:txBody>
          <a:bodyPr/>
          <a:lstStyle/>
          <a:p>
            <a:pPr rtl="0"/>
            <a:r>
              <a:rPr lang="en-US" dirty="0" smtClean="0"/>
              <a:t>Human-Robot Collaboration | Product Management Gripping Systems</a:t>
            </a:r>
            <a:endParaRPr dirty="0"/>
          </a:p>
        </p:txBody>
      </p:sp>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61" y="1121947"/>
            <a:ext cx="3333464" cy="2421646"/>
          </a:xfrm>
          <a:prstGeom prst="rect">
            <a:avLst/>
          </a:prstGeom>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034" y="3717032"/>
            <a:ext cx="2710119" cy="2113661"/>
          </a:xfrm>
          <a:prstGeom prst="rect">
            <a:avLst/>
          </a:prstGeom>
        </p:spPr>
      </p:pic>
    </p:spTree>
    <p:extLst>
      <p:ext uri="{BB962C8B-B14F-4D97-AF65-F5344CB8AC3E}">
        <p14:creationId xmlns:p14="http://schemas.microsoft.com/office/powerpoint/2010/main" val="4090022494"/>
      </p:ext>
    </p:extLst>
  </p:cSld>
  <p:clrMapOvr>
    <a:masterClrMapping/>
  </p:clrMapOvr>
  <mc:AlternateContent xmlns:mc="http://schemas.openxmlformats.org/markup-compatibility/2006" xmlns:p14="http://schemas.microsoft.com/office/powerpoint/2010/main">
    <mc:Choice Requires="p14">
      <p:transition spd="slow" p14:dur="2000"/>
    </mc:Choice>
    <mc:Fallback xmlns="" xmlns:c15="http://schemas.microsoft.com/office/drawing/2012/chart" xmlns:c="http://schemas.openxmlformats.org/drawingml/2006/chart">
      <p:transition spd="slow"/>
    </mc:Fallback>
  </mc:AlternateContent>
  <p:timing>
    <p:tnLst>
      <p:par>
        <p:cTn id="1" dur="indefinite" restart="never" nodeType="tmRoot"/>
      </p:par>
    </p:tnLst>
  </p:timing>
</p:sld>
</file>

<file path=ppt/theme/theme1.xml><?xml version="1.0" encoding="utf-8"?>
<a:theme xmlns:a="http://schemas.openxmlformats.org/drawingml/2006/main" name="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1760</Words>
  <Application>Microsoft Office PowerPoint</Application>
  <PresentationFormat>Bildschirmpräsentation (4:3)</PresentationFormat>
  <Paragraphs>339</Paragraphs>
  <Slides>26</Slides>
  <Notes>13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Courier New</vt:lpstr>
      <vt:lpstr>Times New Roman</vt:lpstr>
      <vt:lpstr>Wingdings</vt:lpstr>
      <vt:lpstr> SCH_PPT_Vorlage_4-3_220312</vt:lpstr>
      <vt:lpstr>PowerPoint-Präsentation</vt:lpstr>
      <vt:lpstr>PowerPoint-Präsentation</vt:lpstr>
      <vt:lpstr>Human-Robot Collaboration Definition of Terms</vt:lpstr>
      <vt:lpstr>From full Automation to Human- Robot-Collaboration</vt:lpstr>
      <vt:lpstr>PowerPoint-Präsentation</vt:lpstr>
      <vt:lpstr>Jobs that make sense for using direct interaction between humans and machines</vt:lpstr>
      <vt:lpstr>Jobs that make sense for direct interaction between humans and machines</vt:lpstr>
      <vt:lpstr>PowerPoint-Präsentation</vt:lpstr>
      <vt:lpstr>Normative classification of human-robot collaboration</vt:lpstr>
      <vt:lpstr>Normative classification of human-robot collaboration</vt:lpstr>
      <vt:lpstr>PowerPoint-Präsentation</vt:lpstr>
      <vt:lpstr>PowerPoint-Präsentation</vt:lpstr>
      <vt:lpstr>Standards and guidelines In the context of human-robot collaboration</vt:lpstr>
      <vt:lpstr>Recommendation for the implementation of HRC True to the motto “step-by-step”</vt:lpstr>
      <vt:lpstr>Conducting a risk assessment Specific to applications in the HRC environment</vt:lpstr>
      <vt:lpstr>PowerPoint-Präsentation</vt:lpstr>
      <vt:lpstr>Gripper safety principles for collaborative applications</vt:lpstr>
      <vt:lpstr>Supported by SCHUNK HRC application with gripper application</vt:lpstr>
      <vt:lpstr>PowerPoint-Präsentation</vt:lpstr>
      <vt:lpstr>Cobots - Collaborative robots Basis for end-of-arm-tooling</vt:lpstr>
      <vt:lpstr>Product selection Gripper for collaborative applications</vt:lpstr>
      <vt:lpstr>Product selection Gripper for collaborative applications</vt:lpstr>
      <vt:lpstr>Product selection Gripper for collaborative applications</vt:lpstr>
      <vt:lpstr>PowerPoint-Präsentation</vt:lpstr>
      <vt:lpstr>Summary – conclusion</vt:lpstr>
      <vt:lpstr>PowerPoint-Präsentation</vt:lpstr>
    </vt:vector>
  </TitlesOfParts>
  <Company>TEAMDREI Werbeagentur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Jung, Anna;Janßen, Benedikt</dc:creator>
  <cp:lastModifiedBy>Jung, Anna</cp:lastModifiedBy>
  <cp:revision>652</cp:revision>
  <cp:lastPrinted>2017-08-11T11:42:21Z</cp:lastPrinted>
  <dcterms:created xsi:type="dcterms:W3CDTF">2014-06-26T12:22:52Z</dcterms:created>
  <dcterms:modified xsi:type="dcterms:W3CDTF">2017-09-25T08:42:34Z</dcterms:modified>
</cp:coreProperties>
</file>