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69" r:id="rId3"/>
    <p:sldId id="262" r:id="rId4"/>
    <p:sldId id="281" r:id="rId5"/>
    <p:sldId id="280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ber, Philipp" initials="ZP" lastIdx="1" clrIdx="0">
    <p:extLst>
      <p:ext uri="{19B8F6BF-5375-455C-9EA6-DF929625EA0E}">
        <p15:presenceInfo xmlns:p15="http://schemas.microsoft.com/office/powerpoint/2012/main" userId="S-1-5-21-2784293300-3755646178-500054864-3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008" y="90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63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Digitisation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Commissioning</a:t>
            </a: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Assistant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067944" y="6442893"/>
            <a:ext cx="129614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September 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3707904" y="1196754"/>
            <a:ext cx="5436096" cy="603840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Commissioning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Assistant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err="1" smtClean="0">
                <a:solidFill>
                  <a:srgbClr val="FFFFFF"/>
                </a:solidFill>
              </a:rPr>
              <a:t>Product</a:t>
            </a:r>
            <a:r>
              <a:rPr lang="de-DE" sz="3000" dirty="0" smtClean="0">
                <a:solidFill>
                  <a:srgbClr val="FFFFFF"/>
                </a:solidFill>
              </a:rPr>
              <a:t> </a:t>
            </a:r>
            <a:r>
              <a:rPr lang="de-DE" sz="3000" dirty="0" err="1" smtClean="0">
                <a:solidFill>
                  <a:srgbClr val="FFFFFF"/>
                </a:solidFill>
              </a:rPr>
              <a:t>presentation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SCHUNK Online </a:t>
            </a:r>
            <a:r>
              <a:rPr lang="de-DE" sz="3000" dirty="0" err="1" smtClean="0">
                <a:solidFill>
                  <a:srgbClr val="FFFFFF"/>
                </a:solidFill>
              </a:rPr>
              <a:t>Commissioning</a:t>
            </a:r>
            <a:r>
              <a:rPr lang="de-DE" sz="3000" dirty="0" smtClean="0">
                <a:solidFill>
                  <a:srgbClr val="FFFFFF"/>
                </a:solidFill>
              </a:rPr>
              <a:t> </a:t>
            </a:r>
            <a:r>
              <a:rPr lang="de-DE" sz="3000" dirty="0" err="1" smtClean="0">
                <a:solidFill>
                  <a:srgbClr val="FFFFFF"/>
                </a:solidFill>
              </a:rPr>
              <a:t>Assistant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Universal </a:t>
            </a:r>
            <a:r>
              <a:rPr lang="de-DE" sz="1500" dirty="0" err="1" smtClean="0">
                <a:solidFill>
                  <a:srgbClr val="FFFFFF"/>
                </a:solidFill>
              </a:rPr>
              <a:t>gripper</a:t>
            </a:r>
            <a:r>
              <a:rPr lang="de-DE" sz="1500" dirty="0" smtClean="0">
                <a:solidFill>
                  <a:srgbClr val="FFFFFF"/>
                </a:solidFill>
              </a:rPr>
              <a:t> EGL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339753" y="473083"/>
            <a:ext cx="6804248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Universal gripper EGL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0099" y="357301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D6A"/>
                </a:solidFill>
              </a:rPr>
              <a:t>Interactive user guidance within the complete commissioning process</a:t>
            </a:r>
            <a:endParaRPr lang="en-US" b="1" dirty="0" smtClean="0">
              <a:solidFill>
                <a:srgbClr val="003D6A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48064" y="201372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446B"/>
                </a:solidFill>
              </a:rPr>
              <a:t>Interactive tool for simple and fast commissioning of the universal </a:t>
            </a:r>
            <a:br>
              <a:rPr lang="en-US" sz="1600" b="1" dirty="0" smtClean="0">
                <a:solidFill>
                  <a:srgbClr val="00446B"/>
                </a:solidFill>
              </a:rPr>
            </a:br>
            <a:r>
              <a:rPr lang="en-US" sz="1600" b="1" dirty="0" smtClean="0">
                <a:solidFill>
                  <a:srgbClr val="00446B"/>
                </a:solidFill>
              </a:rPr>
              <a:t>gripper EGL</a:t>
            </a:r>
            <a:endParaRPr lang="en-US" sz="1600" b="1" dirty="0">
              <a:solidFill>
                <a:srgbClr val="00446B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5" y="2348880"/>
            <a:ext cx="4140965" cy="31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5" y="2348880"/>
            <a:ext cx="4140965" cy="3179669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8" y="4953069"/>
            <a:ext cx="963019" cy="5517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Easy. Flexible. Innovative.</a:t>
            </a:r>
            <a:endParaRPr lang="de-DE" sz="4000" b="1" dirty="0">
              <a:solidFill>
                <a:schemeClr val="bg1"/>
              </a:solidFill>
            </a:endParaRPr>
          </a:p>
        </p:txBody>
      </p:sp>
      <p:cxnSp>
        <p:nvCxnSpPr>
          <p:cNvPr id="25" name="Gewinkelte Verbindung 24"/>
          <p:cNvCxnSpPr>
            <a:stCxn id="72" idx="2"/>
          </p:cNvCxnSpPr>
          <p:nvPr/>
        </p:nvCxnSpPr>
        <p:spPr>
          <a:xfrm rot="10800000" flipV="1">
            <a:off x="1259635" y="4946605"/>
            <a:ext cx="3956527" cy="320875"/>
          </a:xfrm>
          <a:prstGeom prst="bentConnector3">
            <a:avLst>
              <a:gd name="adj1" fmla="val 12499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stCxn id="52" idx="2"/>
          </p:cNvCxnSpPr>
          <p:nvPr/>
        </p:nvCxnSpPr>
        <p:spPr>
          <a:xfrm rot="10800000" flipV="1">
            <a:off x="1403648" y="3415780"/>
            <a:ext cx="3823842" cy="1093339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/>
          <p:cNvGrpSpPr/>
          <p:nvPr/>
        </p:nvGrpSpPr>
        <p:grpSpPr>
          <a:xfrm>
            <a:off x="5227490" y="3246503"/>
            <a:ext cx="3578872" cy="338554"/>
            <a:chOff x="5241600" y="3849427"/>
            <a:chExt cx="3578872" cy="338554"/>
          </a:xfrm>
        </p:grpSpPr>
        <p:sp>
          <p:nvSpPr>
            <p:cNvPr id="50" name="Textfeld 49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D6A"/>
                  </a:solidFill>
                </a:rPr>
                <a:t>Interactive step-by-step tutorial</a:t>
              </a:r>
              <a:endParaRPr lang="en-US" sz="1600" b="1" dirty="0" smtClean="0">
                <a:solidFill>
                  <a:srgbClr val="003D6A"/>
                </a:solidFill>
              </a:endParaRPr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54" name="Gruppieren 53"/>
          <p:cNvGrpSpPr/>
          <p:nvPr/>
        </p:nvGrpSpPr>
        <p:grpSpPr>
          <a:xfrm>
            <a:off x="5227490" y="2313282"/>
            <a:ext cx="3578872" cy="584775"/>
            <a:chOff x="5241600" y="3849427"/>
            <a:chExt cx="3578872" cy="584775"/>
          </a:xfrm>
        </p:grpSpPr>
        <p:sp>
          <p:nvSpPr>
            <p:cNvPr id="55" name="Textfeld 54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D6A"/>
                  </a:solidFill>
                </a:rPr>
                <a:t>Web based user guidance within the complete commissioning process</a:t>
              </a:r>
              <a:endParaRPr lang="en-US" sz="1600" b="1" dirty="0" smtClean="0">
                <a:solidFill>
                  <a:srgbClr val="003D6A"/>
                </a:solidFill>
              </a:endParaRP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4" name="Gruppieren 63"/>
          <p:cNvGrpSpPr/>
          <p:nvPr/>
        </p:nvGrpSpPr>
        <p:grpSpPr>
          <a:xfrm>
            <a:off x="5216161" y="3949488"/>
            <a:ext cx="3578872" cy="584775"/>
            <a:chOff x="5241600" y="3849427"/>
            <a:chExt cx="3578872" cy="584775"/>
          </a:xfrm>
        </p:grpSpPr>
        <p:sp>
          <p:nvSpPr>
            <p:cNvPr id="65" name="Textfeld 64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D6A"/>
                  </a:solidFill>
                </a:rPr>
                <a:t>Simple integration of the gripper control into the PLC environment</a:t>
              </a:r>
              <a:endParaRPr lang="en-US" sz="1600" b="1" dirty="0" smtClean="0">
                <a:solidFill>
                  <a:srgbClr val="003D6A"/>
                </a:solidFill>
              </a:endParaRPr>
            </a:p>
          </p:txBody>
        </p:sp>
        <p:grpSp>
          <p:nvGrpSpPr>
            <p:cNvPr id="66" name="Gruppieren 6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9" name="Gruppieren 68"/>
          <p:cNvGrpSpPr/>
          <p:nvPr/>
        </p:nvGrpSpPr>
        <p:grpSpPr>
          <a:xfrm>
            <a:off x="5216161" y="4777328"/>
            <a:ext cx="3914776" cy="584775"/>
            <a:chOff x="5241600" y="3849427"/>
            <a:chExt cx="3578872" cy="584775"/>
          </a:xfrm>
        </p:grpSpPr>
        <p:sp>
          <p:nvSpPr>
            <p:cNvPr id="70" name="Textfeld 6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3D6A"/>
                  </a:solidFill>
                </a:rPr>
                <a:t>PROFINET certification of SCHUNK gripper EGL</a:t>
              </a:r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7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bg1"/>
                </a:solidFill>
              </a:rPr>
              <a:t>Your advantages and benefits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84423" y="1869087"/>
            <a:ext cx="4320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Web </a:t>
            </a:r>
            <a:r>
              <a:rPr lang="de-DE" sz="1600" b="1" dirty="0" err="1" smtClean="0">
                <a:solidFill>
                  <a:srgbClr val="003D6A"/>
                </a:solidFill>
              </a:rPr>
              <a:t>based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interactive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user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guidance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within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the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complete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commissioning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process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for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active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support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of</a:t>
            </a:r>
            <a:r>
              <a:rPr lang="de-DE" sz="1600" dirty="0" smtClean="0">
                <a:solidFill>
                  <a:srgbClr val="003D6A"/>
                </a:solidFill>
              </a:rPr>
              <a:t> SCHUNK </a:t>
            </a:r>
            <a:r>
              <a:rPr lang="de-DE" sz="1600" dirty="0" err="1" smtClean="0">
                <a:solidFill>
                  <a:srgbClr val="003D6A"/>
                </a:solidFill>
              </a:rPr>
              <a:t>customers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when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practically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using</a:t>
            </a:r>
            <a:r>
              <a:rPr lang="de-DE" sz="1600" dirty="0" smtClean="0">
                <a:solidFill>
                  <a:srgbClr val="003D6A"/>
                </a:solidFill>
              </a:rPr>
              <a:t> intelligent SCHUNK </a:t>
            </a:r>
            <a:r>
              <a:rPr lang="de-DE" sz="1600" dirty="0" err="1" smtClean="0">
                <a:solidFill>
                  <a:srgbClr val="003D6A"/>
                </a:solidFill>
              </a:rPr>
              <a:t>grippers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</a:p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Fast </a:t>
            </a:r>
            <a:r>
              <a:rPr lang="de-DE" sz="1600" b="1" dirty="0" err="1" smtClean="0">
                <a:solidFill>
                  <a:srgbClr val="003D6A"/>
                </a:solidFill>
              </a:rPr>
              <a:t>and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accurate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configuration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and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parametrization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of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the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hardware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for</a:t>
            </a:r>
            <a:r>
              <a:rPr lang="de-DE" sz="1600" dirty="0" smtClean="0">
                <a:solidFill>
                  <a:srgbClr val="003D6A"/>
                </a:solidFill>
              </a:rPr>
              <a:t> a </a:t>
            </a:r>
            <a:r>
              <a:rPr lang="de-DE" sz="1600" dirty="0" err="1" smtClean="0">
                <a:solidFill>
                  <a:srgbClr val="003D6A"/>
                </a:solidFill>
              </a:rPr>
              <a:t>convenient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commissioning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and</a:t>
            </a:r>
            <a:r>
              <a:rPr lang="de-DE" sz="1600" dirty="0" smtClean="0">
                <a:solidFill>
                  <a:srgbClr val="003D6A"/>
                </a:solidFill>
              </a:rPr>
              <a:t> a smooth </a:t>
            </a:r>
            <a:r>
              <a:rPr lang="de-DE" sz="1600" dirty="0" err="1" smtClean="0">
                <a:solidFill>
                  <a:srgbClr val="003D6A"/>
                </a:solidFill>
              </a:rPr>
              <a:t>operation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817129" y="2348880"/>
            <a:ext cx="43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600"/>
              </a:spcAft>
              <a:buSzPct val="70000"/>
              <a:buFontTx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Support </a:t>
            </a:r>
            <a:r>
              <a:rPr lang="de-DE" sz="1600" b="1" dirty="0" err="1" smtClean="0">
                <a:solidFill>
                  <a:srgbClr val="003D6A"/>
                </a:solidFill>
              </a:rPr>
              <a:t>during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integration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and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configuration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of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necessary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data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into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the</a:t>
            </a:r>
            <a:r>
              <a:rPr lang="de-DE" sz="1600" b="1" dirty="0" smtClean="0">
                <a:solidFill>
                  <a:srgbClr val="003D6A"/>
                </a:solidFill>
              </a:rPr>
              <a:t> PLC at </a:t>
            </a:r>
            <a:r>
              <a:rPr lang="de-DE" sz="1600" b="1" dirty="0" err="1" smtClean="0">
                <a:solidFill>
                  <a:srgbClr val="003D6A"/>
                </a:solidFill>
              </a:rPr>
              <a:t>customer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b="1" dirty="0" err="1" smtClean="0">
                <a:solidFill>
                  <a:srgbClr val="003D6A"/>
                </a:solidFill>
              </a:rPr>
              <a:t>site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for</a:t>
            </a:r>
            <a:r>
              <a:rPr lang="de-DE" sz="1600" dirty="0" smtClean="0">
                <a:solidFill>
                  <a:srgbClr val="003D6A"/>
                </a:solidFill>
              </a:rPr>
              <a:t> a </a:t>
            </a:r>
            <a:r>
              <a:rPr lang="de-DE" sz="1600" dirty="0" err="1" smtClean="0">
                <a:solidFill>
                  <a:srgbClr val="003D6A"/>
                </a:solidFill>
              </a:rPr>
              <a:t>direct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control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and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commissioning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of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the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gripper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under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actual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  <a:r>
              <a:rPr lang="de-DE" sz="1600" dirty="0" err="1" smtClean="0">
                <a:solidFill>
                  <a:srgbClr val="003D6A"/>
                </a:solidFill>
              </a:rPr>
              <a:t>conditions</a:t>
            </a:r>
            <a:r>
              <a:rPr lang="de-DE" sz="1600" dirty="0" smtClean="0">
                <a:solidFill>
                  <a:srgbClr val="003D6A"/>
                </a:solidFill>
              </a:rPr>
              <a:t> 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de-DE" sz="1600" b="1" dirty="0" smtClean="0">
                <a:solidFill>
                  <a:srgbClr val="003D6A"/>
                </a:solidFill>
              </a:rPr>
              <a:t>EGL PROFINET </a:t>
            </a:r>
            <a:r>
              <a:rPr lang="de-DE" sz="1600" b="1" dirty="0" err="1" smtClean="0">
                <a:solidFill>
                  <a:srgbClr val="003D6A"/>
                </a:solidFill>
              </a:rPr>
              <a:t>certification</a:t>
            </a:r>
            <a:r>
              <a:rPr lang="de-DE" sz="1600" b="1" dirty="0" smtClean="0">
                <a:solidFill>
                  <a:srgbClr val="003D6A"/>
                </a:solidFill>
              </a:rPr>
              <a:t> </a:t>
            </a:r>
            <a:r>
              <a:rPr lang="en-US" sz="1600" dirty="0" smtClean="0">
                <a:solidFill>
                  <a:srgbClr val="003D6A"/>
                </a:solidFill>
              </a:rPr>
              <a:t>for </a:t>
            </a:r>
            <a:r>
              <a:rPr lang="en-US" sz="1600" dirty="0">
                <a:solidFill>
                  <a:srgbClr val="003D6A"/>
                </a:solidFill>
              </a:rPr>
              <a:t>a guaranteed compatibility with industrial standard</a:t>
            </a:r>
          </a:p>
          <a:p>
            <a:pPr marL="177800">
              <a:spcAft>
                <a:spcPts val="600"/>
              </a:spcAft>
              <a:buSzPct val="70000"/>
            </a:pPr>
            <a:endParaRPr lang="de-DE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3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Bildschirmpräsentation (4:3)</PresentationFormat>
  <Paragraphs>17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SCHUNK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Ferien Jobber</dc:creator>
  <cp:lastModifiedBy>Zuber, Philipp</cp:lastModifiedBy>
  <cp:revision>102</cp:revision>
  <cp:lastPrinted>2016-06-06T13:49:29Z</cp:lastPrinted>
  <dcterms:created xsi:type="dcterms:W3CDTF">2014-05-27T06:54:37Z</dcterms:created>
  <dcterms:modified xsi:type="dcterms:W3CDTF">2017-09-22T09:18:04Z</dcterms:modified>
</cp:coreProperties>
</file>