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9" r:id="rId2"/>
    <p:sldId id="269" r:id="rId3"/>
    <p:sldId id="275" r:id="rId4"/>
    <p:sldId id="280" r:id="rId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3288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1051" userDrawn="1">
          <p15:clr>
            <a:srgbClr val="A4A3A4"/>
          </p15:clr>
        </p15:guide>
        <p15:guide id="9" orient="horz" pos="3612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4" autoAdjust="0"/>
    <p:restoredTop sz="94660"/>
  </p:normalViewPr>
  <p:slideViewPr>
    <p:cSldViewPr>
      <p:cViewPr varScale="1">
        <p:scale>
          <a:sx n="103" d="100"/>
          <a:sy n="103" d="100"/>
        </p:scale>
        <p:origin x="858" y="78"/>
      </p:cViewPr>
      <p:guideLst>
        <p:guide orient="horz" pos="1298"/>
        <p:guide pos="3288"/>
        <p:guide orient="horz" pos="1842"/>
        <p:guide orient="horz" pos="2131"/>
        <p:guide pos="3606"/>
        <p:guide orient="horz" pos="2296"/>
        <p:guide pos="431"/>
        <p:guide orient="horz" pos="1051"/>
        <p:guide orient="horz" pos="3612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Accessories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Sensor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MMS 22-PI1-EX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err="1" smtClean="0">
                <a:solidFill>
                  <a:srgbClr val="FFFFFF"/>
                </a:solidFill>
              </a:rPr>
              <a:t>Product</a:t>
            </a:r>
            <a:r>
              <a:rPr lang="de-DE" sz="3000" dirty="0" smtClean="0">
                <a:solidFill>
                  <a:srgbClr val="FFFFFF"/>
                </a:solidFill>
              </a:rPr>
              <a:t> </a:t>
            </a:r>
            <a:r>
              <a:rPr lang="de-DE" sz="3000" dirty="0" err="1" smtClean="0">
                <a:solidFill>
                  <a:srgbClr val="FFFFFF"/>
                </a:solidFill>
              </a:rPr>
              <a:t>presentation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b="1" dirty="0">
                <a:solidFill>
                  <a:schemeClr val="bg1"/>
                </a:solidFill>
              </a:rPr>
              <a:t>MMS </a:t>
            </a:r>
            <a:r>
              <a:rPr lang="de-DE" sz="3200" b="1" dirty="0" smtClean="0">
                <a:solidFill>
                  <a:schemeClr val="bg1"/>
                </a:solidFill>
              </a:rPr>
              <a:t>22-PI1-EX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600" dirty="0" smtClean="0">
                <a:solidFill>
                  <a:schemeClr val="bg1"/>
                </a:solidFill>
              </a:rPr>
              <a:t>Sensor </a:t>
            </a:r>
            <a:r>
              <a:rPr lang="de-DE" sz="1600" dirty="0" err="1">
                <a:solidFill>
                  <a:schemeClr val="bg1"/>
                </a:solidFill>
              </a:rPr>
              <a:t>system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Sensor </a:t>
            </a:r>
            <a:r>
              <a:rPr lang="de-DE" sz="4000" b="1" dirty="0" err="1" smtClean="0">
                <a:solidFill>
                  <a:schemeClr val="bg1"/>
                </a:solidFill>
              </a:rPr>
              <a:t>system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995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D6A"/>
                </a:solidFill>
              </a:rPr>
              <a:t>A ATEX-magnetic switch is used to monitor the status of automation components in explosion-endangered areas. </a:t>
            </a:r>
            <a:endParaRPr lang="en-US" sz="1600" b="1" dirty="0" smtClean="0">
              <a:solidFill>
                <a:srgbClr val="003D6A"/>
              </a:solidFill>
            </a:endParaRPr>
          </a:p>
          <a:p>
            <a:r>
              <a:rPr lang="en-US" sz="1600" b="1" dirty="0" smtClean="0">
                <a:solidFill>
                  <a:srgbClr val="003D6A"/>
                </a:solidFill>
              </a:rPr>
              <a:t>They </a:t>
            </a:r>
            <a:r>
              <a:rPr lang="en-US" sz="1600" b="1" dirty="0">
                <a:solidFill>
                  <a:srgbClr val="003D6A"/>
                </a:solidFill>
              </a:rPr>
              <a:t>detect the approach of a magnet without contact and above a certain switching value, they put out a digital value. The switching value can be programmed.</a:t>
            </a:r>
            <a:endParaRPr lang="de-DE" sz="1600" b="1" dirty="0" smtClean="0">
              <a:solidFill>
                <a:srgbClr val="003D6A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09209" y="1147785"/>
            <a:ext cx="393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MMS 22-PI1-EX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7" y="1630363"/>
            <a:ext cx="381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>
                <a:solidFill>
                  <a:schemeClr val="bg1"/>
                </a:solidFill>
              </a:rPr>
              <a:t>Benefits</a:t>
            </a:r>
            <a:r>
              <a:rPr lang="de-DE" sz="4000" b="1" dirty="0">
                <a:solidFill>
                  <a:schemeClr val="bg1"/>
                </a:solidFill>
              </a:rPr>
              <a:t> &amp; Technical </a:t>
            </a:r>
            <a:r>
              <a:rPr lang="de-DE" sz="4000" b="1" dirty="0" err="1">
                <a:solidFill>
                  <a:schemeClr val="bg1"/>
                </a:solidFill>
              </a:rPr>
              <a:t>data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Inhaltsplatzhalter 1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50659848"/>
              </p:ext>
            </p:extLst>
          </p:nvPr>
        </p:nvGraphicFramePr>
        <p:xfrm>
          <a:off x="4808359" y="2057400"/>
          <a:ext cx="4444161" cy="3185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491833"/>
                <a:gridCol w="1440160"/>
                <a:gridCol w="1512168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MMS 22-PI1-S-M8-PNP-EX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MMSK 22-PI1-S-PNP-EX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Measuring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principle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Magnetic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Magnetic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Switching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Closer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Closer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Switching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type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PNP*</a:t>
                      </a: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PNP*</a:t>
                      </a: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Teach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Cable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connector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M8,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4 pole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wire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strands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Textfeld 46"/>
          <p:cNvSpPr txBox="1"/>
          <p:nvPr/>
        </p:nvSpPr>
        <p:spPr>
          <a:xfrm>
            <a:off x="373226" y="1281529"/>
            <a:ext cx="4320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err="1">
                <a:solidFill>
                  <a:srgbClr val="00446B"/>
                </a:solidFill>
              </a:rPr>
              <a:t>Programmable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within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no</a:t>
            </a:r>
            <a:r>
              <a:rPr lang="de-DE" sz="1600" b="1" dirty="0">
                <a:solidFill>
                  <a:srgbClr val="00446B"/>
                </a:solidFill>
              </a:rPr>
              <a:t> time </a:t>
            </a:r>
            <a:r>
              <a:rPr lang="en-US" sz="1600" dirty="0">
                <a:solidFill>
                  <a:srgbClr val="00446B"/>
                </a:solidFill>
              </a:rPr>
              <a:t>due to non-contact adjustment of the switching points and </a:t>
            </a:r>
            <a:r>
              <a:rPr lang="en-US" sz="1600" dirty="0" smtClean="0">
                <a:solidFill>
                  <a:srgbClr val="00446B"/>
                </a:solidFill>
              </a:rPr>
              <a:t>hysteresis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err="1">
                <a:solidFill>
                  <a:srgbClr val="00446B"/>
                </a:solidFill>
              </a:rPr>
              <a:t>Adjustable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hysteresis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en-US" sz="1600" dirty="0">
                <a:solidFill>
                  <a:srgbClr val="00446B"/>
                </a:solidFill>
              </a:rPr>
              <a:t>for precise position monitoring – even at very low </a:t>
            </a:r>
            <a:r>
              <a:rPr lang="en-US" sz="1600" dirty="0" smtClean="0">
                <a:solidFill>
                  <a:srgbClr val="00446B"/>
                </a:solidFill>
              </a:rPr>
              <a:t>strokes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err="1">
                <a:solidFill>
                  <a:srgbClr val="00446B"/>
                </a:solidFill>
              </a:rPr>
              <a:t>Suitable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for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narrow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installation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spaces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en-US" sz="1600" dirty="0">
                <a:solidFill>
                  <a:srgbClr val="00446B"/>
                </a:solidFill>
              </a:rPr>
              <a:t>due to wired teaching with </a:t>
            </a:r>
            <a:r>
              <a:rPr lang="en-US" sz="1600" dirty="0" err="1">
                <a:solidFill>
                  <a:srgbClr val="00446B"/>
                </a:solidFill>
              </a:rPr>
              <a:t>TeachTool</a:t>
            </a:r>
            <a:r>
              <a:rPr lang="en-US" sz="1600" dirty="0">
                <a:solidFill>
                  <a:srgbClr val="00446B"/>
                </a:solidFill>
              </a:rPr>
              <a:t> </a:t>
            </a:r>
            <a:r>
              <a:rPr lang="en-US" sz="1600" dirty="0">
                <a:solidFill>
                  <a:srgbClr val="00446B"/>
                </a:solidFill>
              </a:rPr>
              <a:t>plug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446B"/>
                </a:solidFill>
              </a:rPr>
              <a:t>Version </a:t>
            </a:r>
            <a:r>
              <a:rPr lang="de-DE" sz="1600" b="1" dirty="0" err="1">
                <a:solidFill>
                  <a:srgbClr val="00446B"/>
                </a:solidFill>
              </a:rPr>
              <a:t>with</a:t>
            </a:r>
            <a:r>
              <a:rPr lang="de-DE" sz="1600" b="1" dirty="0">
                <a:solidFill>
                  <a:srgbClr val="00446B"/>
                </a:solidFill>
              </a:rPr>
              <a:t> LED </a:t>
            </a:r>
            <a:r>
              <a:rPr lang="de-DE" sz="1600" b="1" dirty="0" err="1">
                <a:solidFill>
                  <a:srgbClr val="00446B"/>
                </a:solidFill>
              </a:rPr>
              <a:t>display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en-US" sz="1600" dirty="0">
                <a:solidFill>
                  <a:srgbClr val="00446B"/>
                </a:solidFill>
              </a:rPr>
              <a:t>for control of the switching position directly at the </a:t>
            </a:r>
            <a:r>
              <a:rPr lang="en-US" sz="1600" dirty="0" smtClean="0">
                <a:solidFill>
                  <a:srgbClr val="00446B"/>
                </a:solidFill>
              </a:rPr>
              <a:t>sensor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446B"/>
                </a:solidFill>
              </a:rPr>
              <a:t>C-slot </a:t>
            </a:r>
            <a:r>
              <a:rPr lang="de-DE" sz="1600" b="1" dirty="0" err="1">
                <a:solidFill>
                  <a:srgbClr val="00446B"/>
                </a:solidFill>
              </a:rPr>
              <a:t>sensor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en-US" sz="1600" dirty="0">
                <a:solidFill>
                  <a:srgbClr val="00446B"/>
                </a:solidFill>
              </a:rPr>
              <a:t>for space-saving, easy, and fast assembly on the </a:t>
            </a:r>
            <a:r>
              <a:rPr lang="en-US" sz="1600" dirty="0" smtClean="0">
                <a:solidFill>
                  <a:srgbClr val="00446B"/>
                </a:solidFill>
              </a:rPr>
              <a:t>product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err="1">
                <a:solidFill>
                  <a:srgbClr val="00446B"/>
                </a:solidFill>
              </a:rPr>
              <a:t>Certification</a:t>
            </a:r>
            <a:r>
              <a:rPr lang="de-DE" sz="1600" b="1" dirty="0" smtClean="0"/>
              <a:t> </a:t>
            </a:r>
            <a:r>
              <a:rPr lang="de-DE" sz="1600" dirty="0" err="1">
                <a:solidFill>
                  <a:srgbClr val="00446B"/>
                </a:solidFill>
              </a:rPr>
              <a:t>suitable</a:t>
            </a:r>
            <a:r>
              <a:rPr lang="de-DE" sz="1600" dirty="0">
                <a:solidFill>
                  <a:srgbClr val="00446B"/>
                </a:solidFill>
              </a:rPr>
              <a:t> </a:t>
            </a:r>
            <a:r>
              <a:rPr lang="de-DE" sz="1600" dirty="0" err="1">
                <a:solidFill>
                  <a:srgbClr val="00446B"/>
                </a:solidFill>
              </a:rPr>
              <a:t>for</a:t>
            </a:r>
            <a:r>
              <a:rPr lang="de-DE" sz="1600" dirty="0">
                <a:solidFill>
                  <a:srgbClr val="00446B"/>
                </a:solidFill>
              </a:rPr>
              <a:t> </a:t>
            </a:r>
            <a:r>
              <a:rPr lang="de-DE" sz="1600" dirty="0" err="1">
                <a:solidFill>
                  <a:srgbClr val="00446B"/>
                </a:solidFill>
              </a:rPr>
              <a:t>explosion-endangered</a:t>
            </a:r>
            <a:r>
              <a:rPr lang="de-DE" sz="1600" dirty="0">
                <a:solidFill>
                  <a:srgbClr val="00446B"/>
                </a:solidFill>
              </a:rPr>
              <a:t> </a:t>
            </a:r>
            <a:r>
              <a:rPr lang="de-DE" sz="1600" dirty="0" err="1">
                <a:solidFill>
                  <a:srgbClr val="00446B"/>
                </a:solidFill>
              </a:rPr>
              <a:t>areas</a:t>
            </a:r>
            <a:r>
              <a:rPr lang="de-DE" sz="1600" dirty="0">
                <a:solidFill>
                  <a:srgbClr val="00446B"/>
                </a:solidFill>
              </a:rPr>
              <a:t> </a:t>
            </a:r>
            <a:r>
              <a:rPr lang="de-DE" sz="1600" dirty="0" smtClean="0">
                <a:solidFill>
                  <a:srgbClr val="00446B"/>
                </a:solidFill>
              </a:rPr>
              <a:t>(</a:t>
            </a:r>
            <a:r>
              <a:rPr lang="de-DE" sz="1600" dirty="0" err="1" smtClean="0">
                <a:solidFill>
                  <a:srgbClr val="00446B"/>
                </a:solidFill>
              </a:rPr>
              <a:t>dust</a:t>
            </a:r>
            <a:r>
              <a:rPr lang="de-DE" sz="1600" dirty="0" smtClean="0">
                <a:solidFill>
                  <a:srgbClr val="00446B"/>
                </a:solidFill>
              </a:rPr>
              <a:t> </a:t>
            </a:r>
            <a:r>
              <a:rPr lang="de-DE" sz="1600" dirty="0" err="1" smtClean="0">
                <a:solidFill>
                  <a:srgbClr val="00446B"/>
                </a:solidFill>
              </a:rPr>
              <a:t>and</a:t>
            </a:r>
            <a:r>
              <a:rPr lang="de-DE" sz="1600" dirty="0" smtClean="0">
                <a:solidFill>
                  <a:srgbClr val="00446B"/>
                </a:solidFill>
              </a:rPr>
              <a:t> gas)</a:t>
            </a:r>
            <a:endParaRPr lang="de-DE" sz="1600" dirty="0">
              <a:solidFill>
                <a:srgbClr val="00446B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209209" y="1147785"/>
            <a:ext cx="393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MMS 22-PI1-EX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60032" y="5229200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D6A"/>
                </a:solidFill>
              </a:rPr>
              <a:t>* </a:t>
            </a:r>
            <a:r>
              <a:rPr lang="en-US" sz="1050" dirty="0">
                <a:solidFill>
                  <a:srgbClr val="003D6A"/>
                </a:solidFill>
              </a:rPr>
              <a:t>For requests for switching type NPN, a PNP / NPN converter is recommended to the customer.</a:t>
            </a:r>
            <a:endParaRPr lang="de-DE" sz="105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3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Bildschirmpräsentation (4:3)</PresentationFormat>
  <Paragraphs>36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Jung, Anna</cp:lastModifiedBy>
  <cp:revision>100</cp:revision>
  <cp:lastPrinted>2017-09-19T08:15:50Z</cp:lastPrinted>
  <dcterms:created xsi:type="dcterms:W3CDTF">2014-05-27T06:54:37Z</dcterms:created>
  <dcterms:modified xsi:type="dcterms:W3CDTF">2017-09-22T07:23:18Z</dcterms:modified>
</cp:coreProperties>
</file>