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69" r:id="rId3"/>
    <p:sldId id="275" r:id="rId4"/>
    <p:sldId id="280" r:id="rId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1051" userDrawn="1">
          <p15:clr>
            <a:srgbClr val="A4A3A4"/>
          </p15:clr>
        </p15:guide>
        <p15:guide id="9" orient="horz" pos="3612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 autoAdjust="0"/>
    <p:restoredTop sz="94660"/>
  </p:normalViewPr>
  <p:slideViewPr>
    <p:cSldViewPr>
      <p:cViewPr varScale="1">
        <p:scale>
          <a:sx n="108" d="100"/>
          <a:sy n="108" d="100"/>
        </p:scale>
        <p:origin x="708" y="84"/>
      </p:cViewPr>
      <p:guideLst>
        <p:guide orient="horz" pos="1298"/>
        <p:guide pos="3288"/>
        <p:guide orient="horz" pos="1842"/>
        <p:guide orient="horz" pos="2131"/>
        <p:guide pos="3606"/>
        <p:guide orient="horz" pos="2296"/>
        <p:guide pos="431"/>
        <p:guide orient="horz" pos="1051"/>
        <p:guide orient="horz" pos="3612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Zubehör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Sensorik I MMS 22-PI1-EX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chemeClr val="bg1"/>
                </a:solidFill>
              </a:rPr>
              <a:t>MMS </a:t>
            </a:r>
            <a:r>
              <a:rPr lang="de-DE" sz="3200" b="1" dirty="0" smtClean="0">
                <a:solidFill>
                  <a:schemeClr val="bg1"/>
                </a:solidFill>
              </a:rPr>
              <a:t>22-PI1-EX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Sensorik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Sensorik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ATEX-Magnetschalter </a:t>
            </a:r>
            <a:r>
              <a:rPr lang="de-DE" sz="1600" b="1" dirty="0">
                <a:solidFill>
                  <a:srgbClr val="003D6A"/>
                </a:solidFill>
              </a:rPr>
              <a:t>werden eingesetzt, um den Status von Automationskomponenten </a:t>
            </a:r>
            <a:r>
              <a:rPr lang="de-DE" sz="1600" b="1" dirty="0" smtClean="0">
                <a:solidFill>
                  <a:srgbClr val="003D6A"/>
                </a:solidFill>
              </a:rPr>
              <a:t>in explosionsgefährdeten Atmosphären abzufragen</a:t>
            </a:r>
            <a:r>
              <a:rPr lang="de-DE" sz="1600" b="1" dirty="0">
                <a:solidFill>
                  <a:srgbClr val="003D6A"/>
                </a:solidFill>
              </a:rPr>
              <a:t>. </a:t>
            </a:r>
            <a:endParaRPr lang="de-DE" sz="1600" b="1" dirty="0" smtClean="0">
              <a:solidFill>
                <a:srgbClr val="003D6A"/>
              </a:solidFill>
            </a:endParaRPr>
          </a:p>
          <a:p>
            <a:r>
              <a:rPr lang="de-DE" sz="1600" b="1" dirty="0" smtClean="0">
                <a:solidFill>
                  <a:srgbClr val="003D6A"/>
                </a:solidFill>
              </a:rPr>
              <a:t>Berührungslos </a:t>
            </a:r>
            <a:r>
              <a:rPr lang="de-DE" sz="1600" b="1" dirty="0">
                <a:solidFill>
                  <a:srgbClr val="003D6A"/>
                </a:solidFill>
              </a:rPr>
              <a:t>erkennen sie die Annäherung eines Magneten und geben ab einem gewissen Schaltwert ein digitales Signal aus. Der Schaltwert ist programmierbar. </a:t>
            </a:r>
            <a:endParaRPr lang="de-DE" sz="1600" b="1" dirty="0" smtClean="0">
              <a:solidFill>
                <a:srgbClr val="003D6A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09209" y="1147785"/>
            <a:ext cx="393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MMS 22-PI1-EX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7" y="1630363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Nutzen &amp; 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89984100"/>
              </p:ext>
            </p:extLst>
          </p:nvPr>
        </p:nvGraphicFramePr>
        <p:xfrm>
          <a:off x="4808359" y="2057400"/>
          <a:ext cx="4444161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519580"/>
                <a:gridCol w="1412413"/>
                <a:gridCol w="1512168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</a:t>
                      </a: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MMS 22-PI1-S-M8-PNP-EX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MMSK 22-PI1-S-PNP-EX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Messprinzip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Magnetisch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Magnetisch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Schaltfunktion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Schließer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Schließer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Schaltart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PNP*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PNP*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Teach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-Funktion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Kabelstecker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M8, 4-polig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Offene Litzen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Textfeld 46"/>
          <p:cNvSpPr txBox="1"/>
          <p:nvPr/>
        </p:nvSpPr>
        <p:spPr>
          <a:xfrm>
            <a:off x="373226" y="1281529"/>
            <a:ext cx="4320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Programmieren </a:t>
            </a:r>
            <a:r>
              <a:rPr lang="de-DE" sz="1600" b="1" dirty="0">
                <a:solidFill>
                  <a:srgbClr val="00446B"/>
                </a:solidFill>
              </a:rPr>
              <a:t>in Sekundenschnelle </a:t>
            </a:r>
            <a:r>
              <a:rPr lang="de-DE" sz="1600" dirty="0">
                <a:solidFill>
                  <a:srgbClr val="00446B"/>
                </a:solidFill>
              </a:rPr>
              <a:t>durch </a:t>
            </a:r>
            <a:r>
              <a:rPr lang="de-DE" sz="1600" dirty="0" smtClean="0">
                <a:solidFill>
                  <a:srgbClr val="00446B"/>
                </a:solidFill>
              </a:rPr>
              <a:t>berührungsloses Einstellen </a:t>
            </a:r>
            <a:r>
              <a:rPr lang="de-DE" sz="1600" dirty="0">
                <a:solidFill>
                  <a:srgbClr val="00446B"/>
                </a:solidFill>
              </a:rPr>
              <a:t>von Schaltpunkt und </a:t>
            </a:r>
            <a:r>
              <a:rPr lang="de-DE" sz="1600" dirty="0" smtClean="0">
                <a:solidFill>
                  <a:srgbClr val="00446B"/>
                </a:solidFill>
              </a:rPr>
              <a:t>Hysterese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Einstellbare </a:t>
            </a:r>
            <a:r>
              <a:rPr lang="de-DE" sz="1600" b="1" dirty="0">
                <a:solidFill>
                  <a:srgbClr val="00446B"/>
                </a:solidFill>
              </a:rPr>
              <a:t>Hysterese </a:t>
            </a:r>
            <a:r>
              <a:rPr lang="de-DE" sz="1600" dirty="0">
                <a:solidFill>
                  <a:srgbClr val="00446B"/>
                </a:solidFill>
              </a:rPr>
              <a:t>für eine exakte Positionsabfrage </a:t>
            </a:r>
            <a:r>
              <a:rPr lang="de-DE" sz="1600" dirty="0" smtClean="0">
                <a:solidFill>
                  <a:srgbClr val="00446B"/>
                </a:solidFill>
              </a:rPr>
              <a:t>selbst bei </a:t>
            </a:r>
            <a:r>
              <a:rPr lang="de-DE" sz="1600" dirty="0">
                <a:solidFill>
                  <a:srgbClr val="00446B"/>
                </a:solidFill>
              </a:rPr>
              <a:t>sehr kleinen </a:t>
            </a:r>
            <a:r>
              <a:rPr lang="de-DE" sz="1600" dirty="0" smtClean="0">
                <a:solidFill>
                  <a:srgbClr val="00446B"/>
                </a:solidFill>
              </a:rPr>
              <a:t>Hüben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Für </a:t>
            </a:r>
            <a:r>
              <a:rPr lang="de-DE" sz="1600" b="1" dirty="0">
                <a:solidFill>
                  <a:srgbClr val="00446B"/>
                </a:solidFill>
              </a:rPr>
              <a:t>enge Bauräume geeignet </a:t>
            </a:r>
            <a:r>
              <a:rPr lang="de-DE" sz="1600" dirty="0" smtClean="0">
                <a:solidFill>
                  <a:srgbClr val="00446B"/>
                </a:solidFill>
              </a:rPr>
              <a:t>durch kabel-gebundenes </a:t>
            </a:r>
            <a:r>
              <a:rPr lang="de-DE" sz="1600" dirty="0" err="1" smtClean="0">
                <a:solidFill>
                  <a:srgbClr val="00446B"/>
                </a:solidFill>
              </a:rPr>
              <a:t>Teachen</a:t>
            </a:r>
            <a:r>
              <a:rPr lang="de-DE" sz="1600" dirty="0" smtClean="0">
                <a:solidFill>
                  <a:srgbClr val="00446B"/>
                </a:solidFill>
              </a:rPr>
              <a:t> mit </a:t>
            </a:r>
            <a:r>
              <a:rPr lang="de-DE" sz="1600" dirty="0">
                <a:solidFill>
                  <a:srgbClr val="00446B"/>
                </a:solidFill>
              </a:rPr>
              <a:t>Stecker </a:t>
            </a:r>
            <a:r>
              <a:rPr lang="de-DE" sz="1600" dirty="0" err="1">
                <a:solidFill>
                  <a:srgbClr val="00446B"/>
                </a:solidFill>
              </a:rPr>
              <a:t>Teach</a:t>
            </a:r>
            <a:r>
              <a:rPr lang="de-DE" sz="1600" dirty="0">
                <a:solidFill>
                  <a:srgbClr val="00446B"/>
                </a:solidFill>
              </a:rPr>
              <a:t> </a:t>
            </a:r>
            <a:r>
              <a:rPr lang="de-DE" sz="1600" dirty="0" smtClean="0">
                <a:solidFill>
                  <a:srgbClr val="00446B"/>
                </a:solidFill>
              </a:rPr>
              <a:t>Tool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Ausführung </a:t>
            </a:r>
            <a:r>
              <a:rPr lang="de-DE" sz="1600" b="1" dirty="0">
                <a:solidFill>
                  <a:srgbClr val="00446B"/>
                </a:solidFill>
              </a:rPr>
              <a:t>mit LED-Anzeige </a:t>
            </a:r>
            <a:r>
              <a:rPr lang="de-DE" sz="1600" dirty="0">
                <a:solidFill>
                  <a:srgbClr val="00446B"/>
                </a:solidFill>
              </a:rPr>
              <a:t>zur Kontrolle des </a:t>
            </a:r>
            <a:r>
              <a:rPr lang="de-DE" sz="1600" dirty="0" smtClean="0">
                <a:solidFill>
                  <a:srgbClr val="00446B"/>
                </a:solidFill>
              </a:rPr>
              <a:t>Schaltzustandes direkt </a:t>
            </a:r>
            <a:r>
              <a:rPr lang="de-DE" sz="1600" dirty="0">
                <a:solidFill>
                  <a:srgbClr val="00446B"/>
                </a:solidFill>
              </a:rPr>
              <a:t>am </a:t>
            </a:r>
            <a:r>
              <a:rPr lang="de-DE" sz="1600" dirty="0" smtClean="0">
                <a:solidFill>
                  <a:srgbClr val="00446B"/>
                </a:solidFill>
              </a:rPr>
              <a:t>Sensor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C-Nuten-Sensor </a:t>
            </a:r>
            <a:r>
              <a:rPr lang="de-DE" sz="1600" dirty="0">
                <a:solidFill>
                  <a:srgbClr val="00446B"/>
                </a:solidFill>
              </a:rPr>
              <a:t>für die platzsparende, einfache und </a:t>
            </a:r>
            <a:r>
              <a:rPr lang="de-DE" sz="1600" dirty="0" smtClean="0">
                <a:solidFill>
                  <a:srgbClr val="00446B"/>
                </a:solidFill>
              </a:rPr>
              <a:t>schnelle Montage </a:t>
            </a:r>
            <a:r>
              <a:rPr lang="de-DE" sz="1600" dirty="0">
                <a:solidFill>
                  <a:srgbClr val="00446B"/>
                </a:solidFill>
              </a:rPr>
              <a:t>am </a:t>
            </a:r>
            <a:r>
              <a:rPr lang="de-DE" sz="1600" dirty="0" smtClean="0">
                <a:solidFill>
                  <a:srgbClr val="00446B"/>
                </a:solidFill>
              </a:rPr>
              <a:t>Produkt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Zertifizierung </a:t>
            </a:r>
            <a:r>
              <a:rPr lang="de-DE" sz="1600" dirty="0">
                <a:solidFill>
                  <a:srgbClr val="00446B"/>
                </a:solidFill>
              </a:rPr>
              <a:t>geeignet </a:t>
            </a:r>
            <a:r>
              <a:rPr lang="de-DE" sz="1600">
                <a:solidFill>
                  <a:srgbClr val="00446B"/>
                </a:solidFill>
              </a:rPr>
              <a:t>für </a:t>
            </a:r>
            <a:r>
              <a:rPr lang="de-DE" sz="1600" smtClean="0">
                <a:solidFill>
                  <a:srgbClr val="00446B"/>
                </a:solidFill>
              </a:rPr>
              <a:t>explosions-gefährdeten Atmosphären (Staub </a:t>
            </a:r>
            <a:r>
              <a:rPr lang="de-DE" sz="1600" dirty="0" smtClean="0">
                <a:solidFill>
                  <a:srgbClr val="00446B"/>
                </a:solidFill>
              </a:rPr>
              <a:t>und Gas)</a:t>
            </a:r>
            <a:endParaRPr lang="de-DE" sz="1600" dirty="0">
              <a:solidFill>
                <a:srgbClr val="00446B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09209" y="1147785"/>
            <a:ext cx="393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MMS 22-PI1-EX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60032" y="4797152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D6A"/>
                </a:solidFill>
              </a:rPr>
              <a:t>* Bei Anfragen nach </a:t>
            </a:r>
            <a:r>
              <a:rPr lang="de-DE" sz="1050" dirty="0" smtClean="0">
                <a:solidFill>
                  <a:srgbClr val="003D6A"/>
                </a:solidFill>
              </a:rPr>
              <a:t>Schaltart NPN </a:t>
            </a:r>
            <a:r>
              <a:rPr lang="de-DE" sz="1050" dirty="0">
                <a:solidFill>
                  <a:srgbClr val="003D6A"/>
                </a:solidFill>
              </a:rPr>
              <a:t>ist dem Kunden ein PNP/NPN-Umsetzer zu empfehlen.</a:t>
            </a:r>
          </a:p>
        </p:txBody>
      </p: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Bildschirmpräsentation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95</cp:revision>
  <cp:lastPrinted>2017-09-19T08:15:50Z</cp:lastPrinted>
  <dcterms:created xsi:type="dcterms:W3CDTF">2014-05-27T06:54:37Z</dcterms:created>
  <dcterms:modified xsi:type="dcterms:W3CDTF">2017-09-22T07:39:47Z</dcterms:modified>
</cp:coreProperties>
</file>