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279" r:id="rId2"/>
    <p:sldId id="269" r:id="rId3"/>
    <p:sldId id="274" r:id="rId4"/>
    <p:sldId id="275" r:id="rId5"/>
    <p:sldId id="280" r:id="rId6"/>
  </p:sldIdLst>
  <p:sldSz cx="9144000" cy="6858000" type="screen4x3"/>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7" userDrawn="1">
          <p15:clr>
            <a:srgbClr val="A4A3A4"/>
          </p15:clr>
        </p15:guide>
        <p15:guide id="2" pos="3294" userDrawn="1">
          <p15:clr>
            <a:srgbClr val="A4A3A4"/>
          </p15:clr>
        </p15:guide>
        <p15:guide id="3" orient="horz" pos="1842" userDrawn="1">
          <p15:clr>
            <a:srgbClr val="A4A3A4"/>
          </p15:clr>
        </p15:guide>
        <p15:guide id="4" orient="horz" pos="2131" userDrawn="1">
          <p15:clr>
            <a:srgbClr val="A4A3A4"/>
          </p15:clr>
        </p15:guide>
        <p15:guide id="5" pos="3606" userDrawn="1">
          <p15:clr>
            <a:srgbClr val="A4A3A4"/>
          </p15:clr>
        </p15:guide>
        <p15:guide id="6" orient="horz" pos="2296" userDrawn="1">
          <p15:clr>
            <a:srgbClr val="A4A3A4"/>
          </p15:clr>
        </p15:guide>
        <p15:guide id="7" pos="431" userDrawn="1">
          <p15:clr>
            <a:srgbClr val="A4A3A4"/>
          </p15:clr>
        </p15:guide>
        <p15:guide id="8" orient="horz" pos="749" userDrawn="1">
          <p15:clr>
            <a:srgbClr val="A4A3A4"/>
          </p15:clr>
        </p15:guide>
        <p15:guide id="9" orient="horz" pos="3596" userDrawn="1">
          <p15:clr>
            <a:srgbClr val="A4A3A4"/>
          </p15:clr>
        </p15:guide>
        <p15:guide id="10" orient="horz" pos="3793" userDrawn="1">
          <p15:clr>
            <a:srgbClr val="A4A3A4"/>
          </p15:clr>
        </p15:guide>
        <p15:guide id="11" pos="1655"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p:cViewPr varScale="1">
        <p:scale>
          <a:sx n="110" d="100"/>
          <a:sy n="110" d="100"/>
        </p:scale>
        <p:origin x="966" y="96"/>
      </p:cViewPr>
      <p:guideLst>
        <p:guide orient="horz" pos="1317"/>
        <p:guide pos="3294"/>
        <p:guide orient="horz" pos="1842"/>
        <p:guide orient="horz" pos="2131"/>
        <p:guide pos="3606"/>
        <p:guide orient="horz" pos="2296"/>
        <p:guide pos="431"/>
        <p:guide orient="horz" pos="749"/>
        <p:guide orient="horz" pos="3596"/>
        <p:guide orient="horz" pos="3793"/>
        <p:guide pos="1655"/>
        <p:guide pos="2880"/>
      </p:guideLst>
    </p:cSldViewPr>
  </p:slid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26.03.2019</a:t>
            </a:fld>
            <a:endParaRPr lang="de-DE" dirty="0"/>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dirty="0"/>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26.03.2019</a:t>
            </a:fld>
            <a:endParaRPr lang="de-DE" dirty="0"/>
          </a:p>
        </p:txBody>
      </p:sp>
      <p:sp>
        <p:nvSpPr>
          <p:cNvPr id="4" name="Folienbildplatzhalt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dirty="0"/>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2E218C4-41A8-684B-AF4F-B9D499E35F6B}" type="slidenum">
              <a:rPr lang="de-DE" smtClean="0"/>
              <a:pPr/>
              <a:t>5</a:t>
            </a:fld>
            <a:endParaRPr lang="de-DE" dirty="0"/>
          </a:p>
        </p:txBody>
      </p:sp>
    </p:spTree>
    <p:extLst>
      <p:ext uri="{BB962C8B-B14F-4D97-AF65-F5344CB8AC3E}">
        <p14:creationId xmlns:p14="http://schemas.microsoft.com/office/powerpoint/2010/main" val="393217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0" y="0"/>
            <a:ext cx="9143695" cy="68580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Textfeld 11"/>
          <p:cNvSpPr txBox="1"/>
          <p:nvPr userDrawn="1"/>
        </p:nvSpPr>
        <p:spPr>
          <a:xfrm>
            <a:off x="304" y="6317852"/>
            <a:ext cx="9143390" cy="307777"/>
          </a:xfrm>
          <a:prstGeom prst="rect">
            <a:avLst/>
          </a:prstGeom>
          <a:noFill/>
        </p:spPr>
        <p:txBody>
          <a:bodyPr wrap="square" rtlCol="0">
            <a:spAutoFit/>
          </a:bodyPr>
          <a:lstStyle/>
          <a:p>
            <a:pPr lvl="0" algn="ctr"/>
            <a:r>
              <a:rPr lang="de-DE" sz="1400" dirty="0">
                <a:solidFill>
                  <a:srgbClr val="FFFFFF"/>
                </a:solidFill>
                <a:latin typeface="Calibri"/>
                <a:cs typeface="Calibri"/>
              </a:rPr>
              <a:t>www.schunk.com</a:t>
            </a:r>
          </a:p>
        </p:txBody>
      </p:sp>
      <p:pic>
        <p:nvPicPr>
          <p:cNvPr id="6" name="Bild 5" descr="LOGOBALKEN_NE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0912"/>
            <a:ext cx="9143391" cy="1584854"/>
          </a:xfrm>
          <a:prstGeom prst="rect">
            <a:avLst/>
          </a:prstGeom>
        </p:spPr>
      </p:pic>
      <p:pic>
        <p:nvPicPr>
          <p:cNvPr id="7" name="Bild 6" descr="TOOLS_RS_NEU.png"/>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3614734" y="4457701"/>
            <a:ext cx="1913922" cy="1913922"/>
          </a:xfrm>
          <a:prstGeom prst="rect">
            <a:avLst/>
          </a:prstGeom>
        </p:spPr>
      </p:pic>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9937"/>
            <a:ext cx="9144000" cy="6858000"/>
          </a:xfrm>
          <a:prstGeom prst="rect">
            <a:avLst/>
          </a:prstGeom>
        </p:spPr>
      </p:pic>
      <p:sp>
        <p:nvSpPr>
          <p:cNvPr id="10" name="Rechteck 9"/>
          <p:cNvSpPr/>
          <p:nvPr userDrawn="1"/>
        </p:nvSpPr>
        <p:spPr>
          <a:xfrm>
            <a:off x="304" y="6220359"/>
            <a:ext cx="9143696" cy="637641"/>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9" name="Bild 4"/>
          <p:cNvPicPr>
            <a:picLocks noChangeAspect="1"/>
          </p:cNvPicPr>
          <p:nvPr userDrawn="1"/>
        </p:nvPicPr>
        <p:blipFill>
          <a:blip r:embed="rId3" cstate="print"/>
          <a:stretch>
            <a:fillRect/>
          </a:stretch>
        </p:blipFill>
        <p:spPr>
          <a:xfrm>
            <a:off x="0" y="6046520"/>
            <a:ext cx="9144000" cy="749300"/>
          </a:xfrm>
          <a:prstGeom prst="rect">
            <a:avLst/>
          </a:prstGeom>
        </p:spPr>
      </p:pic>
      <p:sp>
        <p:nvSpPr>
          <p:cNvPr id="11" name="Textfeld 10"/>
          <p:cNvSpPr txBox="1"/>
          <p:nvPr userDrawn="1"/>
        </p:nvSpPr>
        <p:spPr>
          <a:xfrm>
            <a:off x="600438" y="6442893"/>
            <a:ext cx="5699754" cy="365124"/>
          </a:xfrm>
          <a:prstGeom prst="rect">
            <a:avLst/>
          </a:prstGeom>
        </p:spPr>
        <p:txBody>
          <a:bodyPr vert="horz" lIns="91440" tIns="45720" rIns="91440" bIns="45720" rtlCol="0" anchor="ct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a:solidFill>
                  <a:schemeClr val="bg1"/>
                </a:solidFill>
                <a:latin typeface="+mn-lt"/>
                <a:ea typeface="+mn-ea"/>
                <a:cs typeface="+mn-cs"/>
              </a:rPr>
              <a:t>Sensor system I MMS 22-IO link</a:t>
            </a:r>
            <a:endParaRPr lang="de-DE" sz="1200" kern="1200" dirty="0">
              <a:solidFill>
                <a:schemeClr val="bg1"/>
              </a:solidFill>
              <a:latin typeface="+mn-lt"/>
              <a:ea typeface="+mn-ea"/>
              <a:cs typeface="+mn-cs"/>
            </a:endParaRPr>
          </a:p>
        </p:txBody>
      </p:sp>
      <p:sp>
        <p:nvSpPr>
          <p:cNvPr id="14" name="Textfeld 13"/>
          <p:cNvSpPr txBox="1"/>
          <p:nvPr userDrawn="1"/>
        </p:nvSpPr>
        <p:spPr>
          <a:xfrm>
            <a:off x="5229226" y="1193162"/>
            <a:ext cx="3914774" cy="611021"/>
          </a:xfrm>
          <a:prstGeom prst="rect">
            <a:avLst/>
          </a:prstGeom>
          <a:solidFill>
            <a:srgbClr val="009EE0"/>
          </a:solidFill>
        </p:spPr>
        <p:txBody>
          <a:bodyPr wrap="square" lIns="90000" tIns="90000" bIns="0" rtlCol="0" anchor="ctr" anchorCtr="0">
            <a:spAutoFit/>
          </a:bodyPr>
          <a:lstStyle/>
          <a:p>
            <a:pPr>
              <a:lnSpc>
                <a:spcPts val="4000"/>
              </a:lnSpc>
            </a:pPr>
            <a:r>
              <a:rPr lang="de-DE" sz="4000" b="1">
                <a:solidFill>
                  <a:schemeClr val="bg1"/>
                </a:solidFill>
              </a:rPr>
              <a:t>MMS 22-IO link</a:t>
            </a:r>
            <a:endParaRPr lang="de-DE" sz="4000" b="1" dirty="0">
              <a:solidFill>
                <a:schemeClr val="bg1"/>
              </a:solidFill>
            </a:endParaRP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bschlussfoli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
            <a:ext cx="9144000" cy="6857238"/>
          </a:xfrm>
          <a:prstGeom prst="rect">
            <a:avLst/>
          </a:prstGeom>
        </p:spPr>
      </p:pic>
    </p:spTree>
    <p:extLst>
      <p:ext uri="{BB962C8B-B14F-4D97-AF65-F5344CB8AC3E}">
        <p14:creationId xmlns:p14="http://schemas.microsoft.com/office/powerpoint/2010/main" val="1697041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BCD97-0B87-4521-A781-F12B14A176C5}" type="datetimeFigureOut">
              <a:rPr lang="de-DE" smtClean="0"/>
              <a:t>26.03.2019</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EF583-D48F-4DF6-A67F-76FA2942B778}" type="slidenum">
              <a:rPr lang="de-DE" smtClean="0"/>
              <a:t>‹Nr.›</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Meister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 y="978"/>
            <a:ext cx="9144000" cy="5643467"/>
          </a:xfrm>
          <a:prstGeom prst="rect">
            <a:avLst/>
          </a:prstGeom>
        </p:spPr>
      </p:pic>
      <p:sp>
        <p:nvSpPr>
          <p:cNvPr id="8" name="Rechteck 7"/>
          <p:cNvSpPr/>
          <p:nvPr/>
        </p:nvSpPr>
        <p:spPr>
          <a:xfrm>
            <a:off x="-304" y="5644445"/>
            <a:ext cx="9143695" cy="121355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Titel 1"/>
          <p:cNvSpPr txBox="1">
            <a:spLocks/>
          </p:cNvSpPr>
          <p:nvPr/>
        </p:nvSpPr>
        <p:spPr>
          <a:xfrm>
            <a:off x="474734" y="4926900"/>
            <a:ext cx="4181931" cy="60112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lvl="0">
              <a:spcBef>
                <a:spcPct val="0"/>
              </a:spcBef>
              <a:spcAft>
                <a:spcPts val="1200"/>
              </a:spcAft>
              <a:defRPr/>
            </a:pPr>
            <a:endParaRPr lang="de-DE" sz="1500" dirty="0">
              <a:solidFill>
                <a:srgbClr val="FFFFFF"/>
              </a:solidFill>
            </a:endParaRPr>
          </a:p>
        </p:txBody>
      </p:sp>
      <p:sp>
        <p:nvSpPr>
          <p:cNvPr id="9" name="Titel 1"/>
          <p:cNvSpPr txBox="1">
            <a:spLocks/>
          </p:cNvSpPr>
          <p:nvPr/>
        </p:nvSpPr>
        <p:spPr>
          <a:xfrm>
            <a:off x="474734" y="3926421"/>
            <a:ext cx="9144000" cy="115287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lvl="0">
              <a:lnSpc>
                <a:spcPts val="3200"/>
              </a:lnSpc>
              <a:spcBef>
                <a:spcPct val="0"/>
              </a:spcBef>
              <a:spcAft>
                <a:spcPts val="1200"/>
              </a:spcAft>
              <a:defRPr/>
            </a:pPr>
            <a:r>
              <a:rPr lang="de-DE" sz="3000">
                <a:solidFill>
                  <a:srgbClr val="FFFFFF"/>
                </a:solidFill>
              </a:rPr>
              <a:t>Product presentation</a:t>
            </a:r>
            <a:endParaRPr lang="de-DE" sz="3000" dirty="0">
              <a:solidFill>
                <a:srgbClr val="FFFFFF"/>
              </a:solidFill>
            </a:endParaRPr>
          </a:p>
          <a:p>
            <a:pPr marL="84138" lvl="0">
              <a:lnSpc>
                <a:spcPts val="3200"/>
              </a:lnSpc>
              <a:spcBef>
                <a:spcPct val="0"/>
              </a:spcBef>
              <a:spcAft>
                <a:spcPts val="1200"/>
              </a:spcAft>
              <a:defRPr/>
            </a:pPr>
            <a:r>
              <a:rPr lang="de-DE" sz="3000" dirty="0">
                <a:solidFill>
                  <a:srgbClr val="FFFFFF"/>
                </a:solidFill>
              </a:rPr>
              <a:t>MMS 22-IO link</a:t>
            </a:r>
          </a:p>
        </p:txBody>
      </p:sp>
      <p:pic>
        <p:nvPicPr>
          <p:cNvPr id="11" name="Bild 10"/>
          <p:cNvPicPr>
            <a:picLocks noChangeAspect="1"/>
          </p:cNvPicPr>
          <p:nvPr/>
        </p:nvPicPr>
        <p:blipFill>
          <a:blip r:embed="rId3"/>
          <a:stretch>
            <a:fillRect/>
          </a:stretch>
        </p:blipFill>
        <p:spPr>
          <a:xfrm>
            <a:off x="-610" y="5483469"/>
            <a:ext cx="9144000" cy="1320800"/>
          </a:xfrm>
          <a:prstGeom prst="rect">
            <a:avLst/>
          </a:prstGeom>
        </p:spPr>
      </p:pic>
      <p:sp>
        <p:nvSpPr>
          <p:cNvPr id="13" name="Titel 1"/>
          <p:cNvSpPr txBox="1">
            <a:spLocks/>
          </p:cNvSpPr>
          <p:nvPr/>
        </p:nvSpPr>
        <p:spPr>
          <a:xfrm>
            <a:off x="474734" y="5079300"/>
            <a:ext cx="4181931" cy="60112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lvl="0">
              <a:spcBef>
                <a:spcPct val="0"/>
              </a:spcBef>
              <a:spcAft>
                <a:spcPts val="1200"/>
              </a:spcAft>
              <a:defRPr/>
            </a:pPr>
            <a:r>
              <a:rPr lang="de-DE" sz="1500">
                <a:solidFill>
                  <a:srgbClr val="FFFFFF"/>
                </a:solidFill>
              </a:rPr>
              <a:t> </a:t>
            </a:r>
            <a:endParaRPr lang="de-DE" sz="1500" dirty="0">
              <a:solidFill>
                <a:srgbClr val="FFFFFF"/>
              </a:solidFill>
            </a:endParaRPr>
          </a:p>
        </p:txBody>
      </p:sp>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627313" y="473082"/>
            <a:ext cx="6516687" cy="611021"/>
          </a:xfrm>
          <a:prstGeom prst="rect">
            <a:avLst/>
          </a:prstGeom>
          <a:solidFill>
            <a:srgbClr val="003D6A"/>
          </a:solidFill>
        </p:spPr>
        <p:txBody>
          <a:bodyPr wrap="square" lIns="90000" tIns="90000" bIns="0" rtlCol="0" anchor="ctr" anchorCtr="0">
            <a:spAutoFit/>
          </a:bodyPr>
          <a:lstStyle/>
          <a:p>
            <a:pPr>
              <a:lnSpc>
                <a:spcPts val="4000"/>
              </a:lnSpc>
            </a:pPr>
            <a:r>
              <a:rPr lang="de-DE" sz="4000" b="1" dirty="0">
                <a:solidFill>
                  <a:schemeClr val="bg1"/>
                </a:solidFill>
              </a:rPr>
              <a:t> Sensors</a:t>
            </a:r>
          </a:p>
        </p:txBody>
      </p:sp>
      <p:sp>
        <p:nvSpPr>
          <p:cNvPr id="36" name="Textfeld 35"/>
          <p:cNvSpPr txBox="1"/>
          <p:nvPr/>
        </p:nvSpPr>
        <p:spPr>
          <a:xfrm>
            <a:off x="5148064" y="3297758"/>
            <a:ext cx="3888432" cy="923330"/>
          </a:xfrm>
          <a:prstGeom prst="rect">
            <a:avLst/>
          </a:prstGeom>
          <a:noFill/>
        </p:spPr>
        <p:txBody>
          <a:bodyPr wrap="square" rtlCol="0">
            <a:spAutoFit/>
          </a:bodyPr>
          <a:lstStyle/>
          <a:p>
            <a:endParaRPr lang="de-DE" b="1">
              <a:solidFill>
                <a:srgbClr val="003D6A"/>
              </a:solidFill>
            </a:endParaRPr>
          </a:p>
          <a:p>
            <a:endParaRPr lang="de-DE" b="1">
              <a:solidFill>
                <a:srgbClr val="00446B"/>
              </a:solidFill>
            </a:endParaRPr>
          </a:p>
          <a:p>
            <a:endParaRPr lang="de-DE" b="1" dirty="0">
              <a:solidFill>
                <a:srgbClr val="003D6A"/>
              </a:solidFill>
            </a:endParaRPr>
          </a:p>
        </p:txBody>
      </p:sp>
      <p:sp>
        <p:nvSpPr>
          <p:cNvPr id="18" name="Textfeld 17"/>
          <p:cNvSpPr txBox="1"/>
          <p:nvPr/>
        </p:nvSpPr>
        <p:spPr>
          <a:xfrm>
            <a:off x="5148064" y="2013724"/>
            <a:ext cx="3888432" cy="1284034"/>
          </a:xfrm>
          <a:prstGeom prst="rect">
            <a:avLst/>
          </a:prstGeom>
          <a:noFill/>
        </p:spPr>
        <p:txBody>
          <a:bodyPr wrap="square" rtlCol="0">
            <a:noAutofit/>
          </a:bodyPr>
          <a:lstStyle/>
          <a:p>
            <a:r>
              <a:rPr lang="de-DE" sz="1400" b="1" dirty="0">
                <a:solidFill>
                  <a:srgbClr val="003D6A"/>
                </a:solidFill>
              </a:rPr>
              <a:t>A magnetic switch is used for monitoring the status of automation components.They detect the magnets fixed inside the component without contact. In addition to further process data, the sensor outputs the process of the magnetic field via the IO-Link interface.</a:t>
            </a:r>
            <a:endParaRPr lang="de-DE" sz="1600" b="1" dirty="0">
              <a:solidFill>
                <a:srgbClr val="003D6A"/>
              </a:solidFill>
            </a:endParaRP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23528" y="2060848"/>
            <a:ext cx="4320000" cy="36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4"/>
          <p:cNvPicPr>
            <a:picLocks noChangeAspect="1"/>
          </p:cNvPicPr>
          <p:nvPr/>
        </p:nvPicPr>
        <p:blipFill>
          <a:blip r:embed="rId2" cstate="print"/>
          <a:stretch>
            <a:fillRect/>
          </a:stretch>
        </p:blipFill>
        <p:spPr>
          <a:xfrm>
            <a:off x="0" y="6046520"/>
            <a:ext cx="9144000" cy="749300"/>
          </a:xfrm>
          <a:prstGeom prst="rect">
            <a:avLst/>
          </a:prstGeom>
        </p:spPr>
      </p:pic>
      <p:sp>
        <p:nvSpPr>
          <p:cNvPr id="8" name="Textfeld 7"/>
          <p:cNvSpPr txBox="1"/>
          <p:nvPr/>
        </p:nvSpPr>
        <p:spPr>
          <a:xfrm>
            <a:off x="2627313" y="473082"/>
            <a:ext cx="6516687" cy="611021"/>
          </a:xfrm>
          <a:prstGeom prst="rect">
            <a:avLst/>
          </a:prstGeom>
          <a:solidFill>
            <a:srgbClr val="003D6A"/>
          </a:solidFill>
        </p:spPr>
        <p:txBody>
          <a:bodyPr wrap="square" lIns="90000" tIns="90000" bIns="0" rtlCol="0" anchor="ctr" anchorCtr="0">
            <a:spAutoFit/>
          </a:bodyPr>
          <a:lstStyle/>
          <a:p>
            <a:pPr>
              <a:lnSpc>
                <a:spcPts val="4000"/>
              </a:lnSpc>
            </a:pPr>
            <a:r>
              <a:rPr lang="de-DE" sz="4000" b="1">
                <a:solidFill>
                  <a:schemeClr val="bg1"/>
                </a:solidFill>
              </a:rPr>
              <a:t>Advantages – Your benefits</a:t>
            </a:r>
            <a:endParaRPr lang="de-DE" sz="4000" b="1" dirty="0">
              <a:solidFill>
                <a:schemeClr val="bg1"/>
              </a:solidFill>
            </a:endParaRPr>
          </a:p>
        </p:txBody>
      </p:sp>
      <p:sp>
        <p:nvSpPr>
          <p:cNvPr id="26" name="Textfeld 25"/>
          <p:cNvSpPr txBox="1"/>
          <p:nvPr/>
        </p:nvSpPr>
        <p:spPr>
          <a:xfrm>
            <a:off x="373226" y="1581054"/>
            <a:ext cx="4320000" cy="4465465"/>
          </a:xfrm>
          <a:prstGeom prst="rect">
            <a:avLst/>
          </a:prstGeom>
          <a:noFill/>
        </p:spPr>
        <p:txBody>
          <a:bodyPr wrap="square" rtlCol="0">
            <a:noAutofit/>
          </a:bodyPr>
          <a:lstStyle/>
          <a:p>
            <a:pPr marL="463550" indent="-285750">
              <a:lnSpc>
                <a:spcPct val="100000"/>
              </a:lnSpc>
              <a:spcBef>
                <a:spcPts val="0"/>
              </a:spcBef>
              <a:spcAft>
                <a:spcPts val="600"/>
              </a:spcAft>
              <a:buClr>
                <a:srgbClr val="009EE2"/>
              </a:buClr>
              <a:buSzPct val="100000"/>
              <a:buFont typeface="Calibri" panose="020F0502020204030204" pitchFamily="34" charset="0"/>
              <a:buChar char="●"/>
            </a:pPr>
            <a:r>
              <a:rPr lang="de-DE" sz="1600" b="1" dirty="0">
                <a:solidFill>
                  <a:srgbClr val="003D6A"/>
                </a:solidFill>
                <a:effectLst/>
              </a:rPr>
              <a:t>Control via IO-Link </a:t>
            </a:r>
            <a:r>
              <a:rPr lang="de-DE" sz="1600" dirty="0">
                <a:solidFill>
                  <a:srgbClr val="003D6A"/>
                </a:solidFill>
                <a:effectLst/>
              </a:rPr>
              <a:t>for the evaluation of data such as temperature, evaluation quality or the sensor identification</a:t>
            </a:r>
          </a:p>
          <a:p>
            <a:pPr marL="463550" indent="-285750">
              <a:spcAft>
                <a:spcPts val="600"/>
              </a:spcAft>
              <a:buClr>
                <a:srgbClr val="009EE2"/>
              </a:buClr>
              <a:buSzPct val="100000"/>
              <a:buFont typeface="Calibri" panose="020F0502020204030204" pitchFamily="34" charset="0"/>
              <a:buChar char="●"/>
            </a:pPr>
            <a:r>
              <a:rPr lang="de-DE" sz="1600" b="1" dirty="0">
                <a:solidFill>
                  <a:srgbClr val="003D6A"/>
                </a:solidFill>
                <a:effectLst/>
              </a:rPr>
              <a:t>Integrated electronics </a:t>
            </a:r>
            <a:r>
              <a:rPr lang="de-DE" sz="1600" dirty="0">
                <a:solidFill>
                  <a:srgbClr val="003D6A"/>
                </a:solidFill>
                <a:effectLst/>
              </a:rPr>
              <a:t>leads to a compact design and enables the use of cables with standard plug connectors</a:t>
            </a:r>
          </a:p>
          <a:p>
            <a:pPr marL="463550" indent="-285750">
              <a:spcAft>
                <a:spcPts val="600"/>
              </a:spcAft>
              <a:buClr>
                <a:srgbClr val="009EE2"/>
              </a:buClr>
              <a:buSzPct val="100000"/>
              <a:buFont typeface="Calibri" panose="020F0502020204030204" pitchFamily="34" charset="0"/>
              <a:buChar char="●"/>
            </a:pPr>
            <a:r>
              <a:rPr lang="de-DE" sz="1600" b="1" dirty="0">
                <a:solidFill>
                  <a:srgbClr val="003D6A"/>
                </a:solidFill>
                <a:effectLst/>
              </a:rPr>
              <a:t>Suitable for narrow installation spaces </a:t>
            </a:r>
            <a:r>
              <a:rPr lang="de-DE" sz="1600" dirty="0">
                <a:solidFill>
                  <a:srgbClr val="003D6A"/>
                </a:solidFill>
                <a:effectLst/>
              </a:rPr>
              <a:t>due to teaching via IO-Link interface</a:t>
            </a:r>
          </a:p>
        </p:txBody>
      </p:sp>
      <p:sp>
        <p:nvSpPr>
          <p:cNvPr id="6" name="Textfeld 5"/>
          <p:cNvSpPr txBox="1"/>
          <p:nvPr/>
        </p:nvSpPr>
        <p:spPr>
          <a:xfrm>
            <a:off x="5004528" y="1988840"/>
            <a:ext cx="4031968" cy="3960440"/>
          </a:xfrm>
          <a:prstGeom prst="rect">
            <a:avLst/>
          </a:prstGeom>
          <a:noFill/>
        </p:spPr>
        <p:txBody>
          <a:bodyPr wrap="square" rtlCol="0">
            <a:noAutofit/>
          </a:bodyPr>
          <a:lstStyle/>
          <a:p>
            <a:pPr marL="463550" indent="-285750">
              <a:spcAft>
                <a:spcPts val="600"/>
              </a:spcAft>
              <a:buClr>
                <a:srgbClr val="009EE2"/>
              </a:buClr>
              <a:buSzPct val="100000"/>
              <a:buFont typeface="Calibri" panose="020F0502020204030204" pitchFamily="34" charset="0"/>
              <a:buChar char="●"/>
            </a:pPr>
            <a:r>
              <a:rPr lang="de-DE" sz="1600" b="1">
                <a:solidFill>
                  <a:srgbClr val="003D6A"/>
                </a:solidFill>
              </a:rPr>
              <a:t>Version with LED display </a:t>
            </a:r>
            <a:r>
              <a:rPr lang="de-DE" sz="1600">
                <a:solidFill>
                  <a:srgbClr val="003D6A"/>
                </a:solidFill>
              </a:rPr>
              <a:t>is used to indicate the status of the IO-Link connection</a:t>
            </a:r>
          </a:p>
          <a:p>
            <a:pPr marL="463550" indent="-285750">
              <a:spcAft>
                <a:spcPts val="600"/>
              </a:spcAft>
              <a:buClr>
                <a:srgbClr val="009EE2"/>
              </a:buClr>
              <a:buSzPct val="100000"/>
              <a:buFont typeface="Calibri" panose="020F0502020204030204" pitchFamily="34" charset="0"/>
              <a:buChar char="●"/>
            </a:pPr>
            <a:r>
              <a:rPr lang="de-DE" sz="1600" b="1">
                <a:solidFill>
                  <a:srgbClr val="003D6A"/>
                </a:solidFill>
              </a:rPr>
              <a:t>C-slot sensor </a:t>
            </a:r>
            <a:r>
              <a:rPr lang="de-DE" sz="1600">
                <a:solidFill>
                  <a:srgbClr val="003D6A"/>
                </a:solidFill>
              </a:rPr>
              <a:t>for space-saving, easy, and fast assembly on the product</a:t>
            </a:r>
          </a:p>
        </p:txBody>
      </p:sp>
    </p:spTree>
    <p:extLst>
      <p:ext uri="{BB962C8B-B14F-4D97-AF65-F5344CB8AC3E}">
        <p14:creationId xmlns:p14="http://schemas.microsoft.com/office/powerpoint/2010/main" val="389194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4"/>
          <p:cNvPicPr>
            <a:picLocks noChangeAspect="1"/>
          </p:cNvPicPr>
          <p:nvPr/>
        </p:nvPicPr>
        <p:blipFill>
          <a:blip r:embed="rId2" cstate="print"/>
          <a:stretch>
            <a:fillRect/>
          </a:stretch>
        </p:blipFill>
        <p:spPr>
          <a:xfrm>
            <a:off x="0" y="6046520"/>
            <a:ext cx="9144000" cy="749300"/>
          </a:xfrm>
          <a:prstGeom prst="rect">
            <a:avLst/>
          </a:prstGeom>
        </p:spPr>
      </p:pic>
      <p:sp>
        <p:nvSpPr>
          <p:cNvPr id="8" name="Textfeld 7"/>
          <p:cNvSpPr txBox="1"/>
          <p:nvPr/>
        </p:nvSpPr>
        <p:spPr>
          <a:xfrm>
            <a:off x="2627313" y="473082"/>
            <a:ext cx="6516687" cy="611021"/>
          </a:xfrm>
          <a:prstGeom prst="rect">
            <a:avLst/>
          </a:prstGeom>
          <a:solidFill>
            <a:srgbClr val="003D6A"/>
          </a:solidFill>
        </p:spPr>
        <p:txBody>
          <a:bodyPr wrap="square" lIns="90000" tIns="90000" bIns="0" rtlCol="0" anchor="ctr" anchorCtr="0">
            <a:spAutoFit/>
          </a:bodyPr>
          <a:lstStyle/>
          <a:p>
            <a:pPr>
              <a:lnSpc>
                <a:spcPts val="4000"/>
              </a:lnSpc>
            </a:pPr>
            <a:r>
              <a:rPr lang="de-DE" sz="4000" b="1">
                <a:solidFill>
                  <a:schemeClr val="bg1"/>
                </a:solidFill>
              </a:rPr>
              <a:t>Technical data</a:t>
            </a:r>
            <a:endParaRPr lang="de-DE" sz="4000" b="1" dirty="0">
              <a:solidFill>
                <a:schemeClr val="bg1"/>
              </a:solidFill>
            </a:endParaRPr>
          </a:p>
        </p:txBody>
      </p:sp>
      <p:graphicFrame>
        <p:nvGraphicFramePr>
          <p:cNvPr id="5" name="Inhaltsplatzhalter 13"/>
          <p:cNvGraphicFramePr>
            <a:graphicFrameLocks/>
          </p:cNvGraphicFramePr>
          <p:nvPr>
            <p:extLst>
              <p:ext uri="{D42A27DB-BD31-4B8C-83A1-F6EECF244321}">
                <p14:modId xmlns:p14="http://schemas.microsoft.com/office/powerpoint/2010/main" val="3473664760"/>
              </p:ext>
            </p:extLst>
          </p:nvPr>
        </p:nvGraphicFramePr>
        <p:xfrm>
          <a:off x="539552" y="1844824"/>
          <a:ext cx="8280918" cy="2410080"/>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1380153">
                  <a:extLst>
                    <a:ext uri="{9D8B030D-6E8A-4147-A177-3AD203B41FA5}">
                      <a16:colId xmlns:a16="http://schemas.microsoft.com/office/drawing/2014/main" val="20000"/>
                    </a:ext>
                  </a:extLst>
                </a:gridCol>
                <a:gridCol w="1380153">
                  <a:extLst>
                    <a:ext uri="{9D8B030D-6E8A-4147-A177-3AD203B41FA5}">
                      <a16:colId xmlns:a16="http://schemas.microsoft.com/office/drawing/2014/main" val="20001"/>
                    </a:ext>
                  </a:extLst>
                </a:gridCol>
                <a:gridCol w="1380153">
                  <a:extLst>
                    <a:ext uri="{9D8B030D-6E8A-4147-A177-3AD203B41FA5}">
                      <a16:colId xmlns:a16="http://schemas.microsoft.com/office/drawing/2014/main" val="20002"/>
                    </a:ext>
                  </a:extLst>
                </a:gridCol>
                <a:gridCol w="1380153">
                  <a:extLst>
                    <a:ext uri="{9D8B030D-6E8A-4147-A177-3AD203B41FA5}">
                      <a16:colId xmlns:a16="http://schemas.microsoft.com/office/drawing/2014/main" val="20003"/>
                    </a:ext>
                  </a:extLst>
                </a:gridCol>
                <a:gridCol w="1380153">
                  <a:extLst>
                    <a:ext uri="{9D8B030D-6E8A-4147-A177-3AD203B41FA5}">
                      <a16:colId xmlns:a16="http://schemas.microsoft.com/office/drawing/2014/main" val="20004"/>
                    </a:ext>
                  </a:extLst>
                </a:gridCol>
                <a:gridCol w="1380153">
                  <a:extLst>
                    <a:ext uri="{9D8B030D-6E8A-4147-A177-3AD203B41FA5}">
                      <a16:colId xmlns:a16="http://schemas.microsoft.com/office/drawing/2014/main" val="20005"/>
                    </a:ext>
                  </a:extLst>
                </a:gridCol>
              </a:tblGrid>
              <a:tr h="295578">
                <a:tc gridSpan="6">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600" b="1" kern="1200">
                          <a:solidFill>
                            <a:srgbClr val="003D6A"/>
                          </a:solidFill>
                          <a:latin typeface="+mn-lt"/>
                          <a:ea typeface="+mn-ea"/>
                          <a:cs typeface="+mn-cs"/>
                        </a:rPr>
                        <a:t>Technical data overview</a:t>
                      </a:r>
                      <a:endParaRPr lang="de-DE" sz="1600" b="1" kern="1200" dirty="0">
                        <a:solidFill>
                          <a:srgbClr val="003D6A"/>
                        </a:solidFill>
                        <a:latin typeface="+mn-lt"/>
                        <a:ea typeface="+mn-ea"/>
                        <a:cs typeface="+mn-cs"/>
                      </a:endParaRPr>
                    </a:p>
                  </a:txBody>
                  <a:tcPr marL="72000" marR="18720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Description</a:t>
                      </a:r>
                      <a:endParaRPr lang="de-DE" sz="1400" b="0" kern="1200" dirty="0">
                        <a:solidFill>
                          <a:srgbClr val="003D6A"/>
                        </a:solidFill>
                        <a:latin typeface="+mn-lt"/>
                        <a:ea typeface="+mn-ea"/>
                        <a:cs typeface="+mn-cs"/>
                      </a:endParaRPr>
                    </a:p>
                  </a:txBody>
                  <a:tcPr marL="72000" marR="7200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Measuring principle</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Cable length</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Communication interface</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Teach function</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400" b="0" kern="1200">
                          <a:solidFill>
                            <a:srgbClr val="003D6A"/>
                          </a:solidFill>
                          <a:latin typeface="+mn-lt"/>
                          <a:ea typeface="+mn-ea"/>
                          <a:cs typeface="+mn-cs"/>
                        </a:rPr>
                        <a:t>Cable connector/cable end</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 </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 </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[cm]</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 </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 </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a:solidFill>
                            <a:srgbClr val="003D6A"/>
                          </a:solidFill>
                          <a:latin typeface="+mn-lt"/>
                          <a:ea typeface="+mn-ea"/>
                          <a:cs typeface="+mn-cs"/>
                        </a:rPr>
                        <a:t> </a:t>
                      </a:r>
                    </a:p>
                  </a:txBody>
                  <a:tcPr marL="72000" marR="7200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MMS 22-IOL-M08</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magnetic</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30</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IO-Link</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dirty="0">
                          <a:solidFill>
                            <a:srgbClr val="003D6A"/>
                          </a:solidFill>
                          <a:latin typeface="+mn-lt"/>
                          <a:ea typeface="+mn-ea"/>
                          <a:cs typeface="+mn-cs"/>
                        </a:rPr>
                        <a:t>1</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a:solidFill>
                            <a:srgbClr val="003D6A"/>
                          </a:solidFill>
                          <a:latin typeface="+mn-lt"/>
                          <a:ea typeface="+mn-ea"/>
                          <a:cs typeface="+mn-cs"/>
                        </a:rPr>
                        <a:t>M8, 4-pin Male Connector</a:t>
                      </a:r>
                    </a:p>
                  </a:txBody>
                  <a:tcPr marL="72000" marR="7200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MMS 22-IOL-M12</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magnetic</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30</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IO-Link</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a:solidFill>
                            <a:srgbClr val="003D6A"/>
                          </a:solidFill>
                          <a:latin typeface="+mn-lt"/>
                          <a:ea typeface="+mn-ea"/>
                          <a:cs typeface="+mn-cs"/>
                        </a:rPr>
                        <a:t>1</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dirty="0">
                          <a:solidFill>
                            <a:srgbClr val="003D6A"/>
                          </a:solidFill>
                          <a:latin typeface="+mn-lt"/>
                          <a:ea typeface="+mn-ea"/>
                          <a:cs typeface="+mn-cs"/>
                        </a:rPr>
                        <a:t>M12 </a:t>
                      </a:r>
                      <a:r>
                        <a:rPr lang="de-DE" sz="1400" b="0" kern="1200" dirty="0" err="1">
                          <a:solidFill>
                            <a:srgbClr val="003D6A"/>
                          </a:solidFill>
                          <a:latin typeface="+mn-lt"/>
                          <a:ea typeface="+mn-ea"/>
                          <a:cs typeface="+mn-cs"/>
                        </a:rPr>
                        <a:t>connector</a:t>
                      </a:r>
                      <a:r>
                        <a:rPr lang="de-DE" sz="1400" b="0" kern="1200" dirty="0">
                          <a:solidFill>
                            <a:srgbClr val="003D6A"/>
                          </a:solidFill>
                          <a:latin typeface="+mn-lt"/>
                          <a:ea typeface="+mn-ea"/>
                          <a:cs typeface="+mn-cs"/>
                        </a:rPr>
                        <a:t>, 4-pin</a:t>
                      </a:r>
                    </a:p>
                  </a:txBody>
                  <a:tcPr marL="72000" marR="7200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rot="16200000">
            <a:off x="8082398" y="5715261"/>
            <a:ext cx="1831104" cy="365124"/>
          </a:xfrm>
          <a:prstGeom prst="rect">
            <a:avLst/>
          </a:prstGeom>
        </p:spPr>
        <p:txBody>
          <a:bodyPr vert="horz" lIns="91440" tIns="45720" rIns="91440" bIns="45720" rtlCol="0" anchor="ctr"/>
          <a:lstStyle/>
          <a:p>
            <a:pPr marL="0" marR="0" indent="0" defTabSz="457200" rtl="0" eaLnBrk="1" fontAlgn="auto" latinLnBrk="0" hangingPunct="1">
              <a:lnSpc>
                <a:spcPct val="100000"/>
              </a:lnSpc>
              <a:spcBef>
                <a:spcPts val="0"/>
              </a:spcBef>
              <a:spcAft>
                <a:spcPts val="0"/>
              </a:spcAft>
              <a:buClrTx/>
              <a:buSzTx/>
              <a:buFontTx/>
              <a:buNone/>
              <a:tabLst/>
              <a:defRPr/>
            </a:pPr>
            <a:endParaRPr lang="de-DE" sz="1000" kern="1200" dirty="0">
              <a:solidFill>
                <a:schemeClr val="accent1">
                  <a:lumMod val="40000"/>
                  <a:lumOff val="60000"/>
                </a:schemeClr>
              </a:solidFill>
              <a:latin typeface="+mn-lt"/>
              <a:ea typeface="+mn-ea"/>
              <a:cs typeface="+mn-cs"/>
            </a:endParaRPr>
          </a:p>
        </p:txBody>
      </p:sp>
      <p:sp>
        <p:nvSpPr>
          <p:cNvPr id="3" name="Textfeld 2"/>
          <p:cNvSpPr txBox="1"/>
          <p:nvPr/>
        </p:nvSpPr>
        <p:spPr>
          <a:xfrm>
            <a:off x="3440121" y="6063210"/>
            <a:ext cx="2572039" cy="720000"/>
          </a:xfrm>
          <a:prstGeom prst="rect">
            <a:avLst/>
          </a:prstGeom>
          <a:noFill/>
        </p:spPr>
        <p:txBody>
          <a:bodyPr wrap="square" rtlCol="0">
            <a:noAutofit/>
          </a:bodyPr>
          <a:lstStyle/>
          <a:p>
            <a:r>
              <a:rPr lang="de-DE" sz="1000">
                <a:solidFill>
                  <a:schemeClr val="bg1"/>
                </a:solidFill>
              </a:rPr>
              <a:t>Jens Lehmann, German goalkeeper legend, SCHUNK brand ambassador since 2012 for safe, precise gripping and holding.</a:t>
            </a:r>
            <a:endParaRPr lang="de-DE" sz="1050">
              <a:solidFill>
                <a:schemeClr val="bg1"/>
              </a:solidFill>
            </a:endParaRPr>
          </a:p>
          <a:p>
            <a:r>
              <a:rPr lang="de-DE" sz="1050" b="1">
                <a:solidFill>
                  <a:schemeClr val="bg1"/>
                </a:solidFill>
              </a:rPr>
              <a:t>schunk.com/Lehmann</a:t>
            </a:r>
          </a:p>
        </p:txBody>
      </p:sp>
    </p:spTree>
    <p:extLst>
      <p:ext uri="{BB962C8B-B14F-4D97-AF65-F5344CB8AC3E}">
        <p14:creationId xmlns:p14="http://schemas.microsoft.com/office/powerpoint/2010/main" val="634051100"/>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Words>
  <Application>Microsoft Office PowerPoint</Application>
  <PresentationFormat>Bildschirmpräsentation (4:3)</PresentationFormat>
  <Paragraphs>41</Paragraphs>
  <Slides>5</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vt:i4>
      </vt:variant>
    </vt:vector>
  </HeadingPairs>
  <TitlesOfParts>
    <vt:vector size="8" baseType="lpstr">
      <vt:lpstr>Arial</vt:lpstr>
      <vt:lpstr>Calibri</vt:lpstr>
      <vt:lpstr>Larissa-Design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2019-03-26T13:32:24Z</dcterms:modified>
</cp:coreProperties>
</file>