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
  </p:notesMasterIdLst>
  <p:handoutMasterIdLst>
    <p:handoutMasterId r:id="rId8"/>
  </p:handoutMasterIdLst>
  <p:sldIdLst>
    <p:sldId id="279" r:id="rId2"/>
    <p:sldId id="269" r:id="rId3"/>
    <p:sldId id="274" r:id="rId4"/>
    <p:sldId id="275" r:id="rId5"/>
    <p:sldId id="280" r:id="rId6"/>
  </p:sldIdLst>
  <p:sldSz cx="9144000" cy="6858000" type="screen4x3"/>
  <p:notesSz cx="6797675"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17" userDrawn="1">
          <p15:clr>
            <a:srgbClr val="A4A3A4"/>
          </p15:clr>
        </p15:guide>
        <p15:guide id="2" pos="3294" userDrawn="1">
          <p15:clr>
            <a:srgbClr val="A4A3A4"/>
          </p15:clr>
        </p15:guide>
        <p15:guide id="3" orient="horz" pos="1842" userDrawn="1">
          <p15:clr>
            <a:srgbClr val="A4A3A4"/>
          </p15:clr>
        </p15:guide>
        <p15:guide id="4" orient="horz" pos="2131" userDrawn="1">
          <p15:clr>
            <a:srgbClr val="A4A3A4"/>
          </p15:clr>
        </p15:guide>
        <p15:guide id="5" pos="3606" userDrawn="1">
          <p15:clr>
            <a:srgbClr val="A4A3A4"/>
          </p15:clr>
        </p15:guide>
        <p15:guide id="6" orient="horz" pos="2296" userDrawn="1">
          <p15:clr>
            <a:srgbClr val="A4A3A4"/>
          </p15:clr>
        </p15:guide>
        <p15:guide id="7" pos="431" userDrawn="1">
          <p15:clr>
            <a:srgbClr val="A4A3A4"/>
          </p15:clr>
        </p15:guide>
        <p15:guide id="8" orient="horz" pos="749" userDrawn="1">
          <p15:clr>
            <a:srgbClr val="A4A3A4"/>
          </p15:clr>
        </p15:guide>
        <p15:guide id="9" orient="horz" pos="3596" userDrawn="1">
          <p15:clr>
            <a:srgbClr val="A4A3A4"/>
          </p15:clr>
        </p15:guide>
        <p15:guide id="10" orient="horz" pos="3793" userDrawn="1">
          <p15:clr>
            <a:srgbClr val="A4A3A4"/>
          </p15:clr>
        </p15:guide>
        <p15:guide id="11" pos="1655"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p:cViewPr varScale="1">
        <p:scale>
          <a:sx n="110" d="100"/>
          <a:sy n="110" d="100"/>
        </p:scale>
        <p:origin x="966" y="96"/>
      </p:cViewPr>
      <p:guideLst>
        <p:guide orient="horz" pos="1317"/>
        <p:guide pos="3294"/>
        <p:guide orient="horz" pos="1842"/>
        <p:guide orient="horz" pos="2131"/>
        <p:guide pos="3606"/>
        <p:guide orient="horz" pos="2296"/>
        <p:guide pos="431"/>
        <p:guide orient="horz" pos="749"/>
        <p:guide orient="horz" pos="3596"/>
        <p:guide orient="horz" pos="3793"/>
        <p:guide pos="1655"/>
        <p:guide pos="2880"/>
      </p:guideLst>
    </p:cSldViewPr>
  </p:slid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26.03.2019</a:t>
            </a:fld>
            <a:endParaRPr lang="de-DE" dirty="0"/>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dirty="0"/>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26.03.2019</a:t>
            </a:fld>
            <a:endParaRPr lang="de-DE" dirty="0"/>
          </a:p>
        </p:txBody>
      </p:sp>
      <p:sp>
        <p:nvSpPr>
          <p:cNvPr id="4" name="Folienbildplatzhalt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dirty="0"/>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2E218C4-41A8-684B-AF4F-B9D499E35F6B}" type="slidenum">
              <a:rPr lang="de-DE" smtClean="0"/>
              <a:pPr/>
              <a:t>5</a:t>
            </a:fld>
            <a:endParaRPr lang="de-DE" dirty="0"/>
          </a:p>
        </p:txBody>
      </p:sp>
    </p:spTree>
    <p:extLst>
      <p:ext uri="{BB962C8B-B14F-4D97-AF65-F5344CB8AC3E}">
        <p14:creationId xmlns:p14="http://schemas.microsoft.com/office/powerpoint/2010/main" val="3932177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0" y="0"/>
            <a:ext cx="9143695" cy="68580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2" name="Textfeld 11"/>
          <p:cNvSpPr txBox="1"/>
          <p:nvPr userDrawn="1"/>
        </p:nvSpPr>
        <p:spPr>
          <a:xfrm>
            <a:off x="304" y="6317852"/>
            <a:ext cx="9143390" cy="307777"/>
          </a:xfrm>
          <a:prstGeom prst="rect">
            <a:avLst/>
          </a:prstGeom>
          <a:noFill/>
        </p:spPr>
        <p:txBody>
          <a:bodyPr wrap="square" rtlCol="0">
            <a:spAutoFit/>
          </a:bodyPr>
          <a:lstStyle/>
          <a:p>
            <a:pPr lvl="0" algn="ctr"/>
            <a:r>
              <a:rPr lang="de-DE" sz="1400" dirty="0">
                <a:solidFill>
                  <a:srgbClr val="FFFFFF"/>
                </a:solidFill>
                <a:latin typeface="Calibri"/>
                <a:cs typeface="Calibri"/>
              </a:rPr>
              <a:t>www.schunk.com</a:t>
            </a:r>
          </a:p>
        </p:txBody>
      </p:sp>
      <p:pic>
        <p:nvPicPr>
          <p:cNvPr id="6" name="Bild 5" descr="LOGOBALKEN_NEU.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0912"/>
            <a:ext cx="9143391" cy="1584854"/>
          </a:xfrm>
          <a:prstGeom prst="rect">
            <a:avLst/>
          </a:prstGeom>
        </p:spPr>
      </p:pic>
      <p:pic>
        <p:nvPicPr>
          <p:cNvPr id="7" name="Bild 6" descr="TOOLS_RS_NEU.png"/>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3614734" y="4457701"/>
            <a:ext cx="1913922" cy="1913922"/>
          </a:xfrm>
          <a:prstGeom prst="rect">
            <a:avLst/>
          </a:prstGeom>
        </p:spPr>
      </p:pic>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9937"/>
            <a:ext cx="9144000" cy="6858000"/>
          </a:xfrm>
          <a:prstGeom prst="rect">
            <a:avLst/>
          </a:prstGeom>
        </p:spPr>
      </p:pic>
      <p:sp>
        <p:nvSpPr>
          <p:cNvPr id="10" name="Rechteck 9"/>
          <p:cNvSpPr/>
          <p:nvPr userDrawn="1"/>
        </p:nvSpPr>
        <p:spPr>
          <a:xfrm>
            <a:off x="304" y="6220359"/>
            <a:ext cx="9143696" cy="637641"/>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pic>
        <p:nvPicPr>
          <p:cNvPr id="9" name="Bild 4"/>
          <p:cNvPicPr>
            <a:picLocks noChangeAspect="1"/>
          </p:cNvPicPr>
          <p:nvPr userDrawn="1"/>
        </p:nvPicPr>
        <p:blipFill>
          <a:blip r:embed="rId3" cstate="print"/>
          <a:stretch>
            <a:fillRect/>
          </a:stretch>
        </p:blipFill>
        <p:spPr>
          <a:xfrm>
            <a:off x="0" y="6046520"/>
            <a:ext cx="9144000" cy="749300"/>
          </a:xfrm>
          <a:prstGeom prst="rect">
            <a:avLst/>
          </a:prstGeom>
        </p:spPr>
      </p:pic>
      <p:sp>
        <p:nvSpPr>
          <p:cNvPr id="11" name="Textfeld 10"/>
          <p:cNvSpPr txBox="1"/>
          <p:nvPr userDrawn="1"/>
        </p:nvSpPr>
        <p:spPr>
          <a:xfrm>
            <a:off x="600438" y="6442893"/>
            <a:ext cx="5699754" cy="365124"/>
          </a:xfrm>
          <a:prstGeom prst="rect">
            <a:avLst/>
          </a:prstGeom>
        </p:spPr>
        <p:txBody>
          <a:bodyPr vert="horz" lIns="91440" tIns="45720" rIns="91440" bIns="45720" rtlCol="0" anchor="ct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a:solidFill>
                  <a:schemeClr val="bg1"/>
                </a:solidFill>
                <a:latin typeface="+mn-lt"/>
                <a:ea typeface="+mn-ea"/>
                <a:cs typeface="+mn-cs"/>
              </a:rPr>
              <a:t>Sensorik I MMS 22-IO-Link</a:t>
            </a:r>
            <a:endParaRPr lang="de-DE" sz="1200" kern="1200" dirty="0">
              <a:solidFill>
                <a:schemeClr val="bg1"/>
              </a:solidFill>
              <a:latin typeface="+mn-lt"/>
              <a:ea typeface="+mn-ea"/>
              <a:cs typeface="+mn-cs"/>
            </a:endParaRPr>
          </a:p>
        </p:txBody>
      </p:sp>
      <p:sp>
        <p:nvSpPr>
          <p:cNvPr id="14" name="Textfeld 13"/>
          <p:cNvSpPr txBox="1"/>
          <p:nvPr userDrawn="1"/>
        </p:nvSpPr>
        <p:spPr>
          <a:xfrm>
            <a:off x="5229226" y="1193162"/>
            <a:ext cx="3914774" cy="611021"/>
          </a:xfrm>
          <a:prstGeom prst="rect">
            <a:avLst/>
          </a:prstGeom>
          <a:solidFill>
            <a:srgbClr val="009EE0"/>
          </a:solidFill>
        </p:spPr>
        <p:txBody>
          <a:bodyPr wrap="square" lIns="90000" tIns="90000" bIns="0" rtlCol="0" anchor="ctr" anchorCtr="0">
            <a:spAutoFit/>
          </a:bodyPr>
          <a:lstStyle/>
          <a:p>
            <a:pPr>
              <a:lnSpc>
                <a:spcPts val="4000"/>
              </a:lnSpc>
            </a:pPr>
            <a:r>
              <a:rPr lang="de-DE" sz="4000" b="1">
                <a:solidFill>
                  <a:schemeClr val="bg1"/>
                </a:solidFill>
              </a:rPr>
              <a:t>MMS 22-IO-Link</a:t>
            </a:r>
            <a:endParaRPr lang="de-DE" sz="4000" b="1" dirty="0">
              <a:solidFill>
                <a:schemeClr val="bg1"/>
              </a:solidFill>
            </a:endParaRP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Abschlussfolie">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81"/>
            <a:ext cx="9144000" cy="6857238"/>
          </a:xfrm>
          <a:prstGeom prst="rect">
            <a:avLst/>
          </a:prstGeom>
        </p:spPr>
      </p:pic>
    </p:spTree>
    <p:extLst>
      <p:ext uri="{BB962C8B-B14F-4D97-AF65-F5344CB8AC3E}">
        <p14:creationId xmlns:p14="http://schemas.microsoft.com/office/powerpoint/2010/main" val="16970415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BCD97-0B87-4521-A781-F12B14A176C5}" type="datetimeFigureOut">
              <a:rPr lang="de-DE" smtClean="0"/>
              <a:t>26.03.2019</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3EF583-D48F-4DF6-A67F-76FA2942B778}" type="slidenum">
              <a:rPr lang="de-DE" smtClean="0"/>
              <a:t>‹Nr.›</a:t>
            </a:fld>
            <a:endParaRPr lang="de-DE" dirty="0"/>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7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Meister_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 y="978"/>
            <a:ext cx="9144000" cy="5643467"/>
          </a:xfrm>
          <a:prstGeom prst="rect">
            <a:avLst/>
          </a:prstGeom>
        </p:spPr>
      </p:pic>
      <p:sp>
        <p:nvSpPr>
          <p:cNvPr id="8" name="Rechteck 7"/>
          <p:cNvSpPr/>
          <p:nvPr/>
        </p:nvSpPr>
        <p:spPr>
          <a:xfrm>
            <a:off x="-304" y="5644445"/>
            <a:ext cx="9143695" cy="121355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2" name="Titel 1"/>
          <p:cNvSpPr txBox="1">
            <a:spLocks/>
          </p:cNvSpPr>
          <p:nvPr/>
        </p:nvSpPr>
        <p:spPr>
          <a:xfrm>
            <a:off x="474734" y="4926900"/>
            <a:ext cx="4181931" cy="60112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84138" lvl="0">
              <a:spcBef>
                <a:spcPct val="0"/>
              </a:spcBef>
              <a:spcAft>
                <a:spcPts val="1200"/>
              </a:spcAft>
              <a:defRPr/>
            </a:pPr>
            <a:endParaRPr lang="de-DE" sz="1500" dirty="0">
              <a:solidFill>
                <a:srgbClr val="FFFFFF"/>
              </a:solidFill>
            </a:endParaRPr>
          </a:p>
        </p:txBody>
      </p:sp>
      <p:sp>
        <p:nvSpPr>
          <p:cNvPr id="9" name="Titel 1"/>
          <p:cNvSpPr txBox="1">
            <a:spLocks/>
          </p:cNvSpPr>
          <p:nvPr/>
        </p:nvSpPr>
        <p:spPr>
          <a:xfrm>
            <a:off x="474734" y="3926421"/>
            <a:ext cx="9144000" cy="115287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84138" lvl="0">
              <a:lnSpc>
                <a:spcPts val="3200"/>
              </a:lnSpc>
              <a:spcBef>
                <a:spcPct val="0"/>
              </a:spcBef>
              <a:spcAft>
                <a:spcPts val="1200"/>
              </a:spcAft>
              <a:defRPr/>
            </a:pPr>
            <a:r>
              <a:rPr lang="de-DE" sz="3000">
                <a:solidFill>
                  <a:srgbClr val="FFFFFF"/>
                </a:solidFill>
              </a:rPr>
              <a:t>Produktpräsentation</a:t>
            </a:r>
            <a:endParaRPr lang="de-DE" sz="3000" dirty="0">
              <a:solidFill>
                <a:srgbClr val="FFFFFF"/>
              </a:solidFill>
            </a:endParaRPr>
          </a:p>
          <a:p>
            <a:pPr marL="84138" lvl="0">
              <a:lnSpc>
                <a:spcPts val="3200"/>
              </a:lnSpc>
              <a:spcBef>
                <a:spcPct val="0"/>
              </a:spcBef>
              <a:spcAft>
                <a:spcPts val="1200"/>
              </a:spcAft>
              <a:defRPr/>
            </a:pPr>
            <a:r>
              <a:rPr lang="de-DE" sz="3000" dirty="0">
                <a:solidFill>
                  <a:srgbClr val="FFFFFF"/>
                </a:solidFill>
              </a:rPr>
              <a:t>MMS 22-IO-Link</a:t>
            </a:r>
          </a:p>
        </p:txBody>
      </p:sp>
      <p:pic>
        <p:nvPicPr>
          <p:cNvPr id="11" name="Bild 10"/>
          <p:cNvPicPr>
            <a:picLocks noChangeAspect="1"/>
          </p:cNvPicPr>
          <p:nvPr/>
        </p:nvPicPr>
        <p:blipFill>
          <a:blip r:embed="rId3"/>
          <a:stretch>
            <a:fillRect/>
          </a:stretch>
        </p:blipFill>
        <p:spPr>
          <a:xfrm>
            <a:off x="-610" y="5483469"/>
            <a:ext cx="9144000" cy="1320800"/>
          </a:xfrm>
          <a:prstGeom prst="rect">
            <a:avLst/>
          </a:prstGeom>
        </p:spPr>
      </p:pic>
      <p:sp>
        <p:nvSpPr>
          <p:cNvPr id="13" name="Titel 1"/>
          <p:cNvSpPr txBox="1">
            <a:spLocks/>
          </p:cNvSpPr>
          <p:nvPr/>
        </p:nvSpPr>
        <p:spPr>
          <a:xfrm>
            <a:off x="474734" y="5079300"/>
            <a:ext cx="4181931" cy="60112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84138" lvl="0">
              <a:spcBef>
                <a:spcPct val="0"/>
              </a:spcBef>
              <a:spcAft>
                <a:spcPts val="1200"/>
              </a:spcAft>
              <a:defRPr/>
            </a:pPr>
            <a:r>
              <a:rPr lang="de-DE" sz="1500">
                <a:solidFill>
                  <a:srgbClr val="FFFFFF"/>
                </a:solidFill>
              </a:rPr>
              <a:t> </a:t>
            </a:r>
            <a:endParaRPr lang="de-DE" sz="1500" dirty="0">
              <a:solidFill>
                <a:srgbClr val="FFFFFF"/>
              </a:solidFill>
            </a:endParaRPr>
          </a:p>
        </p:txBody>
      </p:sp>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2627313" y="473082"/>
            <a:ext cx="6516687" cy="611021"/>
          </a:xfrm>
          <a:prstGeom prst="rect">
            <a:avLst/>
          </a:prstGeom>
          <a:solidFill>
            <a:srgbClr val="003D6A"/>
          </a:solidFill>
        </p:spPr>
        <p:txBody>
          <a:bodyPr wrap="square" lIns="90000" tIns="90000" bIns="0" rtlCol="0" anchor="ctr" anchorCtr="0">
            <a:spAutoFit/>
          </a:bodyPr>
          <a:lstStyle/>
          <a:p>
            <a:pPr>
              <a:lnSpc>
                <a:spcPts val="4000"/>
              </a:lnSpc>
            </a:pPr>
            <a:r>
              <a:rPr lang="de-DE" sz="4000" b="1" dirty="0">
                <a:solidFill>
                  <a:schemeClr val="bg1"/>
                </a:solidFill>
              </a:rPr>
              <a:t> Sensorik</a:t>
            </a:r>
          </a:p>
        </p:txBody>
      </p:sp>
      <p:sp>
        <p:nvSpPr>
          <p:cNvPr id="36" name="Textfeld 35"/>
          <p:cNvSpPr txBox="1"/>
          <p:nvPr/>
        </p:nvSpPr>
        <p:spPr>
          <a:xfrm>
            <a:off x="5148064" y="3297758"/>
            <a:ext cx="3888432" cy="923330"/>
          </a:xfrm>
          <a:prstGeom prst="rect">
            <a:avLst/>
          </a:prstGeom>
          <a:noFill/>
        </p:spPr>
        <p:txBody>
          <a:bodyPr wrap="square" rtlCol="0">
            <a:spAutoFit/>
          </a:bodyPr>
          <a:lstStyle/>
          <a:p>
            <a:endParaRPr lang="de-DE" b="1">
              <a:solidFill>
                <a:srgbClr val="003D6A"/>
              </a:solidFill>
            </a:endParaRPr>
          </a:p>
          <a:p>
            <a:endParaRPr lang="de-DE" b="1">
              <a:solidFill>
                <a:srgbClr val="00446B"/>
              </a:solidFill>
            </a:endParaRPr>
          </a:p>
          <a:p>
            <a:endParaRPr lang="de-DE" b="1" dirty="0">
              <a:solidFill>
                <a:srgbClr val="003D6A"/>
              </a:solidFill>
            </a:endParaRPr>
          </a:p>
        </p:txBody>
      </p:sp>
      <p:sp>
        <p:nvSpPr>
          <p:cNvPr id="18" name="Textfeld 17"/>
          <p:cNvSpPr txBox="1"/>
          <p:nvPr/>
        </p:nvSpPr>
        <p:spPr>
          <a:xfrm>
            <a:off x="5148064" y="2013724"/>
            <a:ext cx="3888432" cy="1284034"/>
          </a:xfrm>
          <a:prstGeom prst="rect">
            <a:avLst/>
          </a:prstGeom>
          <a:noFill/>
        </p:spPr>
        <p:txBody>
          <a:bodyPr wrap="square" rtlCol="0">
            <a:noAutofit/>
          </a:bodyPr>
          <a:lstStyle/>
          <a:p>
            <a:r>
              <a:rPr lang="de-DE" sz="1300" b="1" dirty="0">
                <a:solidFill>
                  <a:srgbClr val="003D6A"/>
                </a:solidFill>
              </a:rPr>
              <a:t>Magnetschalter werden eingesetzt, um den Status von Automationskomponenten abzufragen. Berührungslos detektieren sie den im Inneren der Komponente befestigten Magneten. Den Verlauf des Magnetfeldes gibt der Sensor neben weiteren Prozessdaten über die IO-Link- Schnittstelle aus.</a:t>
            </a:r>
            <a:endParaRPr lang="de-DE" sz="1600" b="1" dirty="0">
              <a:solidFill>
                <a:srgbClr val="003D6A"/>
              </a:solidFill>
            </a:endParaRP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23528" y="2060848"/>
            <a:ext cx="4320000" cy="36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 4"/>
          <p:cNvPicPr>
            <a:picLocks noChangeAspect="1"/>
          </p:cNvPicPr>
          <p:nvPr/>
        </p:nvPicPr>
        <p:blipFill>
          <a:blip r:embed="rId2" cstate="print"/>
          <a:stretch>
            <a:fillRect/>
          </a:stretch>
        </p:blipFill>
        <p:spPr>
          <a:xfrm>
            <a:off x="0" y="6046520"/>
            <a:ext cx="9144000" cy="749300"/>
          </a:xfrm>
          <a:prstGeom prst="rect">
            <a:avLst/>
          </a:prstGeom>
        </p:spPr>
      </p:pic>
      <p:sp>
        <p:nvSpPr>
          <p:cNvPr id="8" name="Textfeld 7"/>
          <p:cNvSpPr txBox="1"/>
          <p:nvPr/>
        </p:nvSpPr>
        <p:spPr>
          <a:xfrm>
            <a:off x="2627313" y="473082"/>
            <a:ext cx="6516687" cy="611021"/>
          </a:xfrm>
          <a:prstGeom prst="rect">
            <a:avLst/>
          </a:prstGeom>
          <a:solidFill>
            <a:srgbClr val="003D6A"/>
          </a:solidFill>
        </p:spPr>
        <p:txBody>
          <a:bodyPr wrap="square" lIns="90000" tIns="90000" bIns="0" rtlCol="0" anchor="ctr" anchorCtr="0">
            <a:spAutoFit/>
          </a:bodyPr>
          <a:lstStyle/>
          <a:p>
            <a:pPr>
              <a:lnSpc>
                <a:spcPts val="4000"/>
              </a:lnSpc>
            </a:pPr>
            <a:r>
              <a:rPr lang="de-DE" sz="4000" b="1">
                <a:solidFill>
                  <a:schemeClr val="bg1"/>
                </a:solidFill>
              </a:rPr>
              <a:t>Vorteile – Ihr Nutzen</a:t>
            </a:r>
            <a:endParaRPr lang="de-DE" sz="4000" b="1" dirty="0">
              <a:solidFill>
                <a:schemeClr val="bg1"/>
              </a:solidFill>
            </a:endParaRPr>
          </a:p>
        </p:txBody>
      </p:sp>
      <p:sp>
        <p:nvSpPr>
          <p:cNvPr id="26" name="Textfeld 25"/>
          <p:cNvSpPr txBox="1"/>
          <p:nvPr/>
        </p:nvSpPr>
        <p:spPr>
          <a:xfrm>
            <a:off x="373226" y="1581054"/>
            <a:ext cx="4320000" cy="4465465"/>
          </a:xfrm>
          <a:prstGeom prst="rect">
            <a:avLst/>
          </a:prstGeom>
          <a:noFill/>
        </p:spPr>
        <p:txBody>
          <a:bodyPr wrap="square" rtlCol="0">
            <a:noAutofit/>
          </a:bodyPr>
          <a:lstStyle/>
          <a:p>
            <a:pPr marL="463550" indent="-285750">
              <a:lnSpc>
                <a:spcPct val="100000"/>
              </a:lnSpc>
              <a:spcBef>
                <a:spcPts val="0"/>
              </a:spcBef>
              <a:spcAft>
                <a:spcPts val="600"/>
              </a:spcAft>
              <a:buClr>
                <a:srgbClr val="009EE2"/>
              </a:buClr>
              <a:buSzPct val="100000"/>
              <a:buFont typeface="Calibri" panose="020F0502020204030204" pitchFamily="34" charset="0"/>
              <a:buChar char="●"/>
            </a:pPr>
            <a:r>
              <a:rPr lang="de-DE" sz="1600" b="1" dirty="0">
                <a:solidFill>
                  <a:srgbClr val="003D6A"/>
                </a:solidFill>
                <a:effectLst/>
              </a:rPr>
              <a:t>Ansteuerung über IO-Link </a:t>
            </a:r>
            <a:r>
              <a:rPr lang="de-DE" sz="1600" dirty="0">
                <a:solidFill>
                  <a:srgbClr val="003D6A"/>
                </a:solidFill>
                <a:effectLst/>
              </a:rPr>
              <a:t>zur Auswertung von Daten wie Temperatur, Auswertungsqualität oder die Sensoridentifikation</a:t>
            </a:r>
          </a:p>
          <a:p>
            <a:pPr marL="463550" indent="-285750">
              <a:spcAft>
                <a:spcPts val="600"/>
              </a:spcAft>
              <a:buClr>
                <a:srgbClr val="009EE2"/>
              </a:buClr>
              <a:buSzPct val="100000"/>
              <a:buFont typeface="Calibri" panose="020F0502020204030204" pitchFamily="34" charset="0"/>
              <a:buChar char="●"/>
            </a:pPr>
            <a:r>
              <a:rPr lang="de-DE" sz="1600" b="1" dirty="0">
                <a:solidFill>
                  <a:srgbClr val="003D6A"/>
                </a:solidFill>
                <a:effectLst/>
              </a:rPr>
              <a:t>Integrierte Elektronik </a:t>
            </a:r>
            <a:r>
              <a:rPr lang="de-DE" sz="1600" dirty="0">
                <a:solidFill>
                  <a:srgbClr val="003D6A"/>
                </a:solidFill>
                <a:effectLst/>
              </a:rPr>
              <a:t>führt zu kompakter Bauweise und ermöglicht den Einsatz von Kabel mit Standardsteckverbindern</a:t>
            </a:r>
          </a:p>
          <a:p>
            <a:pPr marL="463550" indent="-285750">
              <a:spcAft>
                <a:spcPts val="600"/>
              </a:spcAft>
              <a:buClr>
                <a:srgbClr val="009EE2"/>
              </a:buClr>
              <a:buSzPct val="100000"/>
              <a:buFont typeface="Calibri" panose="020F0502020204030204" pitchFamily="34" charset="0"/>
              <a:buChar char="●"/>
            </a:pPr>
            <a:r>
              <a:rPr lang="de-DE" sz="1600" b="1" dirty="0">
                <a:solidFill>
                  <a:srgbClr val="003D6A"/>
                </a:solidFill>
                <a:effectLst/>
              </a:rPr>
              <a:t>Für enge Bauräume geeignet </a:t>
            </a:r>
            <a:r>
              <a:rPr lang="de-DE" sz="1600" dirty="0">
                <a:solidFill>
                  <a:srgbClr val="003D6A"/>
                </a:solidFill>
                <a:effectLst/>
              </a:rPr>
              <a:t>durch Teachen via IO-Link Schnittstelle</a:t>
            </a:r>
          </a:p>
        </p:txBody>
      </p:sp>
      <p:sp>
        <p:nvSpPr>
          <p:cNvPr id="6" name="Textfeld 5"/>
          <p:cNvSpPr txBox="1"/>
          <p:nvPr/>
        </p:nvSpPr>
        <p:spPr>
          <a:xfrm>
            <a:off x="5004528" y="1988840"/>
            <a:ext cx="4031968" cy="3960440"/>
          </a:xfrm>
          <a:prstGeom prst="rect">
            <a:avLst/>
          </a:prstGeom>
          <a:noFill/>
        </p:spPr>
        <p:txBody>
          <a:bodyPr wrap="square" rtlCol="0">
            <a:noAutofit/>
          </a:bodyPr>
          <a:lstStyle/>
          <a:p>
            <a:pPr marL="463550" indent="-285750">
              <a:spcAft>
                <a:spcPts val="600"/>
              </a:spcAft>
              <a:buClr>
                <a:srgbClr val="009EE2"/>
              </a:buClr>
              <a:buSzPct val="100000"/>
              <a:buFont typeface="Calibri" panose="020F0502020204030204" pitchFamily="34" charset="0"/>
              <a:buChar char="●"/>
            </a:pPr>
            <a:r>
              <a:rPr lang="de-DE" sz="1600" b="1">
                <a:solidFill>
                  <a:srgbClr val="003D6A"/>
                </a:solidFill>
              </a:rPr>
              <a:t>Ausführung mit LED-Anzeige </a:t>
            </a:r>
            <a:r>
              <a:rPr lang="de-DE" sz="1600">
                <a:solidFill>
                  <a:srgbClr val="003D6A"/>
                </a:solidFill>
              </a:rPr>
              <a:t>dient zur Zustandsanzeige der IO-Link Verbindung</a:t>
            </a:r>
          </a:p>
          <a:p>
            <a:pPr marL="463550" indent="-285750">
              <a:spcAft>
                <a:spcPts val="600"/>
              </a:spcAft>
              <a:buClr>
                <a:srgbClr val="009EE2"/>
              </a:buClr>
              <a:buSzPct val="100000"/>
              <a:buFont typeface="Calibri" panose="020F0502020204030204" pitchFamily="34" charset="0"/>
              <a:buChar char="●"/>
            </a:pPr>
            <a:r>
              <a:rPr lang="de-DE" sz="1600" b="1">
                <a:solidFill>
                  <a:srgbClr val="003D6A"/>
                </a:solidFill>
              </a:rPr>
              <a:t>C-Nuten-Sensor </a:t>
            </a:r>
            <a:r>
              <a:rPr lang="de-DE" sz="1600">
                <a:solidFill>
                  <a:srgbClr val="003D6A"/>
                </a:solidFill>
              </a:rPr>
              <a:t>für die platzsparende, einfache und schnelle Montage am Produkt</a:t>
            </a:r>
          </a:p>
        </p:txBody>
      </p:sp>
    </p:spTree>
    <p:extLst>
      <p:ext uri="{BB962C8B-B14F-4D97-AF65-F5344CB8AC3E}">
        <p14:creationId xmlns:p14="http://schemas.microsoft.com/office/powerpoint/2010/main" val="3891945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 4"/>
          <p:cNvPicPr>
            <a:picLocks noChangeAspect="1"/>
          </p:cNvPicPr>
          <p:nvPr/>
        </p:nvPicPr>
        <p:blipFill>
          <a:blip r:embed="rId2" cstate="print"/>
          <a:stretch>
            <a:fillRect/>
          </a:stretch>
        </p:blipFill>
        <p:spPr>
          <a:xfrm>
            <a:off x="0" y="6046520"/>
            <a:ext cx="9144000" cy="749300"/>
          </a:xfrm>
          <a:prstGeom prst="rect">
            <a:avLst/>
          </a:prstGeom>
        </p:spPr>
      </p:pic>
      <p:sp>
        <p:nvSpPr>
          <p:cNvPr id="8" name="Textfeld 7"/>
          <p:cNvSpPr txBox="1"/>
          <p:nvPr/>
        </p:nvSpPr>
        <p:spPr>
          <a:xfrm>
            <a:off x="2627313" y="473082"/>
            <a:ext cx="6516687" cy="611021"/>
          </a:xfrm>
          <a:prstGeom prst="rect">
            <a:avLst/>
          </a:prstGeom>
          <a:solidFill>
            <a:srgbClr val="003D6A"/>
          </a:solidFill>
        </p:spPr>
        <p:txBody>
          <a:bodyPr wrap="square" lIns="90000" tIns="90000" bIns="0" rtlCol="0" anchor="ctr" anchorCtr="0">
            <a:spAutoFit/>
          </a:bodyPr>
          <a:lstStyle/>
          <a:p>
            <a:pPr>
              <a:lnSpc>
                <a:spcPts val="4000"/>
              </a:lnSpc>
            </a:pPr>
            <a:r>
              <a:rPr lang="de-DE" sz="4000" b="1">
                <a:solidFill>
                  <a:schemeClr val="bg1"/>
                </a:solidFill>
              </a:rPr>
              <a:t>Technische Daten</a:t>
            </a:r>
            <a:endParaRPr lang="de-DE" sz="4000" b="1" dirty="0">
              <a:solidFill>
                <a:schemeClr val="bg1"/>
              </a:solidFill>
            </a:endParaRPr>
          </a:p>
        </p:txBody>
      </p:sp>
      <p:graphicFrame>
        <p:nvGraphicFramePr>
          <p:cNvPr id="5" name="Inhaltsplatzhalter 13"/>
          <p:cNvGraphicFramePr>
            <a:graphicFrameLocks/>
          </p:cNvGraphicFramePr>
          <p:nvPr>
            <p:extLst>
              <p:ext uri="{D42A27DB-BD31-4B8C-83A1-F6EECF244321}">
                <p14:modId xmlns:p14="http://schemas.microsoft.com/office/powerpoint/2010/main" val="2663620430"/>
              </p:ext>
            </p:extLst>
          </p:nvPr>
        </p:nvGraphicFramePr>
        <p:xfrm>
          <a:off x="539552" y="1844824"/>
          <a:ext cx="8280918" cy="2196720"/>
        </p:xfrm>
        <a:graphic>
          <a:graphicData uri="http://schemas.openxmlformats.org/drawingml/2006/table">
            <a:tbl>
              <a:tblPr firstRow="1" bandRow="1">
                <a:effectLst>
                  <a:outerShdw blurRad="50800" dist="38100" algn="l" rotWithShape="0">
                    <a:prstClr val="black">
                      <a:alpha val="40000"/>
                    </a:prstClr>
                  </a:outerShdw>
                </a:effectLst>
                <a:tableStyleId>{2D5ABB26-0587-4C30-8999-92F81FD0307C}</a:tableStyleId>
              </a:tblPr>
              <a:tblGrid>
                <a:gridCol w="1380153">
                  <a:extLst>
                    <a:ext uri="{9D8B030D-6E8A-4147-A177-3AD203B41FA5}">
                      <a16:colId xmlns:a16="http://schemas.microsoft.com/office/drawing/2014/main" val="20000"/>
                    </a:ext>
                  </a:extLst>
                </a:gridCol>
                <a:gridCol w="1380153">
                  <a:extLst>
                    <a:ext uri="{9D8B030D-6E8A-4147-A177-3AD203B41FA5}">
                      <a16:colId xmlns:a16="http://schemas.microsoft.com/office/drawing/2014/main" val="20001"/>
                    </a:ext>
                  </a:extLst>
                </a:gridCol>
                <a:gridCol w="1380153">
                  <a:extLst>
                    <a:ext uri="{9D8B030D-6E8A-4147-A177-3AD203B41FA5}">
                      <a16:colId xmlns:a16="http://schemas.microsoft.com/office/drawing/2014/main" val="20002"/>
                    </a:ext>
                  </a:extLst>
                </a:gridCol>
                <a:gridCol w="1380153">
                  <a:extLst>
                    <a:ext uri="{9D8B030D-6E8A-4147-A177-3AD203B41FA5}">
                      <a16:colId xmlns:a16="http://schemas.microsoft.com/office/drawing/2014/main" val="20003"/>
                    </a:ext>
                  </a:extLst>
                </a:gridCol>
                <a:gridCol w="1380153">
                  <a:extLst>
                    <a:ext uri="{9D8B030D-6E8A-4147-A177-3AD203B41FA5}">
                      <a16:colId xmlns:a16="http://schemas.microsoft.com/office/drawing/2014/main" val="20004"/>
                    </a:ext>
                  </a:extLst>
                </a:gridCol>
                <a:gridCol w="1380153">
                  <a:extLst>
                    <a:ext uri="{9D8B030D-6E8A-4147-A177-3AD203B41FA5}">
                      <a16:colId xmlns:a16="http://schemas.microsoft.com/office/drawing/2014/main" val="20005"/>
                    </a:ext>
                  </a:extLst>
                </a:gridCol>
              </a:tblGrid>
              <a:tr h="295578">
                <a:tc gridSpan="6">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600" b="1" kern="1200">
                          <a:solidFill>
                            <a:srgbClr val="003D6A"/>
                          </a:solidFill>
                          <a:latin typeface="+mn-lt"/>
                          <a:ea typeface="+mn-ea"/>
                          <a:cs typeface="+mn-cs"/>
                        </a:rPr>
                        <a:t>Technische Daten Übersicht</a:t>
                      </a:r>
                      <a:endParaRPr lang="de-DE" sz="1600" b="1" kern="1200" dirty="0">
                        <a:solidFill>
                          <a:srgbClr val="003D6A"/>
                        </a:solidFill>
                        <a:latin typeface="+mn-lt"/>
                        <a:ea typeface="+mn-ea"/>
                        <a:cs typeface="+mn-cs"/>
                      </a:endParaRPr>
                    </a:p>
                  </a:txBody>
                  <a:tcPr marL="72000" marR="187200" marT="46800" marB="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240784">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a:solidFill>
                            <a:srgbClr val="003D6A"/>
                          </a:solidFill>
                          <a:latin typeface="+mn-lt"/>
                          <a:ea typeface="+mn-ea"/>
                          <a:cs typeface="+mn-cs"/>
                        </a:rPr>
                        <a:t>Bezeichnung</a:t>
                      </a:r>
                      <a:endParaRPr lang="de-DE" sz="1400" b="0" kern="1200" dirty="0">
                        <a:solidFill>
                          <a:srgbClr val="003D6A"/>
                        </a:solidFill>
                        <a:latin typeface="+mn-lt"/>
                        <a:ea typeface="+mn-ea"/>
                        <a:cs typeface="+mn-cs"/>
                      </a:endParaRPr>
                    </a:p>
                  </a:txBody>
                  <a:tcPr marL="72000" marR="7200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a:solidFill>
                            <a:srgbClr val="003D6A"/>
                          </a:solidFill>
                          <a:latin typeface="+mn-lt"/>
                          <a:ea typeface="+mn-ea"/>
                          <a:cs typeface="+mn-cs"/>
                        </a:rPr>
                        <a:t>Messprinzip</a:t>
                      </a:r>
                      <a:endParaRPr lang="de-DE" sz="1400" b="0" kern="1200" dirty="0">
                        <a:solidFill>
                          <a:srgbClr val="003D6A"/>
                        </a:solidFill>
                        <a:latin typeface="+mn-lt"/>
                        <a:ea typeface="+mn-ea"/>
                        <a:cs typeface="+mn-cs"/>
                      </a:endParaRPr>
                    </a:p>
                  </a:txBody>
                  <a:tcPr marL="72000" marR="7200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a:solidFill>
                            <a:srgbClr val="003D6A"/>
                          </a:solidFill>
                          <a:latin typeface="+mn-lt"/>
                          <a:ea typeface="+mn-ea"/>
                          <a:cs typeface="+mn-cs"/>
                        </a:rPr>
                        <a:t>Kabellänge</a:t>
                      </a:r>
                      <a:endParaRPr lang="de-DE" sz="1400" b="0" kern="1200" dirty="0">
                        <a:solidFill>
                          <a:srgbClr val="003D6A"/>
                        </a:solidFill>
                        <a:latin typeface="+mn-lt"/>
                        <a:ea typeface="+mn-ea"/>
                        <a:cs typeface="+mn-cs"/>
                      </a:endParaRPr>
                    </a:p>
                  </a:txBody>
                  <a:tcPr marL="72000" marR="7200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a:solidFill>
                            <a:srgbClr val="003D6A"/>
                          </a:solidFill>
                          <a:latin typeface="+mn-lt"/>
                          <a:ea typeface="+mn-ea"/>
                          <a:cs typeface="+mn-cs"/>
                        </a:rPr>
                        <a:t>Kommunikationsschnittstelle</a:t>
                      </a:r>
                      <a:endParaRPr lang="de-DE" sz="1400" b="0" kern="1200" dirty="0">
                        <a:solidFill>
                          <a:srgbClr val="003D6A"/>
                        </a:solidFill>
                        <a:latin typeface="+mn-lt"/>
                        <a:ea typeface="+mn-ea"/>
                        <a:cs typeface="+mn-cs"/>
                      </a:endParaRPr>
                    </a:p>
                  </a:txBody>
                  <a:tcPr marL="72000" marR="7200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a:solidFill>
                            <a:srgbClr val="003D6A"/>
                          </a:solidFill>
                          <a:latin typeface="+mn-lt"/>
                          <a:ea typeface="+mn-ea"/>
                          <a:cs typeface="+mn-cs"/>
                        </a:rPr>
                        <a:t>Teach-Funktion</a:t>
                      </a:r>
                      <a:endParaRPr lang="de-DE" sz="1400" b="0" kern="1200" dirty="0">
                        <a:solidFill>
                          <a:srgbClr val="003D6A"/>
                        </a:solidFill>
                        <a:latin typeface="+mn-lt"/>
                        <a:ea typeface="+mn-ea"/>
                        <a:cs typeface="+mn-cs"/>
                      </a:endParaRPr>
                    </a:p>
                  </a:txBody>
                  <a:tcPr marL="72000" marR="7200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400" b="0" kern="1200">
                          <a:solidFill>
                            <a:srgbClr val="003D6A"/>
                          </a:solidFill>
                          <a:latin typeface="+mn-lt"/>
                          <a:ea typeface="+mn-ea"/>
                          <a:cs typeface="+mn-cs"/>
                        </a:rPr>
                        <a:t>Kabelstecker/Kabelende</a:t>
                      </a:r>
                      <a:endParaRPr lang="de-DE" sz="1400" b="0" kern="1200" dirty="0">
                        <a:solidFill>
                          <a:srgbClr val="003D6A"/>
                        </a:solidFill>
                        <a:latin typeface="+mn-lt"/>
                        <a:ea typeface="+mn-ea"/>
                        <a:cs typeface="+mn-cs"/>
                      </a:endParaRPr>
                    </a:p>
                  </a:txBody>
                  <a:tcPr marL="72000" marR="7200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0784">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a:solidFill>
                            <a:srgbClr val="003D6A"/>
                          </a:solidFill>
                          <a:latin typeface="+mn-lt"/>
                          <a:ea typeface="+mn-ea"/>
                          <a:cs typeface="+mn-cs"/>
                        </a:rPr>
                        <a:t> </a:t>
                      </a:r>
                    </a:p>
                  </a:txBody>
                  <a:tcPr marL="72000" marR="7200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a:solidFill>
                            <a:srgbClr val="003D6A"/>
                          </a:solidFill>
                          <a:latin typeface="+mn-lt"/>
                          <a:ea typeface="+mn-ea"/>
                          <a:cs typeface="+mn-cs"/>
                        </a:rPr>
                        <a:t> </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a:solidFill>
                            <a:srgbClr val="003D6A"/>
                          </a:solidFill>
                          <a:latin typeface="+mn-lt"/>
                          <a:ea typeface="+mn-ea"/>
                          <a:cs typeface="+mn-cs"/>
                        </a:rPr>
                        <a:t>[cm]</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a:solidFill>
                            <a:srgbClr val="003D6A"/>
                          </a:solidFill>
                          <a:latin typeface="+mn-lt"/>
                          <a:ea typeface="+mn-ea"/>
                          <a:cs typeface="+mn-cs"/>
                        </a:rPr>
                        <a:t> </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a:solidFill>
                            <a:srgbClr val="003D6A"/>
                          </a:solidFill>
                          <a:latin typeface="+mn-lt"/>
                          <a:ea typeface="+mn-ea"/>
                          <a:cs typeface="+mn-cs"/>
                        </a:rPr>
                        <a:t> </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0" kern="1200">
                          <a:solidFill>
                            <a:srgbClr val="003D6A"/>
                          </a:solidFill>
                          <a:latin typeface="+mn-lt"/>
                          <a:ea typeface="+mn-ea"/>
                          <a:cs typeface="+mn-cs"/>
                        </a:rPr>
                        <a:t> </a:t>
                      </a:r>
                    </a:p>
                  </a:txBody>
                  <a:tcPr marL="72000" marR="7200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0784">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a:solidFill>
                            <a:srgbClr val="003D6A"/>
                          </a:solidFill>
                          <a:latin typeface="+mn-lt"/>
                          <a:ea typeface="+mn-ea"/>
                          <a:cs typeface="+mn-cs"/>
                        </a:rPr>
                        <a:t>MMS 22-IOL-M08</a:t>
                      </a:r>
                    </a:p>
                  </a:txBody>
                  <a:tcPr marL="72000" marR="7200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a:solidFill>
                            <a:srgbClr val="003D6A"/>
                          </a:solidFill>
                          <a:latin typeface="+mn-lt"/>
                          <a:ea typeface="+mn-ea"/>
                          <a:cs typeface="+mn-cs"/>
                        </a:rPr>
                        <a:t>magnetisch</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a:solidFill>
                            <a:srgbClr val="003D6A"/>
                          </a:solidFill>
                          <a:latin typeface="+mn-lt"/>
                          <a:ea typeface="+mn-ea"/>
                          <a:cs typeface="+mn-cs"/>
                        </a:rPr>
                        <a:t>30</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a:solidFill>
                            <a:srgbClr val="003D6A"/>
                          </a:solidFill>
                          <a:latin typeface="+mn-lt"/>
                          <a:ea typeface="+mn-ea"/>
                          <a:cs typeface="+mn-cs"/>
                        </a:rPr>
                        <a:t>IO-Link</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dirty="0">
                          <a:solidFill>
                            <a:srgbClr val="003D6A"/>
                          </a:solidFill>
                          <a:latin typeface="+mn-lt"/>
                          <a:ea typeface="+mn-ea"/>
                          <a:cs typeface="+mn-cs"/>
                        </a:rPr>
                        <a:t>ja</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0" kern="1200">
                          <a:solidFill>
                            <a:srgbClr val="003D6A"/>
                          </a:solidFill>
                          <a:latin typeface="+mn-lt"/>
                          <a:ea typeface="+mn-ea"/>
                          <a:cs typeface="+mn-cs"/>
                        </a:rPr>
                        <a:t>M8-Stecker, 4-polig</a:t>
                      </a:r>
                    </a:p>
                  </a:txBody>
                  <a:tcPr marL="72000" marR="7200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0784">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a:solidFill>
                            <a:srgbClr val="003D6A"/>
                          </a:solidFill>
                          <a:latin typeface="+mn-lt"/>
                          <a:ea typeface="+mn-ea"/>
                          <a:cs typeface="+mn-cs"/>
                        </a:rPr>
                        <a:t>MMS 22-IOL-M12</a:t>
                      </a:r>
                    </a:p>
                  </a:txBody>
                  <a:tcPr marL="72000" marR="7200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a:solidFill>
                            <a:srgbClr val="003D6A"/>
                          </a:solidFill>
                          <a:latin typeface="+mn-lt"/>
                          <a:ea typeface="+mn-ea"/>
                          <a:cs typeface="+mn-cs"/>
                        </a:rPr>
                        <a:t>magnetisch</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a:solidFill>
                            <a:srgbClr val="003D6A"/>
                          </a:solidFill>
                          <a:latin typeface="+mn-lt"/>
                          <a:ea typeface="+mn-ea"/>
                          <a:cs typeface="+mn-cs"/>
                        </a:rPr>
                        <a:t>30</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a:solidFill>
                            <a:srgbClr val="003D6A"/>
                          </a:solidFill>
                          <a:latin typeface="+mn-lt"/>
                          <a:ea typeface="+mn-ea"/>
                          <a:cs typeface="+mn-cs"/>
                        </a:rPr>
                        <a:t>IO-Link</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dirty="0">
                          <a:solidFill>
                            <a:srgbClr val="003D6A"/>
                          </a:solidFill>
                          <a:latin typeface="+mn-lt"/>
                          <a:ea typeface="+mn-ea"/>
                          <a:cs typeface="+mn-cs"/>
                        </a:rPr>
                        <a:t>ja</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0" kern="1200" dirty="0">
                          <a:solidFill>
                            <a:srgbClr val="003D6A"/>
                          </a:solidFill>
                          <a:latin typeface="+mn-lt"/>
                          <a:ea typeface="+mn-ea"/>
                          <a:cs typeface="+mn-cs"/>
                        </a:rPr>
                        <a:t>M12-Stecker, 4-polig</a:t>
                      </a:r>
                    </a:p>
                  </a:txBody>
                  <a:tcPr marL="72000" marR="7200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rot="16200000">
            <a:off x="8082398" y="5715261"/>
            <a:ext cx="1831104" cy="365124"/>
          </a:xfrm>
          <a:prstGeom prst="rect">
            <a:avLst/>
          </a:prstGeom>
        </p:spPr>
        <p:txBody>
          <a:bodyPr vert="horz" lIns="91440" tIns="45720" rIns="91440" bIns="45720" rtlCol="0" anchor="ctr"/>
          <a:lstStyle/>
          <a:p>
            <a:pPr marL="0" marR="0" indent="0" defTabSz="457200" rtl="0" eaLnBrk="1" fontAlgn="auto" latinLnBrk="0" hangingPunct="1">
              <a:lnSpc>
                <a:spcPct val="100000"/>
              </a:lnSpc>
              <a:spcBef>
                <a:spcPts val="0"/>
              </a:spcBef>
              <a:spcAft>
                <a:spcPts val="0"/>
              </a:spcAft>
              <a:buClrTx/>
              <a:buSzTx/>
              <a:buFontTx/>
              <a:buNone/>
              <a:tabLst/>
              <a:defRPr/>
            </a:pPr>
            <a:endParaRPr lang="de-DE" sz="1000" kern="1200" dirty="0">
              <a:solidFill>
                <a:schemeClr val="accent1">
                  <a:lumMod val="40000"/>
                  <a:lumOff val="60000"/>
                </a:schemeClr>
              </a:solidFill>
              <a:latin typeface="+mn-lt"/>
              <a:ea typeface="+mn-ea"/>
              <a:cs typeface="+mn-cs"/>
            </a:endParaRPr>
          </a:p>
        </p:txBody>
      </p:sp>
      <p:sp>
        <p:nvSpPr>
          <p:cNvPr id="3" name="Textfeld 2"/>
          <p:cNvSpPr txBox="1"/>
          <p:nvPr/>
        </p:nvSpPr>
        <p:spPr>
          <a:xfrm>
            <a:off x="3440121" y="6063210"/>
            <a:ext cx="2572039" cy="720000"/>
          </a:xfrm>
          <a:prstGeom prst="rect">
            <a:avLst/>
          </a:prstGeom>
          <a:noFill/>
        </p:spPr>
        <p:txBody>
          <a:bodyPr wrap="square" rtlCol="0">
            <a:noAutofit/>
          </a:bodyPr>
          <a:lstStyle/>
          <a:p>
            <a:r>
              <a:rPr lang="de-DE" sz="1000">
                <a:solidFill>
                  <a:schemeClr val="bg1"/>
                </a:solidFill>
              </a:rPr>
              <a:t>Jens Lehmann, deutsche Torwartlegende, seit 2012 SCHUNK-Markenbotschafter für sicheres, präzises Greifen und Halten.</a:t>
            </a:r>
            <a:endParaRPr lang="de-DE" sz="1050">
              <a:solidFill>
                <a:schemeClr val="bg1"/>
              </a:solidFill>
            </a:endParaRPr>
          </a:p>
          <a:p>
            <a:r>
              <a:rPr lang="de-DE" sz="1050" b="1">
                <a:solidFill>
                  <a:schemeClr val="bg1"/>
                </a:solidFill>
              </a:rPr>
              <a:t>schunk.com/Lehmann</a:t>
            </a:r>
          </a:p>
        </p:txBody>
      </p:sp>
    </p:spTree>
    <p:extLst>
      <p:ext uri="{BB962C8B-B14F-4D97-AF65-F5344CB8AC3E}">
        <p14:creationId xmlns:p14="http://schemas.microsoft.com/office/powerpoint/2010/main" val="634051100"/>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Words>
  <Application>Microsoft Office PowerPoint</Application>
  <PresentationFormat>Bildschirmpräsentation (4:3)</PresentationFormat>
  <Paragraphs>41</Paragraphs>
  <Slides>5</Slides>
  <Notes>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5</vt:i4>
      </vt:variant>
    </vt:vector>
  </HeadingPairs>
  <TitlesOfParts>
    <vt:vector size="8" baseType="lpstr">
      <vt:lpstr>Arial</vt:lpstr>
      <vt:lpstr>Calibri</vt:lpstr>
      <vt:lpstr>Larissa-Design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2019-03-26T13:31:43Z</dcterms:modified>
</cp:coreProperties>
</file>