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10" r:id="rId1"/>
  </p:sldMasterIdLst>
  <p:notesMasterIdLst>
    <p:notesMasterId r:id="rId28"/>
  </p:notesMasterIdLst>
  <p:handoutMasterIdLst>
    <p:handoutMasterId r:id="rId29"/>
  </p:handoutMasterIdLst>
  <p:sldIdLst>
    <p:sldId id="610" r:id="rId2"/>
    <p:sldId id="739" r:id="rId3"/>
    <p:sldId id="673" r:id="rId4"/>
    <p:sldId id="709" r:id="rId5"/>
    <p:sldId id="740" r:id="rId6"/>
    <p:sldId id="655" r:id="rId7"/>
    <p:sldId id="710" r:id="rId8"/>
    <p:sldId id="741" r:id="rId9"/>
    <p:sldId id="748" r:id="rId10"/>
    <p:sldId id="749" r:id="rId11"/>
    <p:sldId id="672" r:id="rId12"/>
    <p:sldId id="742" r:id="rId13"/>
    <p:sldId id="750" r:id="rId14"/>
    <p:sldId id="702" r:id="rId15"/>
    <p:sldId id="700" r:id="rId16"/>
    <p:sldId id="743" r:id="rId17"/>
    <p:sldId id="600" r:id="rId18"/>
    <p:sldId id="712" r:id="rId19"/>
    <p:sldId id="744" r:id="rId20"/>
    <p:sldId id="717" r:id="rId21"/>
    <p:sldId id="751" r:id="rId22"/>
    <p:sldId id="719" r:id="rId23"/>
    <p:sldId id="720" r:id="rId24"/>
    <p:sldId id="747" r:id="rId25"/>
    <p:sldId id="713" r:id="rId26"/>
    <p:sldId id="302" r:id="rId27"/>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2" userDrawn="1">
          <p15:clr>
            <a:srgbClr val="A4A3A4"/>
          </p15:clr>
        </p15:guide>
        <p15:guide id="2" orient="horz" pos="4156">
          <p15:clr>
            <a:srgbClr val="A4A3A4"/>
          </p15:clr>
        </p15:guide>
        <p15:guide id="3" orient="horz" pos="1298" userDrawn="1">
          <p15:clr>
            <a:srgbClr val="A4A3A4"/>
          </p15:clr>
        </p15:guide>
        <p15:guide id="4" orient="horz" pos="3748">
          <p15:clr>
            <a:srgbClr val="A4A3A4"/>
          </p15:clr>
        </p15:guide>
        <p15:guide id="5" orient="horz" pos="845">
          <p15:clr>
            <a:srgbClr val="A4A3A4"/>
          </p15:clr>
        </p15:guide>
        <p15:guide id="6" orient="horz" pos="2341" userDrawn="1">
          <p15:clr>
            <a:srgbClr val="A4A3A4"/>
          </p15:clr>
        </p15:guide>
        <p15:guide id="7" orient="horz" pos="288" userDrawn="1">
          <p15:clr>
            <a:srgbClr val="A4A3A4"/>
          </p15:clr>
        </p15:guide>
        <p15:guide id="8" pos="4150" userDrawn="1">
          <p15:clr>
            <a:srgbClr val="A4A3A4"/>
          </p15:clr>
        </p15:guide>
        <p15:guide id="9" pos="2880" userDrawn="1">
          <p15:clr>
            <a:srgbClr val="A4A3A4"/>
          </p15:clr>
        </p15:guide>
        <p15:guide id="10" pos="414" userDrawn="1">
          <p15:clr>
            <a:srgbClr val="A4A3A4"/>
          </p15:clr>
        </p15:guide>
        <p15:guide id="11" pos="1565"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Sibold" initials="SG&amp;C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6A"/>
    <a:srgbClr val="009EE3"/>
    <a:srgbClr val="FBFBFB"/>
    <a:srgbClr val="003A69"/>
    <a:srgbClr val="E9F1FB"/>
    <a:srgbClr val="E9E971"/>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5" autoAdjust="0"/>
    <p:restoredTop sz="92014" autoAdjust="0"/>
  </p:normalViewPr>
  <p:slideViewPr>
    <p:cSldViewPr showGuides="1">
      <p:cViewPr varScale="1">
        <p:scale>
          <a:sx n="100" d="100"/>
          <a:sy n="100" d="100"/>
        </p:scale>
        <p:origin x="1044" y="72"/>
      </p:cViewPr>
      <p:guideLst>
        <p:guide orient="horz" pos="3702"/>
        <p:guide orient="horz" pos="4156"/>
        <p:guide orient="horz" pos="1298"/>
        <p:guide orient="horz" pos="3748"/>
        <p:guide orient="horz" pos="845"/>
        <p:guide orient="horz" pos="2341"/>
        <p:guide orient="horz" pos="288"/>
        <p:guide pos="4150"/>
        <p:guide pos="2880"/>
        <p:guide pos="414"/>
        <p:guide pos="1565"/>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notesViewPr>
    <p:cSldViewPr>
      <p:cViewPr varScale="1">
        <p:scale>
          <a:sx n="76" d="100"/>
          <a:sy n="76" d="100"/>
        </p:scale>
        <p:origin x="3306"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712" cy="498316"/>
          </a:xfrm>
          <a:prstGeom prst="rect">
            <a:avLst/>
          </a:prstGeom>
        </p:spPr>
        <p:txBody>
          <a:bodyPr vert="horz" lIns="91413" tIns="45706" rIns="91413" bIns="45706" rtlCol="0"/>
          <a:lstStyle>
            <a:lvl1pPr algn="l">
              <a:defRPr sz="1200"/>
            </a:lvl1pPr>
          </a:lstStyle>
          <a:p>
            <a:endParaRPr lang="de-DE" dirty="0"/>
          </a:p>
        </p:txBody>
      </p:sp>
      <p:sp>
        <p:nvSpPr>
          <p:cNvPr id="3" name="Datumsplatzhalter 2"/>
          <p:cNvSpPr>
            <a:spLocks noGrp="1"/>
          </p:cNvSpPr>
          <p:nvPr>
            <p:ph type="dt" sz="quarter" idx="1"/>
          </p:nvPr>
        </p:nvSpPr>
        <p:spPr>
          <a:xfrm>
            <a:off x="3850375" y="0"/>
            <a:ext cx="2945712" cy="498316"/>
          </a:xfrm>
          <a:prstGeom prst="rect">
            <a:avLst/>
          </a:prstGeom>
        </p:spPr>
        <p:txBody>
          <a:bodyPr vert="horz" lIns="91413" tIns="45706" rIns="91413" bIns="45706" rtlCol="0"/>
          <a:lstStyle>
            <a:lvl1pPr algn="r">
              <a:defRPr sz="1200"/>
            </a:lvl1pPr>
          </a:lstStyle>
          <a:p>
            <a:fld id="{B7CC2602-F55E-402D-974A-03A91C94AED1}" type="datetimeFigureOut">
              <a:rPr lang="de-DE" smtClean="0"/>
              <a:t>22.09.2017</a:t>
            </a:fld>
            <a:endParaRPr lang="de-DE" dirty="0"/>
          </a:p>
        </p:txBody>
      </p:sp>
      <p:sp>
        <p:nvSpPr>
          <p:cNvPr id="4" name="Fußzeilenplatzhalter 3"/>
          <p:cNvSpPr>
            <a:spLocks noGrp="1"/>
          </p:cNvSpPr>
          <p:nvPr>
            <p:ph type="ftr" sz="quarter" idx="2"/>
          </p:nvPr>
        </p:nvSpPr>
        <p:spPr>
          <a:xfrm>
            <a:off x="0" y="9428323"/>
            <a:ext cx="2945712" cy="498316"/>
          </a:xfrm>
          <a:prstGeom prst="rect">
            <a:avLst/>
          </a:prstGeom>
        </p:spPr>
        <p:txBody>
          <a:bodyPr vert="horz" lIns="91413" tIns="45706" rIns="91413" bIns="45706"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50375" y="9428323"/>
            <a:ext cx="2945712" cy="498316"/>
          </a:xfrm>
          <a:prstGeom prst="rect">
            <a:avLst/>
          </a:prstGeom>
        </p:spPr>
        <p:txBody>
          <a:bodyPr vert="horz" lIns="91413" tIns="45706" rIns="91413" bIns="45706" rtlCol="0" anchor="b"/>
          <a:lstStyle>
            <a:lvl1pPr algn="r">
              <a:defRPr sz="1200"/>
            </a:lvl1pPr>
          </a:lstStyle>
          <a:p>
            <a:fld id="{1C4B8287-F2C5-435E-9D0F-551BDCF54313}" type="slidenum">
              <a:rPr lang="de-DE" smtClean="0"/>
              <a:t>‹Nr.›</a:t>
            </a:fld>
            <a:endParaRPr lang="de-DE" dirty="0"/>
          </a:p>
        </p:txBody>
      </p:sp>
    </p:spTree>
    <p:extLst>
      <p:ext uri="{BB962C8B-B14F-4D97-AF65-F5344CB8AC3E}">
        <p14:creationId xmlns:p14="http://schemas.microsoft.com/office/powerpoint/2010/main" val="3938555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5659" cy="496332"/>
          </a:xfrm>
          <a:prstGeom prst="rect">
            <a:avLst/>
          </a:prstGeom>
        </p:spPr>
        <p:txBody>
          <a:bodyPr vert="horz" lIns="91431" tIns="45715" rIns="91431" bIns="45715" rtlCol="0"/>
          <a:lstStyle>
            <a:lvl1pPr algn="l">
              <a:defRPr sz="1200"/>
            </a:lvl1pPr>
          </a:lstStyle>
          <a:p>
            <a:endParaRPr lang="de-DE" dirty="0"/>
          </a:p>
        </p:txBody>
      </p:sp>
      <p:sp>
        <p:nvSpPr>
          <p:cNvPr id="3" name="Datumsplatzhalter 2"/>
          <p:cNvSpPr>
            <a:spLocks noGrp="1"/>
          </p:cNvSpPr>
          <p:nvPr>
            <p:ph type="dt" idx="1"/>
          </p:nvPr>
        </p:nvSpPr>
        <p:spPr>
          <a:xfrm>
            <a:off x="3850444" y="1"/>
            <a:ext cx="2945659" cy="496332"/>
          </a:xfrm>
          <a:prstGeom prst="rect">
            <a:avLst/>
          </a:prstGeom>
        </p:spPr>
        <p:txBody>
          <a:bodyPr vert="horz" lIns="91431" tIns="45715" rIns="91431" bIns="45715" rtlCol="0"/>
          <a:lstStyle>
            <a:lvl1pPr algn="r">
              <a:defRPr sz="1200"/>
            </a:lvl1pPr>
          </a:lstStyle>
          <a:p>
            <a:fld id="{CC89F1F3-238E-415B-87B1-64DBA96B9F1E}" type="datetimeFigureOut">
              <a:rPr lang="de-DE" smtClean="0"/>
              <a:pPr/>
              <a:t>22.09.2017</a:t>
            </a:fld>
            <a:endParaRPr lang="de-DE"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1" tIns="45715" rIns="91431" bIns="45715" rtlCol="0" anchor="ctr"/>
          <a:lstStyle/>
          <a:p>
            <a:endParaRPr lang="de-DE" dirty="0"/>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31" tIns="45715" rIns="91431" bIns="45715"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1" y="9428584"/>
            <a:ext cx="2945659" cy="496332"/>
          </a:xfrm>
          <a:prstGeom prst="rect">
            <a:avLst/>
          </a:prstGeom>
        </p:spPr>
        <p:txBody>
          <a:bodyPr vert="horz" lIns="91431" tIns="45715" rIns="91431" bIns="45715"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4" y="9428584"/>
            <a:ext cx="2945659" cy="496332"/>
          </a:xfrm>
          <a:prstGeom prst="rect">
            <a:avLst/>
          </a:prstGeom>
        </p:spPr>
        <p:txBody>
          <a:bodyPr vert="horz" lIns="91431" tIns="45715" rIns="91431" bIns="45715" rtlCol="0" anchor="b"/>
          <a:lstStyle>
            <a:lvl1pPr algn="r">
              <a:defRPr sz="1200"/>
            </a:lvl1pPr>
          </a:lstStyle>
          <a:p>
            <a:fld id="{791BE7A5-51A3-4B69-B425-6A1BF223552A}" type="slidenum">
              <a:rPr lang="de-DE" smtClean="0"/>
              <a:pPr/>
              <a:t>‹Nr.›</a:t>
            </a:fld>
            <a:endParaRPr lang="de-DE" dirty="0"/>
          </a:p>
        </p:txBody>
      </p:sp>
    </p:spTree>
    <p:extLst>
      <p:ext uri="{BB962C8B-B14F-4D97-AF65-F5344CB8AC3E}">
        <p14:creationId xmlns:p14="http://schemas.microsoft.com/office/powerpoint/2010/main" val="2157627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BE7A5-51A3-4B69-B425-6A1BF223552A}" type="slidenum">
              <a:rPr lang="de-DE" smtClean="0"/>
              <a:pPr/>
              <a:t>1</a:t>
            </a:fld>
            <a:endParaRPr lang="de-DE" dirty="0"/>
          </a:p>
        </p:txBody>
      </p:sp>
    </p:spTree>
    <p:extLst>
      <p:ext uri="{BB962C8B-B14F-4D97-AF65-F5344CB8AC3E}">
        <p14:creationId xmlns:p14="http://schemas.microsoft.com/office/powerpoint/2010/main" val="47560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BE7A5-51A3-4B69-B425-6A1BF223552A}" type="slidenum">
              <a:rPr lang="de-DE" smtClean="0"/>
              <a:pPr/>
              <a:t>16</a:t>
            </a:fld>
            <a:endParaRPr lang="de-DE" dirty="0"/>
          </a:p>
        </p:txBody>
      </p:sp>
    </p:spTree>
    <p:extLst>
      <p:ext uri="{BB962C8B-B14F-4D97-AF65-F5344CB8AC3E}">
        <p14:creationId xmlns:p14="http://schemas.microsoft.com/office/powerpoint/2010/main" val="2988724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MUSS/KANN</a:t>
            </a:r>
            <a:r>
              <a:rPr lang="de-DE" baseline="0" dirty="0" smtClean="0"/>
              <a:t> Optionen </a:t>
            </a:r>
          </a:p>
          <a:p>
            <a:r>
              <a:rPr lang="de-DE" baseline="0" dirty="0" smtClean="0"/>
              <a:t>Erklärung an </a:t>
            </a:r>
            <a:endParaRPr lang="de-DE" dirty="0"/>
          </a:p>
        </p:txBody>
      </p:sp>
      <p:sp>
        <p:nvSpPr>
          <p:cNvPr id="4" name="Foliennummernplatzhalter 3"/>
          <p:cNvSpPr>
            <a:spLocks noGrp="1"/>
          </p:cNvSpPr>
          <p:nvPr>
            <p:ph type="sldNum" sz="quarter" idx="10"/>
          </p:nvPr>
        </p:nvSpPr>
        <p:spPr/>
        <p:txBody>
          <a:bodyPr/>
          <a:lstStyle/>
          <a:p>
            <a:fld id="{791BE7A5-51A3-4B69-B425-6A1BF223552A}" type="slidenum">
              <a:rPr lang="de-DE" smtClean="0"/>
              <a:pPr/>
              <a:t>17</a:t>
            </a:fld>
            <a:endParaRPr lang="de-DE" dirty="0"/>
          </a:p>
        </p:txBody>
      </p:sp>
    </p:spTree>
    <p:extLst>
      <p:ext uri="{BB962C8B-B14F-4D97-AF65-F5344CB8AC3E}">
        <p14:creationId xmlns:p14="http://schemas.microsoft.com/office/powerpoint/2010/main" val="2612420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BE7A5-51A3-4B69-B425-6A1BF223552A}" type="slidenum">
              <a:rPr lang="de-DE" smtClean="0"/>
              <a:pPr/>
              <a:t>19</a:t>
            </a:fld>
            <a:endParaRPr lang="de-DE" dirty="0"/>
          </a:p>
        </p:txBody>
      </p:sp>
    </p:spTree>
    <p:extLst>
      <p:ext uri="{BB962C8B-B14F-4D97-AF65-F5344CB8AC3E}">
        <p14:creationId xmlns:p14="http://schemas.microsoft.com/office/powerpoint/2010/main" val="2445935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BE7A5-51A3-4B69-B425-6A1BF223552A}" type="slidenum">
              <a:rPr lang="de-DE" smtClean="0"/>
              <a:pPr/>
              <a:t>24</a:t>
            </a:fld>
            <a:endParaRPr lang="de-DE" dirty="0"/>
          </a:p>
        </p:txBody>
      </p:sp>
    </p:spTree>
    <p:extLst>
      <p:ext uri="{BB962C8B-B14F-4D97-AF65-F5344CB8AC3E}">
        <p14:creationId xmlns:p14="http://schemas.microsoft.com/office/powerpoint/2010/main" val="162791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BE7A5-51A3-4B69-B425-6A1BF223552A}" type="slidenum">
              <a:rPr lang="de-DE" smtClean="0"/>
              <a:pPr/>
              <a:t>26</a:t>
            </a:fld>
            <a:endParaRPr lang="de-DE" dirty="0"/>
          </a:p>
        </p:txBody>
      </p:sp>
    </p:spTree>
    <p:extLst>
      <p:ext uri="{BB962C8B-B14F-4D97-AF65-F5344CB8AC3E}">
        <p14:creationId xmlns:p14="http://schemas.microsoft.com/office/powerpoint/2010/main" val="221201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BE7A5-51A3-4B69-B425-6A1BF223552A}" type="slidenum">
              <a:rPr lang="de-DE" smtClean="0"/>
              <a:pPr/>
              <a:t>2</a:t>
            </a:fld>
            <a:endParaRPr lang="de-DE" dirty="0"/>
          </a:p>
        </p:txBody>
      </p:sp>
    </p:spTree>
    <p:extLst>
      <p:ext uri="{BB962C8B-B14F-4D97-AF65-F5344CB8AC3E}">
        <p14:creationId xmlns:p14="http://schemas.microsoft.com/office/powerpoint/2010/main" val="156747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2E218C4-41A8-684B-AF4F-B9D499E35F6B}" type="slidenum">
              <a:rPr lang="de-DE" smtClean="0">
                <a:solidFill>
                  <a:prstClr val="black"/>
                </a:solidFill>
              </a:rPr>
              <a:pPr/>
              <a:t>3</a:t>
            </a:fld>
            <a:endParaRPr lang="de-DE" dirty="0">
              <a:solidFill>
                <a:prstClr val="black"/>
              </a:solidFill>
            </a:endParaRPr>
          </a:p>
        </p:txBody>
      </p:sp>
      <p:sp>
        <p:nvSpPr>
          <p:cNvPr id="7" name="Fußzeilenplatzhalter 6"/>
          <p:cNvSpPr>
            <a:spLocks noGrp="1"/>
          </p:cNvSpPr>
          <p:nvPr>
            <p:ph type="ftr" sz="quarter" idx="13"/>
          </p:nvPr>
        </p:nvSpPr>
        <p:spPr/>
        <p:txBody>
          <a:bodyPr/>
          <a:lstStyle/>
          <a:p>
            <a:r>
              <a:rPr lang="de-DE" dirty="0" smtClean="0">
                <a:solidFill>
                  <a:prstClr val="black"/>
                </a:solidFill>
              </a:rPr>
              <a:t>09.06.2016</a:t>
            </a:r>
            <a:endParaRPr lang="de-DE" dirty="0">
              <a:solidFill>
                <a:prstClr val="black"/>
              </a:solidFill>
            </a:endParaRPr>
          </a:p>
        </p:txBody>
      </p:sp>
      <p:sp>
        <p:nvSpPr>
          <p:cNvPr id="8" name="Datumsplatzhalter 7"/>
          <p:cNvSpPr>
            <a:spLocks noGrp="1"/>
          </p:cNvSpPr>
          <p:nvPr>
            <p:ph type="dt" idx="14"/>
          </p:nvPr>
        </p:nvSpPr>
        <p:spPr/>
        <p:txBody>
          <a:bodyPr/>
          <a:lstStyle/>
          <a:p>
            <a:r>
              <a:rPr lang="de-DE" dirty="0" smtClean="0">
                <a:solidFill>
                  <a:prstClr val="black"/>
                </a:solidFill>
              </a:rPr>
              <a:t>MRK Schulung - Experten</a:t>
            </a:r>
            <a:endParaRPr lang="de-DE" dirty="0">
              <a:solidFill>
                <a:prstClr val="black"/>
              </a:solidFill>
            </a:endParaRPr>
          </a:p>
        </p:txBody>
      </p:sp>
      <p:sp>
        <p:nvSpPr>
          <p:cNvPr id="9" name="Kopfzeilenplatzhalter 8"/>
          <p:cNvSpPr>
            <a:spLocks noGrp="1"/>
          </p:cNvSpPr>
          <p:nvPr>
            <p:ph type="hdr" sz="quarter" idx="15"/>
          </p:nvPr>
        </p:nvSpPr>
        <p:spPr/>
        <p:txBody>
          <a:bodyPr/>
          <a:lstStyle/>
          <a:p>
            <a:endParaRPr lang="de-DE" dirty="0">
              <a:solidFill>
                <a:prstClr val="black"/>
              </a:solidFill>
            </a:endParaRPr>
          </a:p>
        </p:txBody>
      </p:sp>
    </p:spTree>
    <p:extLst>
      <p:ext uri="{BB962C8B-B14F-4D97-AF65-F5344CB8AC3E}">
        <p14:creationId xmlns:p14="http://schemas.microsoft.com/office/powerpoint/2010/main" val="842525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smtClean="0"/>
              <a:t>Typisch für Vollautomatisierung:</a:t>
            </a:r>
          </a:p>
          <a:p>
            <a:pPr marL="171399" indent="-171399">
              <a:buFont typeface="Arial" panose="020B0604020202020204" pitchFamily="34" charset="0"/>
              <a:buChar char="•"/>
            </a:pPr>
            <a:r>
              <a:rPr lang="de-DE" dirty="0" smtClean="0"/>
              <a:t>Geringe Teilevarianz</a:t>
            </a:r>
          </a:p>
          <a:p>
            <a:pPr marL="171399" indent="-171399">
              <a:buFont typeface="Arial" panose="020B0604020202020204" pitchFamily="34" charset="0"/>
              <a:buChar char="•"/>
            </a:pPr>
            <a:r>
              <a:rPr lang="de-DE" dirty="0" smtClean="0"/>
              <a:t>Hohe Stückzahlen</a:t>
            </a:r>
          </a:p>
          <a:p>
            <a:pPr marL="0" indent="0">
              <a:buFont typeface="Arial" panose="020B0604020202020204" pitchFamily="34" charset="0"/>
              <a:buNone/>
            </a:pPr>
            <a:endParaRPr lang="de-DE" dirty="0" smtClean="0"/>
          </a:p>
          <a:p>
            <a:pPr marL="0" indent="0">
              <a:buFont typeface="Arial" panose="020B0604020202020204" pitchFamily="34" charset="0"/>
              <a:buNone/>
            </a:pPr>
            <a:r>
              <a:rPr lang="de-DE" dirty="0" smtClean="0"/>
              <a:t>Zusätzlich zu MRK</a:t>
            </a:r>
          </a:p>
          <a:p>
            <a:pPr marL="0" indent="0">
              <a:buFont typeface="Arial" panose="020B0604020202020204" pitchFamily="34" charset="0"/>
              <a:buNone/>
            </a:pPr>
            <a:r>
              <a:rPr lang="de-DE" dirty="0" smtClean="0"/>
              <a:t>Platzsparend, daher gerne in bestehende Anlagen eingesetzt</a:t>
            </a:r>
          </a:p>
          <a:p>
            <a:pPr marL="0" indent="0">
              <a:buFont typeface="Arial" panose="020B0604020202020204" pitchFamily="34" charset="0"/>
              <a:buNone/>
            </a:pPr>
            <a:endParaRPr lang="de-DE" dirty="0" smtClean="0"/>
          </a:p>
          <a:p>
            <a:pPr marL="171399" indent="-171399">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22E218C4-41A8-684B-AF4F-B9D499E35F6B}" type="slidenum">
              <a:rPr lang="de-DE" smtClean="0">
                <a:solidFill>
                  <a:prstClr val="black"/>
                </a:solidFill>
              </a:rPr>
              <a:pPr/>
              <a:t>4</a:t>
            </a:fld>
            <a:endParaRPr lang="de-DE" dirty="0">
              <a:solidFill>
                <a:prstClr val="black"/>
              </a:solidFill>
            </a:endParaRPr>
          </a:p>
        </p:txBody>
      </p:sp>
      <p:sp>
        <p:nvSpPr>
          <p:cNvPr id="7" name="Fußzeilenplatzhalter 6"/>
          <p:cNvSpPr>
            <a:spLocks noGrp="1"/>
          </p:cNvSpPr>
          <p:nvPr>
            <p:ph type="ftr" sz="quarter" idx="13"/>
          </p:nvPr>
        </p:nvSpPr>
        <p:spPr/>
        <p:txBody>
          <a:bodyPr/>
          <a:lstStyle/>
          <a:p>
            <a:r>
              <a:rPr lang="de-DE" dirty="0" smtClean="0">
                <a:solidFill>
                  <a:prstClr val="black"/>
                </a:solidFill>
              </a:rPr>
              <a:t>09.06.2016</a:t>
            </a:r>
            <a:endParaRPr lang="de-DE" dirty="0">
              <a:solidFill>
                <a:prstClr val="black"/>
              </a:solidFill>
            </a:endParaRPr>
          </a:p>
        </p:txBody>
      </p:sp>
      <p:sp>
        <p:nvSpPr>
          <p:cNvPr id="8" name="Datumsplatzhalter 7"/>
          <p:cNvSpPr>
            <a:spLocks noGrp="1"/>
          </p:cNvSpPr>
          <p:nvPr>
            <p:ph type="dt" idx="14"/>
          </p:nvPr>
        </p:nvSpPr>
        <p:spPr/>
        <p:txBody>
          <a:bodyPr/>
          <a:lstStyle/>
          <a:p>
            <a:r>
              <a:rPr lang="de-DE" dirty="0" smtClean="0">
                <a:solidFill>
                  <a:prstClr val="black"/>
                </a:solidFill>
              </a:rPr>
              <a:t>MRK Schulung - Experten</a:t>
            </a:r>
            <a:endParaRPr lang="de-DE" dirty="0">
              <a:solidFill>
                <a:prstClr val="black"/>
              </a:solidFill>
            </a:endParaRPr>
          </a:p>
        </p:txBody>
      </p:sp>
      <p:sp>
        <p:nvSpPr>
          <p:cNvPr id="9" name="Kopfzeilenplatzhalter 8"/>
          <p:cNvSpPr>
            <a:spLocks noGrp="1"/>
          </p:cNvSpPr>
          <p:nvPr>
            <p:ph type="hdr" sz="quarter" idx="15"/>
          </p:nvPr>
        </p:nvSpPr>
        <p:spPr/>
        <p:txBody>
          <a:bodyPr/>
          <a:lstStyle/>
          <a:p>
            <a:endParaRPr lang="de-DE" dirty="0">
              <a:solidFill>
                <a:prstClr val="black"/>
              </a:solidFill>
            </a:endParaRPr>
          </a:p>
        </p:txBody>
      </p:sp>
    </p:spTree>
    <p:extLst>
      <p:ext uri="{BB962C8B-B14F-4D97-AF65-F5344CB8AC3E}">
        <p14:creationId xmlns:p14="http://schemas.microsoft.com/office/powerpoint/2010/main" val="1324588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BE7A5-51A3-4B69-B425-6A1BF223552A}" type="slidenum">
              <a:rPr lang="de-DE" smtClean="0"/>
              <a:pPr/>
              <a:t>5</a:t>
            </a:fld>
            <a:endParaRPr lang="de-DE" dirty="0"/>
          </a:p>
        </p:txBody>
      </p:sp>
    </p:spTree>
    <p:extLst>
      <p:ext uri="{BB962C8B-B14F-4D97-AF65-F5344CB8AC3E}">
        <p14:creationId xmlns:p14="http://schemas.microsoft.com/office/powerpoint/2010/main" val="287703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BE7A5-51A3-4B69-B425-6A1BF223552A}" type="slidenum">
              <a:rPr lang="de-DE" smtClean="0"/>
              <a:pPr/>
              <a:t>8</a:t>
            </a:fld>
            <a:endParaRPr lang="de-DE" dirty="0"/>
          </a:p>
        </p:txBody>
      </p:sp>
    </p:spTree>
    <p:extLst>
      <p:ext uri="{BB962C8B-B14F-4D97-AF65-F5344CB8AC3E}">
        <p14:creationId xmlns:p14="http://schemas.microsoft.com/office/powerpoint/2010/main" val="3150160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BE7A5-51A3-4B69-B425-6A1BF223552A}" type="slidenum">
              <a:rPr lang="de-DE" smtClean="0"/>
              <a:pPr/>
              <a:t>11</a:t>
            </a:fld>
            <a:endParaRPr lang="de-DE" dirty="0"/>
          </a:p>
        </p:txBody>
      </p:sp>
    </p:spTree>
    <p:extLst>
      <p:ext uri="{BB962C8B-B14F-4D97-AF65-F5344CB8AC3E}">
        <p14:creationId xmlns:p14="http://schemas.microsoft.com/office/powerpoint/2010/main" val="3002663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91BE7A5-51A3-4B69-B425-6A1BF223552A}" type="slidenum">
              <a:rPr lang="de-DE" smtClean="0"/>
              <a:pPr/>
              <a:t>12</a:t>
            </a:fld>
            <a:endParaRPr lang="de-DE" dirty="0"/>
          </a:p>
        </p:txBody>
      </p:sp>
    </p:spTree>
    <p:extLst>
      <p:ext uri="{BB962C8B-B14F-4D97-AF65-F5344CB8AC3E}">
        <p14:creationId xmlns:p14="http://schemas.microsoft.com/office/powerpoint/2010/main" val="61753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smtClean="0"/>
              <a:t>Normenpyramid</a:t>
            </a:r>
          </a:p>
          <a:p>
            <a:endParaRPr lang="de-DE" b="0" dirty="0"/>
          </a:p>
        </p:txBody>
      </p:sp>
      <p:sp>
        <p:nvSpPr>
          <p:cNvPr id="4" name="Foliennummernplatzhalter 3"/>
          <p:cNvSpPr>
            <a:spLocks noGrp="1"/>
          </p:cNvSpPr>
          <p:nvPr>
            <p:ph type="sldNum" sz="quarter" idx="10"/>
          </p:nvPr>
        </p:nvSpPr>
        <p:spPr/>
        <p:txBody>
          <a:bodyPr/>
          <a:lstStyle/>
          <a:p>
            <a:fld id="{22E218C4-41A8-684B-AF4F-B9D499E35F6B}" type="slidenum">
              <a:rPr lang="de-DE" smtClean="0">
                <a:solidFill>
                  <a:prstClr val="black"/>
                </a:solidFill>
              </a:rPr>
              <a:pPr/>
              <a:t>13</a:t>
            </a:fld>
            <a:endParaRPr lang="de-DE" dirty="0">
              <a:solidFill>
                <a:prstClr val="black"/>
              </a:solidFill>
            </a:endParaRPr>
          </a:p>
        </p:txBody>
      </p:sp>
      <p:sp>
        <p:nvSpPr>
          <p:cNvPr id="7" name="Fußzeilenplatzhalter 6"/>
          <p:cNvSpPr>
            <a:spLocks noGrp="1"/>
          </p:cNvSpPr>
          <p:nvPr>
            <p:ph type="ftr" sz="quarter" idx="13"/>
          </p:nvPr>
        </p:nvSpPr>
        <p:spPr/>
        <p:txBody>
          <a:bodyPr/>
          <a:lstStyle/>
          <a:p>
            <a:r>
              <a:rPr lang="de-DE" dirty="0" smtClean="0">
                <a:solidFill>
                  <a:prstClr val="black"/>
                </a:solidFill>
              </a:rPr>
              <a:t>09.06.2016</a:t>
            </a:r>
            <a:endParaRPr lang="de-DE" dirty="0">
              <a:solidFill>
                <a:prstClr val="black"/>
              </a:solidFill>
            </a:endParaRPr>
          </a:p>
        </p:txBody>
      </p:sp>
      <p:sp>
        <p:nvSpPr>
          <p:cNvPr id="8" name="Datumsplatzhalter 7"/>
          <p:cNvSpPr>
            <a:spLocks noGrp="1"/>
          </p:cNvSpPr>
          <p:nvPr>
            <p:ph type="dt" idx="14"/>
          </p:nvPr>
        </p:nvSpPr>
        <p:spPr/>
        <p:txBody>
          <a:bodyPr/>
          <a:lstStyle/>
          <a:p>
            <a:r>
              <a:rPr lang="de-DE" dirty="0" smtClean="0">
                <a:solidFill>
                  <a:prstClr val="black"/>
                </a:solidFill>
              </a:rPr>
              <a:t>MRK Schulung - Experten</a:t>
            </a:r>
            <a:endParaRPr lang="de-DE" dirty="0">
              <a:solidFill>
                <a:prstClr val="black"/>
              </a:solidFill>
            </a:endParaRPr>
          </a:p>
        </p:txBody>
      </p:sp>
      <p:sp>
        <p:nvSpPr>
          <p:cNvPr id="9" name="Kopfzeilenplatzhalter 8"/>
          <p:cNvSpPr>
            <a:spLocks noGrp="1"/>
          </p:cNvSpPr>
          <p:nvPr>
            <p:ph type="hdr" sz="quarter" idx="15"/>
          </p:nvPr>
        </p:nvSpPr>
        <p:spPr/>
        <p:txBody>
          <a:bodyPr/>
          <a:lstStyle/>
          <a:p>
            <a:endParaRPr lang="de-DE" dirty="0">
              <a:solidFill>
                <a:prstClr val="black"/>
              </a:solidFill>
            </a:endParaRPr>
          </a:p>
        </p:txBody>
      </p:sp>
    </p:spTree>
    <p:extLst>
      <p:ext uri="{BB962C8B-B14F-4D97-AF65-F5344CB8AC3E}">
        <p14:creationId xmlns:p14="http://schemas.microsoft.com/office/powerpoint/2010/main" val="393679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rgbClr val="003D6A"/>
                </a:solidFill>
                <a:latin typeface="Calibri"/>
                <a:cs typeface="Calibri"/>
              </a:defRPr>
            </a:lvl1pPr>
            <a:lvl2pPr marL="177800" indent="-177800">
              <a:lnSpc>
                <a:spcPts val="2400"/>
              </a:lnSpc>
              <a:spcBef>
                <a:spcPts val="550"/>
              </a:spcBef>
              <a:buClr>
                <a:srgbClr val="003D6A"/>
              </a:buClr>
              <a:buFont typeface="Arial"/>
              <a:buChar char="•"/>
              <a:defRPr sz="2000">
                <a:solidFill>
                  <a:srgbClr val="003D6A"/>
                </a:solidFill>
                <a:latin typeface="Calibri"/>
                <a:cs typeface="Calibri"/>
              </a:defRPr>
            </a:lvl2pPr>
          </a:lstStyle>
          <a:p>
            <a:pPr lvl="0"/>
            <a:r>
              <a:rPr lang="de-DE" dirty="0" smtClean="0"/>
              <a:t>Mastertextformat bearbeiten</a:t>
            </a:r>
          </a:p>
          <a:p>
            <a:pPr lvl="1"/>
            <a:r>
              <a:rPr lang="de-DE" dirty="0" smtClean="0"/>
              <a:t>Zweite Ebene</a:t>
            </a:r>
          </a:p>
        </p:txBody>
      </p:sp>
      <p:sp>
        <p:nvSpPr>
          <p:cNvPr id="5" name="Fußzeilenplatzhalter 4"/>
          <p:cNvSpPr>
            <a:spLocks noGrp="1"/>
          </p:cNvSpPr>
          <p:nvPr>
            <p:ph type="ftr" sz="quarter" idx="3"/>
          </p:nvPr>
        </p:nvSpPr>
        <p:spPr>
          <a:xfrm>
            <a:off x="755576" y="6498893"/>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6658334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Weißer Hintergru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3" name="Fußzeilenplatzhalter 4"/>
          <p:cNvSpPr>
            <a:spLocks noGrp="1"/>
          </p:cNvSpPr>
          <p:nvPr>
            <p:ph type="ftr" sz="quarter" idx="3"/>
          </p:nvPr>
        </p:nvSpPr>
        <p:spPr>
          <a:xfrm>
            <a:off x="755576" y="6500961"/>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14303936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uer Hintergrun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
            <a:ext cx="9144000" cy="6857238"/>
          </a:xfrm>
          <a:prstGeom prst="rect">
            <a:avLst/>
          </a:prstGeom>
        </p:spPr>
      </p:pic>
      <p:sp>
        <p:nvSpPr>
          <p:cNvPr id="5"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chemeClr val="bg1"/>
                </a:solidFill>
                <a:latin typeface="Calibri"/>
                <a:cs typeface="Calibri"/>
              </a:defRPr>
            </a:lvl1pPr>
          </a:lstStyle>
          <a:p>
            <a:r>
              <a:rPr lang="de-DE" dirty="0" smtClean="0"/>
              <a:t>Überschrift Powerpoint-Folie</a:t>
            </a:r>
            <a:endParaRPr lang="de-DE" dirty="0"/>
          </a:p>
        </p:txBody>
      </p:sp>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7E460E2-A79B-FD4C-875F-CB1722C97EA1}" type="slidenum">
              <a:rPr kumimoji="0" lang="de-DE" sz="1200" b="0" i="0" u="none" strike="noStrike" kern="1200" cap="none" spc="0" normalizeH="0" baseline="0" noProof="0" smtClean="0">
                <a:ln>
                  <a:noFill/>
                </a:ln>
                <a:solidFill>
                  <a:srgbClr val="FFFFFF"/>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dirty="0">
              <a:ln>
                <a:noFill/>
              </a:ln>
              <a:solidFill>
                <a:srgbClr val="FFFFFF"/>
              </a:solidFill>
              <a:effectLst/>
              <a:uLnTx/>
              <a:uFillTx/>
              <a:latin typeface="+mn-lt"/>
              <a:ea typeface="+mn-ea"/>
              <a:cs typeface="+mn-cs"/>
            </a:endParaRPr>
          </a:p>
        </p:txBody>
      </p:sp>
      <p:sp>
        <p:nvSpPr>
          <p:cNvPr id="6"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chemeClr val="bg1"/>
                </a:solidFill>
                <a:latin typeface="Calibri"/>
                <a:cs typeface="Calibri"/>
              </a:defRPr>
            </a:lvl1pPr>
            <a:lvl2pPr marL="177800" indent="-177800">
              <a:lnSpc>
                <a:spcPts val="2400"/>
              </a:lnSpc>
              <a:spcBef>
                <a:spcPts val="550"/>
              </a:spcBef>
              <a:buClr>
                <a:srgbClr val="003D6A"/>
              </a:buClr>
              <a:buFont typeface="Arial"/>
              <a:buChar char="•"/>
              <a:defRPr sz="2000">
                <a:solidFill>
                  <a:schemeClr val="bg1"/>
                </a:solidFill>
                <a:latin typeface="Calibri"/>
                <a:cs typeface="Calibri"/>
              </a:defRPr>
            </a:lvl2pPr>
          </a:lstStyle>
          <a:p>
            <a:pPr lvl="0"/>
            <a:r>
              <a:rPr lang="de-DE" dirty="0" smtClean="0"/>
              <a:t>Mastertextformat bearbeiten</a:t>
            </a:r>
          </a:p>
          <a:p>
            <a:pPr lvl="1"/>
            <a:r>
              <a:rPr lang="de-DE" dirty="0" smtClean="0"/>
              <a:t>Zweite Ebene</a:t>
            </a:r>
          </a:p>
        </p:txBody>
      </p:sp>
      <p:sp>
        <p:nvSpPr>
          <p:cNvPr id="9" name="Fußzeilenplatzhalter 4"/>
          <p:cNvSpPr>
            <a:spLocks noGrp="1"/>
          </p:cNvSpPr>
          <p:nvPr>
            <p:ph type="ftr" sz="quarter" idx="3"/>
          </p:nvPr>
        </p:nvSpPr>
        <p:spPr>
          <a:xfrm>
            <a:off x="755576" y="6496050"/>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23478547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uer Hintergrund">
    <p:bg>
      <p:bgRef idx="1001">
        <a:schemeClr val="bg1"/>
      </p:bgRef>
    </p:bg>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
            <a:ext cx="9144000" cy="6857238"/>
          </a:xfrm>
          <a:prstGeom prst="rect">
            <a:avLst/>
          </a:prstGeom>
        </p:spPr>
      </p:pic>
      <p:sp>
        <p:nvSpPr>
          <p:cNvPr id="5"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chemeClr val="bg1"/>
                </a:solidFill>
                <a:latin typeface="Calibri"/>
                <a:cs typeface="Calibri"/>
              </a:defRPr>
            </a:lvl1pPr>
          </a:lstStyle>
          <a:p>
            <a:r>
              <a:rPr lang="de-DE" dirty="0" smtClean="0"/>
              <a:t>Überschrift Powerpoint-Folie</a:t>
            </a:r>
            <a:endParaRPr lang="de-DE" dirty="0"/>
          </a:p>
        </p:txBody>
      </p:sp>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7E460E2-A79B-FD4C-875F-CB1722C97EA1}" type="slidenum">
              <a:rPr kumimoji="0" lang="de-DE" sz="1200" b="0" i="0" u="none" strike="noStrike" kern="1200" cap="none" spc="0" normalizeH="0" baseline="0" noProof="0" smtClean="0">
                <a:ln>
                  <a:noFill/>
                </a:ln>
                <a:solidFill>
                  <a:srgbClr val="FFFFFF"/>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dirty="0">
              <a:ln>
                <a:noFill/>
              </a:ln>
              <a:solidFill>
                <a:srgbClr val="FFFFFF"/>
              </a:solidFill>
              <a:effectLst/>
              <a:uLnTx/>
              <a:uFillTx/>
              <a:latin typeface="+mn-lt"/>
              <a:ea typeface="+mn-ea"/>
              <a:cs typeface="+mn-cs"/>
            </a:endParaRPr>
          </a:p>
        </p:txBody>
      </p:sp>
      <p:sp>
        <p:nvSpPr>
          <p:cNvPr id="8" name="Fußzeilenplatzhalter 4"/>
          <p:cNvSpPr>
            <a:spLocks noGrp="1"/>
          </p:cNvSpPr>
          <p:nvPr>
            <p:ph type="ftr" sz="quarter" idx="3"/>
          </p:nvPr>
        </p:nvSpPr>
        <p:spPr>
          <a:xfrm>
            <a:off x="755576" y="6496050"/>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16611248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
            <a:ext cx="9144000" cy="6857238"/>
          </a:xfrm>
          <a:prstGeom prst="rect">
            <a:avLst/>
          </a:prstGeom>
        </p:spPr>
      </p:pic>
    </p:spTree>
    <p:extLst>
      <p:ext uri="{BB962C8B-B14F-4D97-AF65-F5344CB8AC3E}">
        <p14:creationId xmlns:p14="http://schemas.microsoft.com/office/powerpoint/2010/main" val="15333574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weißer Hintergrund ohne 70 Jah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4" name="Fußzeilenplatzhalter 4"/>
          <p:cNvSpPr>
            <a:spLocks noGrp="1"/>
          </p:cNvSpPr>
          <p:nvPr>
            <p:ph type="ftr" sz="quarter" idx="3"/>
          </p:nvPr>
        </p:nvSpPr>
        <p:spPr>
          <a:xfrm>
            <a:off x="756656" y="6489368"/>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8252650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 name="Titel 1"/>
          <p:cNvSpPr>
            <a:spLocks noGrp="1"/>
          </p:cNvSpPr>
          <p:nvPr>
            <p:ph type="title" hasCustomPrompt="1"/>
          </p:nvPr>
        </p:nvSpPr>
        <p:spPr>
          <a:xfrm>
            <a:off x="533398" y="3397778"/>
            <a:ext cx="8229600" cy="717022"/>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0" y="4055531"/>
            <a:ext cx="5333999" cy="406400"/>
          </a:xfrm>
          <a:prstGeom prst="rect">
            <a:avLst/>
          </a:prstGeom>
          <a:ln>
            <a:noFill/>
          </a:ln>
        </p:spPr>
        <p:txBody>
          <a:bodyPr vert="horz"/>
          <a:lstStyle>
            <a:lvl1pPr marL="0" indent="0">
              <a:buNone/>
              <a:defRPr sz="2000">
                <a:solidFill>
                  <a:srgbClr val="FFFFFF"/>
                </a:solidFill>
              </a:defRPr>
            </a:lvl1pPr>
          </a:lstStyle>
          <a:p>
            <a:pPr lvl="0"/>
            <a:r>
              <a:rPr lang="de-DE" dirty="0" smtClean="0"/>
              <a:t>Unterüberschrift der Präsentation</a:t>
            </a:r>
          </a:p>
        </p:txBody>
      </p:sp>
      <p:pic>
        <p:nvPicPr>
          <p:cNvPr id="8" name="Bild 7"/>
          <p:cNvPicPr>
            <a:picLocks noChangeAspect="1"/>
          </p:cNvPicPr>
          <p:nvPr userDrawn="1"/>
        </p:nvPicPr>
        <p:blipFill>
          <a:blip r:embed="rId2"/>
          <a:stretch>
            <a:fillRect/>
          </a:stretch>
        </p:blipFill>
        <p:spPr>
          <a:xfrm>
            <a:off x="0" y="207922"/>
            <a:ext cx="9144000" cy="1320800"/>
          </a:xfrm>
          <a:prstGeom prst="rect">
            <a:avLst/>
          </a:prstGeom>
        </p:spPr>
      </p:pic>
    </p:spTree>
    <p:extLst>
      <p:ext uri="{BB962C8B-B14F-4D97-AF65-F5344CB8AC3E}">
        <p14:creationId xmlns:p14="http://schemas.microsoft.com/office/powerpoint/2010/main" val="9284790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ild + Text">
    <p:spTree>
      <p:nvGrpSpPr>
        <p:cNvPr id="1" name=""/>
        <p:cNvGrpSpPr/>
        <p:nvPr/>
      </p:nvGrpSpPr>
      <p:grpSpPr>
        <a:xfrm>
          <a:off x="0" y="0"/>
          <a:ext cx="0" cy="0"/>
          <a:chOff x="0" y="0"/>
          <a:chExt cx="0" cy="0"/>
        </a:xfrm>
      </p:grpSpPr>
      <p:pic>
        <p:nvPicPr>
          <p:cNvPr id="10" name="Grafik 9" descr="UnternehmensPPT_Folien_Calibri_0213-2.png"/>
          <p:cNvPicPr>
            <a:picLocks noChangeAspect="1"/>
          </p:cNvPicPr>
          <p:nvPr userDrawn="1"/>
        </p:nvPicPr>
        <p:blipFill>
          <a:blip r:embed="rId2" cstate="print"/>
          <a:stretch>
            <a:fillRect/>
          </a:stretch>
        </p:blipFill>
        <p:spPr>
          <a:xfrm>
            <a:off x="0" y="6011468"/>
            <a:ext cx="9144000" cy="1018032"/>
          </a:xfrm>
          <a:prstGeom prst="rect">
            <a:avLst/>
          </a:prstGeom>
        </p:spPr>
      </p:pic>
      <p:sp>
        <p:nvSpPr>
          <p:cNvPr id="25" name="Fußzeilenplatzhalter 4"/>
          <p:cNvSpPr>
            <a:spLocks noGrp="1"/>
          </p:cNvSpPr>
          <p:nvPr>
            <p:ph type="ftr" sz="quarter" idx="3"/>
          </p:nvPr>
        </p:nvSpPr>
        <p:spPr>
          <a:xfrm>
            <a:off x="1044688" y="6561470"/>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dirty="0" smtClean="0"/>
              <a:t>Mensch-Roboter-Kollaboration | Produktmanagement Greifsysteme </a:t>
            </a:r>
            <a:endParaRPr lang="de-DE" dirty="0"/>
          </a:p>
        </p:txBody>
      </p:sp>
      <p:sp>
        <p:nvSpPr>
          <p:cNvPr id="26" name="Foliennummernplatzhalter 5"/>
          <p:cNvSpPr>
            <a:spLocks noGrp="1"/>
          </p:cNvSpPr>
          <p:nvPr>
            <p:ph type="sldNum" sz="quarter" idx="4"/>
          </p:nvPr>
        </p:nvSpPr>
        <p:spPr>
          <a:xfrm>
            <a:off x="260327" y="6561472"/>
            <a:ext cx="758961" cy="251998"/>
          </a:xfrm>
          <a:prstGeom prst="rect">
            <a:avLst/>
          </a:prstGeom>
        </p:spPr>
        <p:txBody>
          <a:bodyPr vert="horz" lIns="91440" tIns="45720" rIns="91440" bIns="45720" rtlCol="0" anchor="ctr"/>
          <a:lstStyle>
            <a:lvl1pPr algn="l">
              <a:defRPr sz="1200">
                <a:solidFill>
                  <a:srgbClr val="FFFFFF"/>
                </a:solidFill>
              </a:defRPr>
            </a:lvl1pPr>
          </a:lstStyle>
          <a:p>
            <a:fld id="{838ACC12-B9E6-4DE9-A95C-5EEE5B4F63E0}" type="slidenum">
              <a:rPr lang="de-DE" smtClean="0"/>
              <a:pPr/>
              <a:t>‹Nr.›</a:t>
            </a:fld>
            <a:endParaRPr lang="de-DE" dirty="0"/>
          </a:p>
        </p:txBody>
      </p:sp>
      <p:sp>
        <p:nvSpPr>
          <p:cNvPr id="12" name="Titel 1"/>
          <p:cNvSpPr>
            <a:spLocks noGrp="1"/>
          </p:cNvSpPr>
          <p:nvPr>
            <p:ph type="title" hasCustomPrompt="1"/>
          </p:nvPr>
        </p:nvSpPr>
        <p:spPr>
          <a:xfrm>
            <a:off x="169953" y="188550"/>
            <a:ext cx="8074557" cy="960702"/>
          </a:xfrm>
          <a:prstGeom prst="rect">
            <a:avLst/>
          </a:prstGeom>
        </p:spPr>
        <p:txBody>
          <a:bodyPr anchor="t" anchorCtr="0"/>
          <a:lstStyle>
            <a:lvl1pPr algn="l" defTabSz="457200" rtl="0" eaLnBrk="1" latinLnBrk="0" hangingPunct="1">
              <a:spcBef>
                <a:spcPct val="0"/>
              </a:spcBef>
              <a:buNone/>
              <a:defRPr lang="de-DE" sz="2400" b="1" i="0" kern="1200" dirty="0">
                <a:solidFill>
                  <a:schemeClr val="bg1"/>
                </a:solidFill>
                <a:latin typeface="Calibri"/>
                <a:ea typeface="+mj-ea"/>
                <a:cs typeface="Calibri"/>
              </a:defRPr>
            </a:lvl1pPr>
          </a:lstStyle>
          <a:p>
            <a:r>
              <a:rPr lang="de-DE" dirty="0" smtClean="0"/>
              <a:t>Überschrift Powerpoint-Folie</a:t>
            </a:r>
            <a:br>
              <a:rPr lang="de-DE" dirty="0" smtClean="0"/>
            </a:br>
            <a:endParaRPr lang="de-DE" dirty="0"/>
          </a:p>
        </p:txBody>
      </p:sp>
    </p:spTree>
    <p:extLst>
      <p:ext uri="{BB962C8B-B14F-4D97-AF65-F5344CB8AC3E}">
        <p14:creationId xmlns:p14="http://schemas.microsoft.com/office/powerpoint/2010/main" val="1658715982"/>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6050011"/>
            <a:ext cx="9144000" cy="807989"/>
          </a:xfrm>
          <a:prstGeom prst="rect">
            <a:avLst/>
          </a:prstGeom>
        </p:spPr>
      </p:pic>
      <p:sp>
        <p:nvSpPr>
          <p:cNvPr id="12"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7E460E2-A79B-FD4C-875F-CB1722C97EA1}" type="slidenum">
              <a:rPr kumimoji="0" lang="de-DE" sz="1200" b="0" i="0" u="none" strike="noStrike" kern="1200" cap="none" spc="0" normalizeH="0" baseline="0" noProof="0" smtClean="0">
                <a:ln>
                  <a:noFill/>
                </a:ln>
                <a:solidFill>
                  <a:srgbClr val="FFFFFF"/>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dirty="0">
              <a:ln>
                <a:noFill/>
              </a:ln>
              <a:solidFill>
                <a:srgbClr val="FFFFFF"/>
              </a:solidFill>
              <a:effectLst/>
              <a:uLnTx/>
              <a:uFillTx/>
              <a:latin typeface="+mn-lt"/>
              <a:ea typeface="+mn-ea"/>
              <a:cs typeface="+mn-cs"/>
            </a:endParaRPr>
          </a:p>
        </p:txBody>
      </p:sp>
      <p:sp>
        <p:nvSpPr>
          <p:cNvPr id="6" name="Fußzeilenplatzhalter 4"/>
          <p:cNvSpPr>
            <a:spLocks noGrp="1"/>
          </p:cNvSpPr>
          <p:nvPr>
            <p:ph type="ftr" sz="quarter" idx="3"/>
          </p:nvPr>
        </p:nvSpPr>
        <p:spPr>
          <a:xfrm>
            <a:off x="755576" y="6496050"/>
            <a:ext cx="5831568" cy="252000"/>
          </a:xfrm>
          <a:prstGeom prst="rect">
            <a:avLst/>
          </a:prstGeom>
        </p:spPr>
        <p:txBody>
          <a:bodyPr vert="horz" lIns="91440" tIns="45720" rIns="91440" bIns="45720" rtlCol="0" anchor="ctr"/>
          <a:lstStyle>
            <a:lvl1pPr algn="l">
              <a:defRPr sz="1200">
                <a:solidFill>
                  <a:srgbClr val="FFFFFF"/>
                </a:solidFill>
              </a:defRPr>
            </a:lvl1p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370471203"/>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microsoft.com/office/2007/relationships/hdphoto" Target="../media/hdphoto2.wdp"/><Relationship Id="rId4" Type="http://schemas.openxmlformats.org/officeDocument/2006/relationships/image" Target="../media/image22.emf"/><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emf"/><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PGN_Plus_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 y="0"/>
            <a:ext cx="9144000" cy="5643467"/>
          </a:xfrm>
          <a:prstGeom prst="rect">
            <a:avLst/>
          </a:prstGeom>
        </p:spPr>
      </p:pic>
      <p:sp>
        <p:nvSpPr>
          <p:cNvPr id="8" name="Rechteck 7"/>
          <p:cNvSpPr/>
          <p:nvPr/>
        </p:nvSpPr>
        <p:spPr>
          <a:xfrm>
            <a:off x="-304" y="5644445"/>
            <a:ext cx="9143695" cy="1213555"/>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1" name="Titel 1"/>
          <p:cNvSpPr txBox="1">
            <a:spLocks/>
          </p:cNvSpPr>
          <p:nvPr/>
        </p:nvSpPr>
        <p:spPr>
          <a:xfrm>
            <a:off x="0" y="4047017"/>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lnSpc>
                <a:spcPts val="3200"/>
              </a:lnSpc>
              <a:spcBef>
                <a:spcPct val="0"/>
              </a:spcBef>
              <a:defRPr/>
            </a:pPr>
            <a:r>
              <a:rPr lang="de-DE" sz="2800" b="1" dirty="0" smtClean="0">
                <a:solidFill>
                  <a:srgbClr val="FFFFFF"/>
                </a:solidFill>
              </a:rPr>
              <a:t>Mensch-Roboter-Kollaboration</a:t>
            </a:r>
          </a:p>
          <a:p>
            <a:pPr marL="84138" lvl="0">
              <a:lnSpc>
                <a:spcPts val="3200"/>
              </a:lnSpc>
              <a:spcBef>
                <a:spcPct val="0"/>
              </a:spcBef>
              <a:defRPr/>
            </a:pPr>
            <a:r>
              <a:rPr lang="de-DE" sz="2400" i="1" dirty="0" smtClean="0">
                <a:solidFill>
                  <a:srgbClr val="FFFFFF"/>
                </a:solidFill>
              </a:rPr>
              <a:t>Schulungspräsentation</a:t>
            </a:r>
            <a:endParaRPr lang="de-DE" sz="2400" i="1" dirty="0">
              <a:solidFill>
                <a:srgbClr val="FFFFFF"/>
              </a:solidFill>
            </a:endParaRPr>
          </a:p>
        </p:txBody>
      </p:sp>
      <p:sp>
        <p:nvSpPr>
          <p:cNvPr id="12" name="Titel 1"/>
          <p:cNvSpPr txBox="1">
            <a:spLocks/>
          </p:cNvSpPr>
          <p:nvPr/>
        </p:nvSpPr>
        <p:spPr>
          <a:xfrm>
            <a:off x="30029" y="4941168"/>
            <a:ext cx="5334059" cy="601129"/>
          </a:xfrm>
          <a:prstGeom prst="rect">
            <a:avLst/>
          </a:prstGeom>
          <a:noFill/>
          <a:ln>
            <a:noFill/>
          </a:ln>
          <a:effectLst>
            <a:outerShdw blurRad="431800" dist="38100" dir="2700000">
              <a:srgbClr val="000000">
                <a:alpha val="43000"/>
              </a:srgbClr>
            </a:outerShdw>
          </a:effectLst>
        </p:spPr>
        <p:txBody>
          <a:bodyPr wrap="square" tIns="0" rIns="0" bIns="0" anchor="ctr" anchorCtr="0">
            <a:noAutofit/>
          </a:bodyPr>
          <a:lstStyle/>
          <a:p>
            <a:pPr marL="84138" lvl="0">
              <a:spcBef>
                <a:spcPct val="0"/>
              </a:spcBef>
              <a:spcAft>
                <a:spcPts val="400"/>
              </a:spcAft>
              <a:defRPr/>
            </a:pPr>
            <a:r>
              <a:rPr lang="de-DE" sz="1500" dirty="0" smtClean="0">
                <a:solidFill>
                  <a:srgbClr val="FFFFFF"/>
                </a:solidFill>
              </a:rPr>
              <a:t>Produktmanagement Greifsysteme </a:t>
            </a:r>
          </a:p>
        </p:txBody>
      </p:sp>
      <p:pic>
        <p:nvPicPr>
          <p:cNvPr id="3" name="Bild 2"/>
          <p:cNvPicPr>
            <a:picLocks noChangeAspect="1"/>
          </p:cNvPicPr>
          <p:nvPr/>
        </p:nvPicPr>
        <p:blipFill>
          <a:blip r:embed="rId4"/>
          <a:stretch>
            <a:fillRect/>
          </a:stretch>
        </p:blipFill>
        <p:spPr>
          <a:xfrm>
            <a:off x="-610" y="5483469"/>
            <a:ext cx="9144000" cy="1320800"/>
          </a:xfrm>
          <a:prstGeom prst="rect">
            <a:avLst/>
          </a:prstGeom>
        </p:spPr>
      </p:pic>
      <p:sp>
        <p:nvSpPr>
          <p:cNvPr id="2" name="Textfeld 1"/>
          <p:cNvSpPr txBox="1"/>
          <p:nvPr/>
        </p:nvSpPr>
        <p:spPr>
          <a:xfrm>
            <a:off x="7786486" y="5010899"/>
            <a:ext cx="1360565" cy="461665"/>
          </a:xfrm>
          <a:prstGeom prst="rect">
            <a:avLst/>
          </a:prstGeom>
          <a:noFill/>
        </p:spPr>
        <p:txBody>
          <a:bodyPr wrap="none" rtlCol="0">
            <a:spAutoFit/>
          </a:bodyPr>
          <a:lstStyle/>
          <a:p>
            <a:pPr algn="r"/>
            <a:r>
              <a:rPr lang="de-DE" sz="1200" dirty="0" smtClean="0">
                <a:solidFill>
                  <a:schemeClr val="bg1"/>
                </a:solidFill>
              </a:rPr>
              <a:t>Ansprechpartner:</a:t>
            </a:r>
          </a:p>
          <a:p>
            <a:pPr algn="r"/>
            <a:r>
              <a:rPr lang="de-DE" sz="1200" dirty="0" smtClean="0">
                <a:solidFill>
                  <a:schemeClr val="bg1"/>
                </a:solidFill>
              </a:rPr>
              <a:t>A. Jung / B. Janßen</a:t>
            </a:r>
            <a:endParaRPr lang="de-DE" sz="1200" dirty="0">
              <a:solidFill>
                <a:schemeClr val="bg1"/>
              </a:solidFill>
            </a:endParaRPr>
          </a:p>
        </p:txBody>
      </p:sp>
    </p:spTree>
    <p:extLst>
      <p:ext uri="{BB962C8B-B14F-4D97-AF65-F5344CB8AC3E}">
        <p14:creationId xmlns:p14="http://schemas.microsoft.com/office/powerpoint/2010/main" val="601488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r>
              <a:rPr lang="de-DE" dirty="0" smtClean="0"/>
              <a:t>Normative Unterteilung</a:t>
            </a:r>
            <a:br>
              <a:rPr lang="de-DE" dirty="0" smtClean="0"/>
            </a:br>
            <a:r>
              <a:rPr lang="de-DE" dirty="0" smtClean="0"/>
              <a:t>der Mensch-Roboter-Kollaboration</a:t>
            </a:r>
            <a:endParaRPr lang="de-DE" sz="1800" dirty="0"/>
          </a:p>
        </p:txBody>
      </p:sp>
      <p:sp>
        <p:nvSpPr>
          <p:cNvPr id="11" name="Rechteck 10"/>
          <p:cNvSpPr/>
          <p:nvPr/>
        </p:nvSpPr>
        <p:spPr>
          <a:xfrm rot="16200000">
            <a:off x="6727195" y="3621295"/>
            <a:ext cx="4572000" cy="230832"/>
          </a:xfrm>
          <a:prstGeom prst="rect">
            <a:avLst/>
          </a:prstGeom>
        </p:spPr>
        <p:txBody>
          <a:bodyPr>
            <a:spAutoFit/>
          </a:bodyPr>
          <a:lstStyle/>
          <a:p>
            <a:r>
              <a:rPr lang="en-US" sz="900" i="1" dirty="0">
                <a:solidFill>
                  <a:schemeClr val="tx1">
                    <a:lumMod val="75000"/>
                    <a:lumOff val="25000"/>
                  </a:schemeClr>
                </a:solidFill>
                <a:latin typeface="Calibri" panose="020F0502020204030204" pitchFamily="34" charset="0"/>
                <a:ea typeface="Times New Roman" panose="02020603050405020304" pitchFamily="18" charset="0"/>
              </a:rPr>
              <a:t>Quelle: ISO/TS </a:t>
            </a:r>
            <a:r>
              <a:rPr lang="en-US" sz="900" i="1" dirty="0" smtClean="0">
                <a:solidFill>
                  <a:schemeClr val="tx1">
                    <a:lumMod val="75000"/>
                    <a:lumOff val="25000"/>
                  </a:schemeClr>
                </a:solidFill>
                <a:latin typeface="Calibri" panose="020F0502020204030204" pitchFamily="34" charset="0"/>
                <a:ea typeface="Times New Roman" panose="02020603050405020304" pitchFamily="18" charset="0"/>
              </a:rPr>
              <a:t>15066:2016</a:t>
            </a:r>
            <a:endParaRPr lang="de-DE" sz="900" dirty="0">
              <a:solidFill>
                <a:schemeClr val="tx1">
                  <a:lumMod val="75000"/>
                  <a:lumOff val="25000"/>
                </a:schemeClr>
              </a:solidFill>
            </a:endParaRPr>
          </a:p>
        </p:txBody>
      </p:sp>
      <p:sp>
        <p:nvSpPr>
          <p:cNvPr id="12" name="Titel 1"/>
          <p:cNvSpPr txBox="1">
            <a:spLocks/>
          </p:cNvSpPr>
          <p:nvPr/>
        </p:nvSpPr>
        <p:spPr>
          <a:xfrm>
            <a:off x="561443" y="389470"/>
            <a:ext cx="8074557" cy="960702"/>
          </a:xfrm>
          <a:prstGeom prst="rect">
            <a:avLst/>
          </a:prstGeom>
        </p:spPr>
        <p:txBody>
          <a:bodyPr anchor="b"/>
          <a:lstStyle>
            <a:lvl1pPr algn="l" defTabSz="457200" rtl="0" eaLnBrk="1" latinLnBrk="0" hangingPunct="1">
              <a:spcBef>
                <a:spcPct val="0"/>
              </a:spcBef>
              <a:buNone/>
              <a:defRPr sz="3200" b="1" i="0" kern="1200">
                <a:solidFill>
                  <a:srgbClr val="00446B"/>
                </a:solidFill>
                <a:latin typeface="Calibri"/>
                <a:ea typeface="+mj-ea"/>
                <a:cs typeface="Calibri"/>
              </a:defRPr>
            </a:lvl1pPr>
          </a:lstStyle>
          <a:p>
            <a:endParaRPr lang="de-DE" dirty="0"/>
          </a:p>
        </p:txBody>
      </p:sp>
      <p:sp>
        <p:nvSpPr>
          <p:cNvPr id="2" name="Textfeld 1"/>
          <p:cNvSpPr txBox="1"/>
          <p:nvPr/>
        </p:nvSpPr>
        <p:spPr>
          <a:xfrm>
            <a:off x="4139952" y="1450712"/>
            <a:ext cx="4208016" cy="2123658"/>
          </a:xfrm>
          <a:prstGeom prst="rect">
            <a:avLst/>
          </a:prstGeom>
          <a:noFill/>
        </p:spPr>
        <p:txBody>
          <a:bodyPr wrap="square" rtlCol="0">
            <a:spAutoFit/>
          </a:bodyPr>
          <a:lstStyle/>
          <a:p>
            <a:r>
              <a:rPr lang="de-DE" b="1" dirty="0" smtClean="0">
                <a:solidFill>
                  <a:schemeClr val="tx1">
                    <a:lumMod val="75000"/>
                    <a:lumOff val="25000"/>
                  </a:schemeClr>
                </a:solidFill>
              </a:rPr>
              <a:t>Methode 3 – Geschwindigkeits- und Abstandsüberwachung</a:t>
            </a:r>
          </a:p>
          <a:p>
            <a:pPr algn="just"/>
            <a:r>
              <a:rPr lang="de-DE" sz="1600" dirty="0" smtClean="0">
                <a:solidFill>
                  <a:schemeClr val="tx1">
                    <a:lumMod val="75000"/>
                    <a:lumOff val="25000"/>
                  </a:schemeClr>
                </a:solidFill>
              </a:rPr>
              <a:t>Der Arbeitsraum ist in verschiedene Zonen unterteilt. Wird der Zutritt eines Menschen in eine Zone detektiert (bspw. Laserscanner), geht das Robotersystem über eine langsame Geschwindigkeit bis hin zu einem sicheren Stopp.</a:t>
            </a:r>
          </a:p>
        </p:txBody>
      </p:sp>
      <p:sp>
        <p:nvSpPr>
          <p:cNvPr id="14" name="Textfeld 13"/>
          <p:cNvSpPr txBox="1"/>
          <p:nvPr/>
        </p:nvSpPr>
        <p:spPr>
          <a:xfrm>
            <a:off x="4139952" y="3772622"/>
            <a:ext cx="4208016" cy="2369880"/>
          </a:xfrm>
          <a:prstGeom prst="rect">
            <a:avLst/>
          </a:prstGeom>
          <a:noFill/>
        </p:spPr>
        <p:txBody>
          <a:bodyPr wrap="square" rtlCol="0">
            <a:spAutoFit/>
          </a:bodyPr>
          <a:lstStyle/>
          <a:p>
            <a:r>
              <a:rPr lang="de-DE" b="1" dirty="0" smtClean="0">
                <a:solidFill>
                  <a:schemeClr val="tx1">
                    <a:lumMod val="75000"/>
                    <a:lumOff val="25000"/>
                  </a:schemeClr>
                </a:solidFill>
              </a:rPr>
              <a:t>Methode 4 – Kraft- und Leistungsbegrenzung</a:t>
            </a:r>
          </a:p>
          <a:p>
            <a:pPr algn="just"/>
            <a:r>
              <a:rPr lang="de-DE" sz="1600" dirty="0" smtClean="0">
                <a:solidFill>
                  <a:schemeClr val="tx1">
                    <a:lumMod val="75000"/>
                    <a:lumOff val="25000"/>
                  </a:schemeClr>
                </a:solidFill>
              </a:rPr>
              <a:t>Der Roboter arbeitet Kraft- und Leistungsbegrenzt, soweit ein Mensch anwesend ist. Dies wird über Sicherheitsfunktionen oder eine inhärent sichere Konstruktion gewährleistet.</a:t>
            </a:r>
            <a:endParaRPr lang="de-DE" sz="1600" dirty="0">
              <a:solidFill>
                <a:schemeClr val="tx1">
                  <a:lumMod val="75000"/>
                  <a:lumOff val="25000"/>
                </a:schemeClr>
              </a:solidFill>
            </a:endParaRPr>
          </a:p>
          <a:p>
            <a:pPr algn="just"/>
            <a:r>
              <a:rPr lang="de-DE" sz="1600" dirty="0" smtClean="0">
                <a:solidFill>
                  <a:schemeClr val="tx1">
                    <a:lumMod val="75000"/>
                    <a:lumOff val="25000"/>
                  </a:schemeClr>
                </a:solidFill>
              </a:rPr>
              <a:t>Dadurch ist eine Verletzung des Menschen ausgeschlossen.</a:t>
            </a:r>
          </a:p>
        </p:txBody>
      </p:sp>
      <p:sp>
        <p:nvSpPr>
          <p:cNvPr id="3" name="Fußzeilenplatzhalter 2"/>
          <p:cNvSpPr>
            <a:spLocks noGrp="1"/>
          </p:cNvSpPr>
          <p:nvPr>
            <p:ph type="ftr" sz="quarter" idx="3"/>
          </p:nvPr>
        </p:nvSpPr>
        <p:spPr/>
        <p:txBody>
          <a:bodyPr/>
          <a:lstStyle/>
          <a:p>
            <a:r>
              <a:rPr lang="de-DE" dirty="0"/>
              <a:t>Mensch-Roboter-Kollaboration | Produktmanagement Greifsysteme </a:t>
            </a:r>
            <a:endParaRPr lang="de-DE" dirty="0"/>
          </a:p>
        </p:txBody>
      </p:sp>
      <p:pic>
        <p:nvPicPr>
          <p:cNvPr id="16" name="Grafi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232" y="1115656"/>
            <a:ext cx="2671875" cy="2491343"/>
          </a:xfrm>
          <a:prstGeom prst="rect">
            <a:avLst/>
          </a:prstGeom>
        </p:spPr>
      </p:pic>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919" y="3841507"/>
            <a:ext cx="2258501" cy="2014338"/>
          </a:xfrm>
          <a:prstGeom prst="rect">
            <a:avLst/>
          </a:prstGeom>
        </p:spPr>
      </p:pic>
    </p:spTree>
    <p:extLst>
      <p:ext uri="{BB962C8B-B14F-4D97-AF65-F5344CB8AC3E}">
        <p14:creationId xmlns:p14="http://schemas.microsoft.com/office/powerpoint/2010/main" val="2702390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uppieren 104"/>
          <p:cNvGrpSpPr/>
          <p:nvPr/>
        </p:nvGrpSpPr>
        <p:grpSpPr>
          <a:xfrm>
            <a:off x="578585" y="1976937"/>
            <a:ext cx="7739556" cy="3943474"/>
            <a:chOff x="674600" y="1557068"/>
            <a:chExt cx="7739556" cy="3943474"/>
          </a:xfrm>
        </p:grpSpPr>
        <p:sp>
          <p:nvSpPr>
            <p:cNvPr id="7" name="Akkord 6"/>
            <p:cNvSpPr/>
            <p:nvPr/>
          </p:nvSpPr>
          <p:spPr>
            <a:xfrm rot="5400000">
              <a:off x="4696427" y="2912808"/>
              <a:ext cx="1800200" cy="1656184"/>
            </a:xfrm>
            <a:prstGeom prst="chord">
              <a:avLst>
                <a:gd name="adj1" fmla="val 4052128"/>
                <a:gd name="adj2" fmla="val 17530887"/>
              </a:avLst>
            </a:prstGeom>
            <a:solidFill>
              <a:schemeClr val="tx2">
                <a:lumMod val="60000"/>
                <a:lumOff val="40000"/>
              </a:scheme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 name="Akkord 4"/>
            <p:cNvSpPr/>
            <p:nvPr/>
          </p:nvSpPr>
          <p:spPr>
            <a:xfrm rot="16200000">
              <a:off x="4696427" y="1665080"/>
              <a:ext cx="1800200" cy="1656184"/>
            </a:xfrm>
            <a:prstGeom prst="chord">
              <a:avLst>
                <a:gd name="adj1" fmla="val 4052128"/>
                <a:gd name="adj2" fmla="val 17530887"/>
              </a:avLst>
            </a:prstGeom>
            <a:solidFill>
              <a:srgbClr val="FFFF00">
                <a:alpha val="47000"/>
              </a:srgb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16" name="Gruppieren 15"/>
            <p:cNvGrpSpPr/>
            <p:nvPr/>
          </p:nvGrpSpPr>
          <p:grpSpPr>
            <a:xfrm>
              <a:off x="4994220" y="3194281"/>
              <a:ext cx="729293" cy="852394"/>
              <a:chOff x="1781343" y="4193778"/>
              <a:chExt cx="729293" cy="852394"/>
            </a:xfrm>
          </p:grpSpPr>
          <p:sp>
            <p:nvSpPr>
              <p:cNvPr id="11" name="Rechteck 10"/>
              <p:cNvSpPr/>
              <p:nvPr/>
            </p:nvSpPr>
            <p:spPr>
              <a:xfrm>
                <a:off x="1907475" y="4848580"/>
                <a:ext cx="495015" cy="197592"/>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 name="Ellipse 7"/>
              <p:cNvSpPr/>
              <p:nvPr/>
            </p:nvSpPr>
            <p:spPr>
              <a:xfrm>
                <a:off x="1974962" y="4611348"/>
                <a:ext cx="360040" cy="360040"/>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 name="Rechteck 8"/>
              <p:cNvSpPr/>
              <p:nvPr/>
            </p:nvSpPr>
            <p:spPr>
              <a:xfrm rot="18155583">
                <a:off x="2285732" y="4664386"/>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2" name="Rechteck 11"/>
              <p:cNvSpPr/>
              <p:nvPr/>
            </p:nvSpPr>
            <p:spPr>
              <a:xfrm rot="3222916">
                <a:off x="1646207" y="4679637"/>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4" name="Ellipse 13"/>
              <p:cNvSpPr/>
              <p:nvPr/>
            </p:nvSpPr>
            <p:spPr>
              <a:xfrm>
                <a:off x="2278287" y="4193778"/>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5" name="Ellipse 14"/>
              <p:cNvSpPr/>
              <p:nvPr/>
            </p:nvSpPr>
            <p:spPr>
              <a:xfrm>
                <a:off x="1953635" y="4194622"/>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3" name="Rechteck 12"/>
              <p:cNvSpPr/>
              <p:nvPr/>
            </p:nvSpPr>
            <p:spPr>
              <a:xfrm rot="18768072">
                <a:off x="1667515" y="4401619"/>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0" name="Rechteck 9"/>
              <p:cNvSpPr/>
              <p:nvPr/>
            </p:nvSpPr>
            <p:spPr>
              <a:xfrm rot="3125963">
                <a:off x="2270478" y="4365454"/>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30" name="Akkord 29"/>
            <p:cNvSpPr/>
            <p:nvPr/>
          </p:nvSpPr>
          <p:spPr>
            <a:xfrm rot="5400000">
              <a:off x="633991" y="3697955"/>
              <a:ext cx="1843196" cy="1761977"/>
            </a:xfrm>
            <a:prstGeom prst="chord">
              <a:avLst>
                <a:gd name="adj1" fmla="val 4052128"/>
                <a:gd name="adj2" fmla="val 17530887"/>
              </a:avLst>
            </a:prstGeom>
            <a:solidFill>
              <a:schemeClr val="tx2">
                <a:lumMod val="60000"/>
                <a:lumOff val="40000"/>
              </a:scheme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1" name="Akkord 30"/>
            <p:cNvSpPr/>
            <p:nvPr/>
          </p:nvSpPr>
          <p:spPr>
            <a:xfrm rot="16200000">
              <a:off x="642959" y="1597677"/>
              <a:ext cx="1843196" cy="1761977"/>
            </a:xfrm>
            <a:prstGeom prst="chord">
              <a:avLst>
                <a:gd name="adj1" fmla="val 4052128"/>
                <a:gd name="adj2" fmla="val 17530887"/>
              </a:avLst>
            </a:prstGeom>
            <a:solidFill>
              <a:srgbClr val="FFFF00">
                <a:alpha val="47000"/>
              </a:srgb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32" name="Gruppieren 31"/>
            <p:cNvGrpSpPr/>
            <p:nvPr/>
          </p:nvGrpSpPr>
          <p:grpSpPr>
            <a:xfrm>
              <a:off x="1032291" y="4149081"/>
              <a:ext cx="1061602" cy="687632"/>
              <a:chOff x="1883344" y="4341585"/>
              <a:chExt cx="997861" cy="671591"/>
            </a:xfrm>
          </p:grpSpPr>
          <p:sp>
            <p:nvSpPr>
              <p:cNvPr id="33" name="Rechteck 32"/>
              <p:cNvSpPr/>
              <p:nvPr/>
            </p:nvSpPr>
            <p:spPr>
              <a:xfrm>
                <a:off x="2123728" y="4815584"/>
                <a:ext cx="495015" cy="197592"/>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5" name="Rechteck 34"/>
              <p:cNvSpPr/>
              <p:nvPr/>
            </p:nvSpPr>
            <p:spPr>
              <a:xfrm rot="19257437">
                <a:off x="2521165" y="4648006"/>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6" name="Rechteck 35"/>
              <p:cNvSpPr/>
              <p:nvPr/>
            </p:nvSpPr>
            <p:spPr>
              <a:xfrm rot="2736865">
                <a:off x="1873729" y="4661717"/>
                <a:ext cx="374103" cy="86393"/>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7" name="Ellipse 36"/>
              <p:cNvSpPr/>
              <p:nvPr/>
            </p:nvSpPr>
            <p:spPr>
              <a:xfrm>
                <a:off x="2484689" y="4347282"/>
                <a:ext cx="71980" cy="90074"/>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8" name="Ellipse 37"/>
              <p:cNvSpPr/>
              <p:nvPr/>
            </p:nvSpPr>
            <p:spPr>
              <a:xfrm>
                <a:off x="2185453" y="4341585"/>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9" name="Rechteck 38"/>
              <p:cNvSpPr/>
              <p:nvPr/>
            </p:nvSpPr>
            <p:spPr>
              <a:xfrm rot="19362232">
                <a:off x="1883344" y="4466268"/>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40" name="Rechteck 39"/>
              <p:cNvSpPr/>
              <p:nvPr/>
            </p:nvSpPr>
            <p:spPr>
              <a:xfrm rot="2020531">
                <a:off x="2514425" y="4468789"/>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4" name="Ellipse 33"/>
              <p:cNvSpPr/>
              <p:nvPr/>
            </p:nvSpPr>
            <p:spPr>
              <a:xfrm>
                <a:off x="2191215" y="4578352"/>
                <a:ext cx="360040" cy="360040"/>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42" name="Akkord 41"/>
            <p:cNvSpPr/>
            <p:nvPr/>
          </p:nvSpPr>
          <p:spPr>
            <a:xfrm rot="5400000">
              <a:off x="6685964" y="2879812"/>
              <a:ext cx="1800200" cy="1656184"/>
            </a:xfrm>
            <a:prstGeom prst="chord">
              <a:avLst>
                <a:gd name="adj1" fmla="val 4052128"/>
                <a:gd name="adj2" fmla="val 17530887"/>
              </a:avLst>
            </a:prstGeom>
            <a:solidFill>
              <a:schemeClr val="tx2">
                <a:lumMod val="60000"/>
                <a:lumOff val="40000"/>
              </a:scheme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43" name="Akkord 42"/>
            <p:cNvSpPr/>
            <p:nvPr/>
          </p:nvSpPr>
          <p:spPr>
            <a:xfrm rot="16200000">
              <a:off x="6685964" y="1665080"/>
              <a:ext cx="1800200" cy="1656184"/>
            </a:xfrm>
            <a:prstGeom prst="chord">
              <a:avLst>
                <a:gd name="adj1" fmla="val 4052128"/>
                <a:gd name="adj2" fmla="val 17530887"/>
              </a:avLst>
            </a:prstGeom>
            <a:solidFill>
              <a:srgbClr val="FFFF00">
                <a:alpha val="47000"/>
              </a:srgb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53" name="Gruppieren 52"/>
            <p:cNvGrpSpPr/>
            <p:nvPr/>
          </p:nvGrpSpPr>
          <p:grpSpPr>
            <a:xfrm>
              <a:off x="2778898" y="1593072"/>
              <a:ext cx="1656184" cy="3014932"/>
              <a:chOff x="4808188" y="1350172"/>
              <a:chExt cx="1656184" cy="3014932"/>
            </a:xfrm>
          </p:grpSpPr>
          <p:sp>
            <p:nvSpPr>
              <p:cNvPr id="54" name="Akkord 53"/>
              <p:cNvSpPr/>
              <p:nvPr/>
            </p:nvSpPr>
            <p:spPr>
              <a:xfrm rot="5400000">
                <a:off x="4736180" y="2636912"/>
                <a:ext cx="1800200" cy="1656184"/>
              </a:xfrm>
              <a:prstGeom prst="chord">
                <a:avLst>
                  <a:gd name="adj1" fmla="val 4052128"/>
                  <a:gd name="adj2" fmla="val 17530887"/>
                </a:avLst>
              </a:prstGeom>
              <a:solidFill>
                <a:schemeClr val="tx2">
                  <a:lumMod val="60000"/>
                  <a:lumOff val="40000"/>
                </a:scheme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5" name="Akkord 54"/>
              <p:cNvSpPr/>
              <p:nvPr/>
            </p:nvSpPr>
            <p:spPr>
              <a:xfrm rot="16200000">
                <a:off x="4736180" y="1422180"/>
                <a:ext cx="1800200" cy="1656184"/>
              </a:xfrm>
              <a:prstGeom prst="chord">
                <a:avLst>
                  <a:gd name="adj1" fmla="val 4052128"/>
                  <a:gd name="adj2" fmla="val 17530887"/>
                </a:avLst>
              </a:prstGeom>
              <a:solidFill>
                <a:srgbClr val="FFFF00">
                  <a:alpha val="47000"/>
                </a:srgbClr>
              </a:solid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56" name="Gruppieren 55"/>
              <p:cNvGrpSpPr/>
              <p:nvPr/>
            </p:nvGrpSpPr>
            <p:grpSpPr>
              <a:xfrm>
                <a:off x="5034416" y="3212976"/>
                <a:ext cx="1203727" cy="557803"/>
                <a:chOff x="1781786" y="4455373"/>
                <a:chExt cx="1203727" cy="557803"/>
              </a:xfrm>
            </p:grpSpPr>
            <p:sp>
              <p:nvSpPr>
                <p:cNvPr id="57" name="Rechteck 56"/>
                <p:cNvSpPr/>
                <p:nvPr/>
              </p:nvSpPr>
              <p:spPr>
                <a:xfrm>
                  <a:off x="2123728" y="4815584"/>
                  <a:ext cx="495015" cy="197592"/>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8" name="Ellipse 57"/>
                <p:cNvSpPr/>
                <p:nvPr/>
              </p:nvSpPr>
              <p:spPr>
                <a:xfrm>
                  <a:off x="2191215" y="4578352"/>
                  <a:ext cx="360040" cy="360040"/>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9" name="Rechteck 58"/>
                <p:cNvSpPr/>
                <p:nvPr/>
              </p:nvSpPr>
              <p:spPr>
                <a:xfrm rot="20498042">
                  <a:off x="2564032" y="4751992"/>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0" name="Rechteck 59"/>
                <p:cNvSpPr/>
                <p:nvPr/>
              </p:nvSpPr>
              <p:spPr>
                <a:xfrm rot="1640220">
                  <a:off x="1826766" y="4734499"/>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1" name="Ellipse 60"/>
                <p:cNvSpPr/>
                <p:nvPr/>
              </p:nvSpPr>
              <p:spPr>
                <a:xfrm>
                  <a:off x="2600938" y="4489022"/>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2" name="Ellipse 61"/>
                <p:cNvSpPr/>
                <p:nvPr/>
              </p:nvSpPr>
              <p:spPr>
                <a:xfrm>
                  <a:off x="2083894" y="4455373"/>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3" name="Rechteck 62"/>
                <p:cNvSpPr/>
                <p:nvPr/>
              </p:nvSpPr>
              <p:spPr>
                <a:xfrm rot="19362232">
                  <a:off x="1781786" y="4580056"/>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4" name="Rechteck 63"/>
                <p:cNvSpPr/>
                <p:nvPr/>
              </p:nvSpPr>
              <p:spPr>
                <a:xfrm rot="2020531">
                  <a:off x="2625473" y="4597373"/>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grpSp>
        <p:sp>
          <p:nvSpPr>
            <p:cNvPr id="65" name="Rechteck 64"/>
            <p:cNvSpPr/>
            <p:nvPr/>
          </p:nvSpPr>
          <p:spPr>
            <a:xfrm>
              <a:off x="1501217" y="4099870"/>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6" name="Rechteck 65"/>
            <p:cNvSpPr/>
            <p:nvPr/>
          </p:nvSpPr>
          <p:spPr>
            <a:xfrm>
              <a:off x="1198404" y="2854683"/>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74" name="Gruppieren 73"/>
            <p:cNvGrpSpPr/>
            <p:nvPr/>
          </p:nvGrpSpPr>
          <p:grpSpPr>
            <a:xfrm>
              <a:off x="1309536" y="1929074"/>
              <a:ext cx="743487" cy="1138540"/>
              <a:chOff x="4383389" y="4525517"/>
              <a:chExt cx="743487" cy="1138540"/>
            </a:xfrm>
          </p:grpSpPr>
          <p:sp>
            <p:nvSpPr>
              <p:cNvPr id="71" name="Rechteck 70"/>
              <p:cNvSpPr/>
              <p:nvPr/>
            </p:nvSpPr>
            <p:spPr>
              <a:xfrm rot="3028772">
                <a:off x="4525634" y="4942611"/>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2" name="Rechteck 71"/>
              <p:cNvSpPr/>
              <p:nvPr/>
            </p:nvSpPr>
            <p:spPr>
              <a:xfrm rot="8484293">
                <a:off x="4484121" y="5307738"/>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3" name="Ellipse 72"/>
              <p:cNvSpPr/>
              <p:nvPr/>
            </p:nvSpPr>
            <p:spPr>
              <a:xfrm>
                <a:off x="4388839" y="5455547"/>
                <a:ext cx="246345" cy="20851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7" name="Ellipse 66"/>
              <p:cNvSpPr/>
              <p:nvPr/>
            </p:nvSpPr>
            <p:spPr>
              <a:xfrm>
                <a:off x="4383389" y="4525517"/>
                <a:ext cx="436739" cy="42008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grpSp>
          <p:nvGrpSpPr>
            <p:cNvPr id="75" name="Gruppieren 74"/>
            <p:cNvGrpSpPr/>
            <p:nvPr/>
          </p:nvGrpSpPr>
          <p:grpSpPr>
            <a:xfrm>
              <a:off x="3344786" y="1934846"/>
              <a:ext cx="1000029" cy="808253"/>
              <a:chOff x="4383389" y="4525517"/>
              <a:chExt cx="1000029" cy="808253"/>
            </a:xfrm>
          </p:grpSpPr>
          <p:sp>
            <p:nvSpPr>
              <p:cNvPr id="76" name="Rechteck 75"/>
              <p:cNvSpPr/>
              <p:nvPr/>
            </p:nvSpPr>
            <p:spPr>
              <a:xfrm rot="1573184">
                <a:off x="4684618" y="4787269"/>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7" name="Rechteck 76"/>
              <p:cNvSpPr/>
              <p:nvPr/>
            </p:nvSpPr>
            <p:spPr>
              <a:xfrm rot="9516747">
                <a:off x="4740663" y="5040643"/>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8" name="Ellipse 77"/>
              <p:cNvSpPr/>
              <p:nvPr/>
            </p:nvSpPr>
            <p:spPr>
              <a:xfrm>
                <a:off x="4589721" y="5125260"/>
                <a:ext cx="246345" cy="20851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9" name="Ellipse 78"/>
              <p:cNvSpPr/>
              <p:nvPr/>
            </p:nvSpPr>
            <p:spPr>
              <a:xfrm>
                <a:off x="4383389" y="4525517"/>
                <a:ext cx="436739" cy="42008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80" name="Rechteck 79"/>
            <p:cNvSpPr/>
            <p:nvPr/>
          </p:nvSpPr>
          <p:spPr>
            <a:xfrm>
              <a:off x="3545361" y="2961277"/>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1" name="Rechteck 80"/>
            <p:cNvSpPr/>
            <p:nvPr/>
          </p:nvSpPr>
          <p:spPr>
            <a:xfrm>
              <a:off x="5345089" y="2973484"/>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2" name="Rechteck 81"/>
            <p:cNvSpPr/>
            <p:nvPr/>
          </p:nvSpPr>
          <p:spPr>
            <a:xfrm>
              <a:off x="5527168" y="2973484"/>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3" name="Rechteck 82"/>
            <p:cNvSpPr/>
            <p:nvPr/>
          </p:nvSpPr>
          <p:spPr>
            <a:xfrm>
              <a:off x="5707188" y="2973484"/>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84" name="Gruppieren 83"/>
            <p:cNvGrpSpPr/>
            <p:nvPr/>
          </p:nvGrpSpPr>
          <p:grpSpPr>
            <a:xfrm>
              <a:off x="5631949" y="2004593"/>
              <a:ext cx="838726" cy="1044154"/>
              <a:chOff x="4383389" y="4525517"/>
              <a:chExt cx="838726" cy="1044154"/>
            </a:xfrm>
          </p:grpSpPr>
          <p:sp>
            <p:nvSpPr>
              <p:cNvPr id="85" name="Rechteck 84"/>
              <p:cNvSpPr/>
              <p:nvPr/>
            </p:nvSpPr>
            <p:spPr>
              <a:xfrm rot="2323126">
                <a:off x="4579360" y="4835256"/>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6" name="Rechteck 85"/>
              <p:cNvSpPr/>
              <p:nvPr/>
            </p:nvSpPr>
            <p:spPr>
              <a:xfrm rot="7913870">
                <a:off x="4607729" y="5180478"/>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7" name="Ellipse 86"/>
              <p:cNvSpPr/>
              <p:nvPr/>
            </p:nvSpPr>
            <p:spPr>
              <a:xfrm rot="21029577">
                <a:off x="4608101" y="5358444"/>
                <a:ext cx="246345" cy="20851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88" name="Ellipse 87"/>
              <p:cNvSpPr/>
              <p:nvPr/>
            </p:nvSpPr>
            <p:spPr>
              <a:xfrm>
                <a:off x="4383389" y="4525517"/>
                <a:ext cx="436739" cy="42008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grpSp>
          <p:nvGrpSpPr>
            <p:cNvPr id="94" name="Gruppieren 93"/>
            <p:cNvGrpSpPr/>
            <p:nvPr/>
          </p:nvGrpSpPr>
          <p:grpSpPr>
            <a:xfrm>
              <a:off x="7169635" y="3194281"/>
              <a:ext cx="729293" cy="819398"/>
              <a:chOff x="1781343" y="4193778"/>
              <a:chExt cx="729293" cy="819398"/>
            </a:xfrm>
          </p:grpSpPr>
          <p:sp>
            <p:nvSpPr>
              <p:cNvPr id="95" name="Rechteck 94"/>
              <p:cNvSpPr/>
              <p:nvPr/>
            </p:nvSpPr>
            <p:spPr>
              <a:xfrm>
                <a:off x="1907475" y="4815584"/>
                <a:ext cx="495015" cy="197592"/>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6" name="Ellipse 95"/>
              <p:cNvSpPr/>
              <p:nvPr/>
            </p:nvSpPr>
            <p:spPr>
              <a:xfrm>
                <a:off x="1974962" y="4578352"/>
                <a:ext cx="360040" cy="360040"/>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7" name="Rechteck 96"/>
              <p:cNvSpPr/>
              <p:nvPr/>
            </p:nvSpPr>
            <p:spPr>
              <a:xfrm rot="18155583">
                <a:off x="2285732" y="4631390"/>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8" name="Rechteck 97"/>
              <p:cNvSpPr/>
              <p:nvPr/>
            </p:nvSpPr>
            <p:spPr>
              <a:xfrm rot="3222916">
                <a:off x="1646207" y="4646641"/>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9" name="Ellipse 98"/>
              <p:cNvSpPr/>
              <p:nvPr/>
            </p:nvSpPr>
            <p:spPr>
              <a:xfrm>
                <a:off x="2278287" y="4193778"/>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00" name="Ellipse 99"/>
              <p:cNvSpPr/>
              <p:nvPr/>
            </p:nvSpPr>
            <p:spPr>
              <a:xfrm>
                <a:off x="1953635" y="4194622"/>
                <a:ext cx="72008" cy="90109"/>
              </a:xfrm>
              <a:prstGeom prst="ellipse">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01" name="Rechteck 100"/>
              <p:cNvSpPr/>
              <p:nvPr/>
            </p:nvSpPr>
            <p:spPr>
              <a:xfrm rot="18768072">
                <a:off x="1667515" y="4368623"/>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02" name="Rechteck 101"/>
              <p:cNvSpPr/>
              <p:nvPr/>
            </p:nvSpPr>
            <p:spPr>
              <a:xfrm rot="3125963">
                <a:off x="2270478" y="4365454"/>
                <a:ext cx="360040" cy="89768"/>
              </a:xfrm>
              <a:prstGeom prst="rect">
                <a:avLst/>
              </a:prstGeom>
              <a:solidFill>
                <a:schemeClr val="tx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103" name="Rechteck 102"/>
            <p:cNvSpPr/>
            <p:nvPr/>
          </p:nvSpPr>
          <p:spPr>
            <a:xfrm>
              <a:off x="7484987" y="3074639"/>
              <a:ext cx="113887" cy="202311"/>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nvGrpSpPr>
            <p:cNvPr id="89" name="Gruppieren 88"/>
            <p:cNvGrpSpPr/>
            <p:nvPr/>
          </p:nvGrpSpPr>
          <p:grpSpPr>
            <a:xfrm>
              <a:off x="7379822" y="1997965"/>
              <a:ext cx="745763" cy="1150835"/>
              <a:chOff x="4383389" y="4525517"/>
              <a:chExt cx="745763" cy="1150835"/>
            </a:xfrm>
          </p:grpSpPr>
          <p:sp>
            <p:nvSpPr>
              <p:cNvPr id="90" name="Rechteck 89"/>
              <p:cNvSpPr/>
              <p:nvPr/>
            </p:nvSpPr>
            <p:spPr>
              <a:xfrm rot="3028772">
                <a:off x="4525634" y="4942611"/>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1" name="Rechteck 90"/>
              <p:cNvSpPr/>
              <p:nvPr/>
            </p:nvSpPr>
            <p:spPr>
              <a:xfrm rot="8277247">
                <a:off x="4486397" y="5309727"/>
                <a:ext cx="642755" cy="135632"/>
              </a:xfrm>
              <a:prstGeom prst="rect">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2" name="Ellipse 91"/>
              <p:cNvSpPr/>
              <p:nvPr/>
            </p:nvSpPr>
            <p:spPr>
              <a:xfrm>
                <a:off x="4423668" y="5467842"/>
                <a:ext cx="246345" cy="20851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3" name="Ellipse 92"/>
              <p:cNvSpPr/>
              <p:nvPr/>
            </p:nvSpPr>
            <p:spPr>
              <a:xfrm>
                <a:off x="4383389" y="4525517"/>
                <a:ext cx="436739" cy="420080"/>
              </a:xfrm>
              <a:prstGeom prst="ellipse">
                <a:avLst/>
              </a:prstGeom>
              <a:solidFill>
                <a:schemeClr val="accent6">
                  <a:lumMod val="75000"/>
                </a:schemeClr>
              </a:solidFill>
              <a:ln w="2222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grpSp>
      <p:sp>
        <p:nvSpPr>
          <p:cNvPr id="106" name="Rechteck 105"/>
          <p:cNvSpPr/>
          <p:nvPr/>
        </p:nvSpPr>
        <p:spPr>
          <a:xfrm>
            <a:off x="2737186" y="1652901"/>
            <a:ext cx="1557260" cy="648072"/>
          </a:xfrm>
          <a:prstGeom prst="rect">
            <a:avLst/>
          </a:prstGeom>
          <a:solidFill>
            <a:srgbClr val="003D6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smtClean="0"/>
              <a:t>Synchronisiert</a:t>
            </a:r>
            <a:endParaRPr lang="de-DE" b="1" dirty="0"/>
          </a:p>
        </p:txBody>
      </p:sp>
      <p:sp>
        <p:nvSpPr>
          <p:cNvPr id="107" name="Rechteck 106"/>
          <p:cNvSpPr/>
          <p:nvPr/>
        </p:nvSpPr>
        <p:spPr>
          <a:xfrm>
            <a:off x="700709" y="1656879"/>
            <a:ext cx="1557260" cy="648072"/>
          </a:xfrm>
          <a:prstGeom prst="rect">
            <a:avLst/>
          </a:prstGeom>
          <a:solidFill>
            <a:srgbClr val="003D6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smtClean="0"/>
              <a:t>Koexistenz</a:t>
            </a:r>
            <a:endParaRPr lang="de-DE" b="1" dirty="0"/>
          </a:p>
        </p:txBody>
      </p:sp>
      <p:sp>
        <p:nvSpPr>
          <p:cNvPr id="108" name="Rechteck 107"/>
          <p:cNvSpPr/>
          <p:nvPr/>
        </p:nvSpPr>
        <p:spPr>
          <a:xfrm>
            <a:off x="4771344" y="1663139"/>
            <a:ext cx="1557260" cy="648072"/>
          </a:xfrm>
          <a:prstGeom prst="rect">
            <a:avLst/>
          </a:prstGeom>
          <a:solidFill>
            <a:srgbClr val="003D6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smtClean="0"/>
              <a:t>Kooperation</a:t>
            </a:r>
            <a:endParaRPr lang="de-DE" b="1" dirty="0"/>
          </a:p>
        </p:txBody>
      </p:sp>
      <p:sp>
        <p:nvSpPr>
          <p:cNvPr id="109" name="Rechteck 108"/>
          <p:cNvSpPr/>
          <p:nvPr/>
        </p:nvSpPr>
        <p:spPr>
          <a:xfrm>
            <a:off x="6760881" y="1652901"/>
            <a:ext cx="1557260" cy="648072"/>
          </a:xfrm>
          <a:prstGeom prst="rect">
            <a:avLst/>
          </a:prstGeom>
          <a:solidFill>
            <a:srgbClr val="003D6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smtClean="0"/>
              <a:t>Kollaboration</a:t>
            </a:r>
            <a:endParaRPr lang="de-DE" b="1" dirty="0"/>
          </a:p>
        </p:txBody>
      </p:sp>
      <p:sp>
        <p:nvSpPr>
          <p:cNvPr id="110" name="Rechteck 109"/>
          <p:cNvSpPr/>
          <p:nvPr/>
        </p:nvSpPr>
        <p:spPr>
          <a:xfrm rot="16200000">
            <a:off x="7437680" y="4318131"/>
            <a:ext cx="3131839" cy="230832"/>
          </a:xfrm>
          <a:prstGeom prst="rect">
            <a:avLst/>
          </a:prstGeom>
        </p:spPr>
        <p:txBody>
          <a:bodyPr wrap="square">
            <a:spAutoFit/>
          </a:bodyPr>
          <a:lstStyle/>
          <a:p>
            <a:r>
              <a:rPr lang="de-DE" sz="900" i="1" dirty="0" smtClean="0">
                <a:solidFill>
                  <a:schemeClr val="tx1">
                    <a:lumMod val="75000"/>
                    <a:lumOff val="25000"/>
                  </a:schemeClr>
                </a:solidFill>
              </a:rPr>
              <a:t>Quelle: Fraunhofer IAO</a:t>
            </a:r>
            <a:r>
              <a:rPr lang="de-DE" sz="900" i="1" dirty="0">
                <a:solidFill>
                  <a:schemeClr val="tx1">
                    <a:lumMod val="75000"/>
                    <a:lumOff val="25000"/>
                  </a:schemeClr>
                </a:solidFill>
              </a:rPr>
              <a:t>, 2016</a:t>
            </a:r>
          </a:p>
        </p:txBody>
      </p:sp>
      <p:cxnSp>
        <p:nvCxnSpPr>
          <p:cNvPr id="112" name="Gekrümmte Verbindung 111"/>
          <p:cNvCxnSpPr>
            <a:stCxn id="78" idx="6"/>
          </p:cNvCxnSpPr>
          <p:nvPr/>
        </p:nvCxnSpPr>
        <p:spPr>
          <a:xfrm flipH="1">
            <a:off x="3557654" y="3058713"/>
            <a:ext cx="143794" cy="314169"/>
          </a:xfrm>
          <a:prstGeom prst="curvedConnector4">
            <a:avLst>
              <a:gd name="adj1" fmla="val -158977"/>
              <a:gd name="adj2" fmla="val 66592"/>
            </a:avLst>
          </a:prstGeom>
          <a:ln>
            <a:solidFill>
              <a:srgbClr val="003D6A"/>
            </a:solidFill>
            <a:tailEnd type="triangle"/>
          </a:ln>
        </p:spPr>
        <p:style>
          <a:lnRef idx="2">
            <a:schemeClr val="accent1"/>
          </a:lnRef>
          <a:fillRef idx="0">
            <a:schemeClr val="accent1"/>
          </a:fillRef>
          <a:effectRef idx="1">
            <a:schemeClr val="accent1"/>
          </a:effectRef>
          <a:fontRef idx="minor">
            <a:schemeClr val="tx1"/>
          </a:fontRef>
        </p:style>
      </p:cxnSp>
      <p:sp>
        <p:nvSpPr>
          <p:cNvPr id="119" name="Ellipse 118"/>
          <p:cNvSpPr/>
          <p:nvPr/>
        </p:nvSpPr>
        <p:spPr>
          <a:xfrm>
            <a:off x="3838452" y="3408665"/>
            <a:ext cx="125850" cy="123746"/>
          </a:xfrm>
          <a:prstGeom prst="ellipse">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dirty="0" smtClean="0">
                <a:solidFill>
                  <a:srgbClr val="003D6A"/>
                </a:solidFill>
              </a:rPr>
              <a:t>1</a:t>
            </a:r>
            <a:endParaRPr lang="de-DE" sz="1100" dirty="0">
              <a:solidFill>
                <a:srgbClr val="003D6A"/>
              </a:solidFill>
            </a:endParaRPr>
          </a:p>
        </p:txBody>
      </p:sp>
      <p:sp>
        <p:nvSpPr>
          <p:cNvPr id="122" name="Ellipse 121"/>
          <p:cNvSpPr/>
          <p:nvPr/>
        </p:nvSpPr>
        <p:spPr>
          <a:xfrm>
            <a:off x="3364782" y="3774901"/>
            <a:ext cx="125850" cy="123746"/>
          </a:xfrm>
          <a:prstGeom prst="ellipse">
            <a:avLst/>
          </a:prstGeom>
          <a:noFill/>
          <a:ln>
            <a:solidFill>
              <a:srgbClr val="003D6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dirty="0" smtClean="0">
                <a:solidFill>
                  <a:srgbClr val="003D6A"/>
                </a:solidFill>
              </a:rPr>
              <a:t>2</a:t>
            </a:r>
            <a:endParaRPr lang="de-DE" sz="1100" dirty="0">
              <a:solidFill>
                <a:srgbClr val="003D6A"/>
              </a:solidFill>
            </a:endParaRPr>
          </a:p>
        </p:txBody>
      </p:sp>
      <p:cxnSp>
        <p:nvCxnSpPr>
          <p:cNvPr id="124" name="Gekrümmte Verbindung 123"/>
          <p:cNvCxnSpPr>
            <a:stCxn id="62" idx="7"/>
            <a:endCxn id="80" idx="1"/>
          </p:cNvCxnSpPr>
          <p:nvPr/>
        </p:nvCxnSpPr>
        <p:spPr>
          <a:xfrm rot="5400000" flipH="1" flipV="1">
            <a:off x="3157695" y="3597290"/>
            <a:ext cx="406639" cy="176664"/>
          </a:xfrm>
          <a:prstGeom prst="curvedConnector2">
            <a:avLst/>
          </a:prstGeom>
          <a:ln>
            <a:solidFill>
              <a:srgbClr val="003D6A"/>
            </a:solidFill>
            <a:tailEnd type="triangle"/>
          </a:ln>
        </p:spPr>
        <p:style>
          <a:lnRef idx="2">
            <a:schemeClr val="accent1"/>
          </a:lnRef>
          <a:fillRef idx="0">
            <a:schemeClr val="accent1"/>
          </a:fillRef>
          <a:effectRef idx="1">
            <a:schemeClr val="accent1"/>
          </a:effectRef>
          <a:fontRef idx="minor">
            <a:schemeClr val="tx1"/>
          </a:fontRef>
        </p:style>
      </p:cxnSp>
      <p:sp>
        <p:nvSpPr>
          <p:cNvPr id="127" name="Titel 1"/>
          <p:cNvSpPr txBox="1">
            <a:spLocks/>
          </p:cNvSpPr>
          <p:nvPr/>
        </p:nvSpPr>
        <p:spPr>
          <a:xfrm>
            <a:off x="539552" y="399260"/>
            <a:ext cx="8074557" cy="960702"/>
          </a:xfrm>
          <a:prstGeom prst="rect">
            <a:avLst/>
          </a:prstGeom>
        </p:spPr>
        <p:txBody>
          <a:bodyPr anchor="t">
            <a:normAutofit fontScale="92500" lnSpcReduction="10000"/>
          </a:bodyPr>
          <a:lstStyle>
            <a:lvl1pPr algn="l" defTabSz="457200" rtl="0" eaLnBrk="1" latinLnBrk="0" hangingPunct="1">
              <a:spcBef>
                <a:spcPct val="0"/>
              </a:spcBef>
              <a:buNone/>
              <a:defRPr sz="3200" b="1" i="0" kern="1200">
                <a:solidFill>
                  <a:srgbClr val="00446B"/>
                </a:solidFill>
                <a:latin typeface="Calibri"/>
                <a:ea typeface="+mj-ea"/>
                <a:cs typeface="Calibri"/>
              </a:defRPr>
            </a:lvl1pPr>
          </a:lstStyle>
          <a:p>
            <a:r>
              <a:rPr lang="de-DE" dirty="0"/>
              <a:t>Unterteilung in der Zusammenarbeit zwischen Mensch und Roboter</a:t>
            </a:r>
          </a:p>
        </p:txBody>
      </p:sp>
      <p:grpSp>
        <p:nvGrpSpPr>
          <p:cNvPr id="3" name="Gruppieren 2"/>
          <p:cNvGrpSpPr/>
          <p:nvPr/>
        </p:nvGrpSpPr>
        <p:grpSpPr>
          <a:xfrm>
            <a:off x="2513349" y="4768159"/>
            <a:ext cx="6359084" cy="504001"/>
            <a:chOff x="2487614" y="4868724"/>
            <a:chExt cx="6359084" cy="561340"/>
          </a:xfrm>
        </p:grpSpPr>
        <p:sp>
          <p:nvSpPr>
            <p:cNvPr id="104" name="Rechteck 103"/>
            <p:cNvSpPr/>
            <p:nvPr/>
          </p:nvSpPr>
          <p:spPr>
            <a:xfrm>
              <a:off x="2487614" y="4868724"/>
              <a:ext cx="6025795" cy="561340"/>
            </a:xfrm>
            <a:prstGeom prst="rect">
              <a:avLst/>
            </a:prstGeom>
            <a:solidFill>
              <a:schemeClr val="accent2">
                <a:alpha val="54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dirty="0"/>
            </a:p>
          </p:txBody>
        </p:sp>
        <p:sp>
          <p:nvSpPr>
            <p:cNvPr id="111" name="Gleichschenkliges Dreieck 110"/>
            <p:cNvSpPr/>
            <p:nvPr/>
          </p:nvSpPr>
          <p:spPr>
            <a:xfrm rot="16200000">
              <a:off x="5307137" y="2949877"/>
              <a:ext cx="453081" cy="4396795"/>
            </a:xfrm>
            <a:prstGeom prst="triangl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de-DE" sz="1400" dirty="0" smtClean="0"/>
                <a:t>Dauer der Exposition*</a:t>
              </a:r>
              <a:endParaRPr lang="de-DE" sz="1400" dirty="0"/>
            </a:p>
          </p:txBody>
        </p:sp>
        <p:sp>
          <p:nvSpPr>
            <p:cNvPr id="113" name="Textfeld 112"/>
            <p:cNvSpPr txBox="1"/>
            <p:nvPr/>
          </p:nvSpPr>
          <p:spPr>
            <a:xfrm>
              <a:off x="2487614" y="4981864"/>
              <a:ext cx="936550" cy="338554"/>
            </a:xfrm>
            <a:prstGeom prst="rect">
              <a:avLst/>
            </a:prstGeom>
            <a:noFill/>
          </p:spPr>
          <p:txBody>
            <a:bodyPr wrap="square" rtlCol="0">
              <a:spAutoFit/>
            </a:bodyPr>
            <a:lstStyle/>
            <a:p>
              <a:r>
                <a:rPr lang="de-DE" sz="1600" dirty="0" smtClean="0"/>
                <a:t>niedrig</a:t>
              </a:r>
              <a:endParaRPr lang="de-DE" sz="1600" dirty="0"/>
            </a:p>
          </p:txBody>
        </p:sp>
        <p:sp>
          <p:nvSpPr>
            <p:cNvPr id="114" name="Textfeld 113"/>
            <p:cNvSpPr txBox="1"/>
            <p:nvPr/>
          </p:nvSpPr>
          <p:spPr>
            <a:xfrm>
              <a:off x="7910148" y="4970395"/>
              <a:ext cx="936550" cy="338554"/>
            </a:xfrm>
            <a:prstGeom prst="rect">
              <a:avLst/>
            </a:prstGeom>
            <a:noFill/>
          </p:spPr>
          <p:txBody>
            <a:bodyPr wrap="square" rtlCol="0">
              <a:spAutoFit/>
            </a:bodyPr>
            <a:lstStyle/>
            <a:p>
              <a:r>
                <a:rPr lang="de-DE" sz="1600" dirty="0" smtClean="0"/>
                <a:t>hoch</a:t>
              </a:r>
              <a:endParaRPr lang="de-DE" sz="1600" dirty="0"/>
            </a:p>
          </p:txBody>
        </p:sp>
      </p:grpSp>
      <p:grpSp>
        <p:nvGrpSpPr>
          <p:cNvPr id="129" name="Gruppieren 128"/>
          <p:cNvGrpSpPr/>
          <p:nvPr/>
        </p:nvGrpSpPr>
        <p:grpSpPr>
          <a:xfrm>
            <a:off x="2513349" y="5326010"/>
            <a:ext cx="6198581" cy="504607"/>
            <a:chOff x="2487614" y="4868724"/>
            <a:chExt cx="6198581" cy="561340"/>
          </a:xfrm>
        </p:grpSpPr>
        <p:sp>
          <p:nvSpPr>
            <p:cNvPr id="130" name="Rechteck 129"/>
            <p:cNvSpPr/>
            <p:nvPr/>
          </p:nvSpPr>
          <p:spPr>
            <a:xfrm>
              <a:off x="2487614" y="4868724"/>
              <a:ext cx="6025795" cy="561340"/>
            </a:xfrm>
            <a:prstGeom prst="rect">
              <a:avLst/>
            </a:prstGeom>
            <a:solidFill>
              <a:schemeClr val="accent2">
                <a:alpha val="54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dirty="0"/>
            </a:p>
          </p:txBody>
        </p:sp>
        <p:sp>
          <p:nvSpPr>
            <p:cNvPr id="132" name="Textfeld 131"/>
            <p:cNvSpPr txBox="1"/>
            <p:nvPr/>
          </p:nvSpPr>
          <p:spPr>
            <a:xfrm>
              <a:off x="7749645" y="4974100"/>
              <a:ext cx="936550" cy="338554"/>
            </a:xfrm>
            <a:prstGeom prst="rect">
              <a:avLst/>
            </a:prstGeom>
            <a:noFill/>
          </p:spPr>
          <p:txBody>
            <a:bodyPr wrap="square" rtlCol="0">
              <a:spAutoFit/>
            </a:bodyPr>
            <a:lstStyle/>
            <a:p>
              <a:r>
                <a:rPr lang="de-DE" sz="1600" dirty="0" smtClean="0"/>
                <a:t>niedrig</a:t>
              </a:r>
              <a:endParaRPr lang="de-DE" sz="1600" dirty="0"/>
            </a:p>
          </p:txBody>
        </p:sp>
        <p:sp>
          <p:nvSpPr>
            <p:cNvPr id="133" name="Textfeld 132"/>
            <p:cNvSpPr txBox="1"/>
            <p:nvPr/>
          </p:nvSpPr>
          <p:spPr>
            <a:xfrm>
              <a:off x="2531291" y="4974100"/>
              <a:ext cx="936550" cy="338554"/>
            </a:xfrm>
            <a:prstGeom prst="rect">
              <a:avLst/>
            </a:prstGeom>
            <a:noFill/>
          </p:spPr>
          <p:txBody>
            <a:bodyPr wrap="square" rtlCol="0">
              <a:spAutoFit/>
            </a:bodyPr>
            <a:lstStyle/>
            <a:p>
              <a:r>
                <a:rPr lang="de-DE" sz="1600" dirty="0" smtClean="0"/>
                <a:t>hoch</a:t>
              </a:r>
              <a:endParaRPr lang="de-DE" sz="1600" dirty="0"/>
            </a:p>
          </p:txBody>
        </p:sp>
      </p:grpSp>
      <p:sp>
        <p:nvSpPr>
          <p:cNvPr id="134" name="Gleichschenkliges Dreieck 133"/>
          <p:cNvSpPr/>
          <p:nvPr/>
        </p:nvSpPr>
        <p:spPr>
          <a:xfrm rot="5400000">
            <a:off x="5374171" y="3385067"/>
            <a:ext cx="406811" cy="4395600"/>
          </a:xfrm>
          <a:prstGeom prst="triangle">
            <a:avLst>
              <a:gd name="adj" fmla="val 48412"/>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de-DE" sz="1400" dirty="0" smtClean="0"/>
              <a:t>Vermeidung einer Berührung</a:t>
            </a:r>
            <a:endParaRPr lang="de-DE" sz="1400" dirty="0"/>
          </a:p>
        </p:txBody>
      </p:sp>
      <p:sp>
        <p:nvSpPr>
          <p:cNvPr id="2" name="Textfeld 1"/>
          <p:cNvSpPr txBox="1"/>
          <p:nvPr/>
        </p:nvSpPr>
        <p:spPr>
          <a:xfrm>
            <a:off x="-16923" y="5887301"/>
            <a:ext cx="4960012" cy="261610"/>
          </a:xfrm>
          <a:prstGeom prst="rect">
            <a:avLst/>
          </a:prstGeom>
          <a:noFill/>
        </p:spPr>
        <p:txBody>
          <a:bodyPr wrap="none" rtlCol="0">
            <a:spAutoFit/>
          </a:bodyPr>
          <a:lstStyle/>
          <a:p>
            <a:r>
              <a:rPr lang="de-DE" sz="1100" i="1" dirty="0" smtClean="0">
                <a:solidFill>
                  <a:schemeClr val="tx1">
                    <a:lumMod val="75000"/>
                    <a:lumOff val="25000"/>
                  </a:schemeClr>
                </a:solidFill>
              </a:rPr>
              <a:t>* </a:t>
            </a:r>
            <a:r>
              <a:rPr lang="de-DE" sz="1100" i="1" dirty="0" err="1" smtClean="0">
                <a:solidFill>
                  <a:schemeClr val="tx1">
                    <a:lumMod val="75000"/>
                    <a:lumOff val="25000"/>
                  </a:schemeClr>
                </a:solidFill>
              </a:rPr>
              <a:t>Def</a:t>
            </a:r>
            <a:r>
              <a:rPr lang="de-DE" sz="1100" i="1" dirty="0" smtClean="0">
                <a:solidFill>
                  <a:schemeClr val="tx1">
                    <a:lumMod val="75000"/>
                    <a:lumOff val="25000"/>
                  </a:schemeClr>
                </a:solidFill>
              </a:rPr>
              <a:t>. Dauer der Exposition: Dauer, die der Mensch einer Gefährdung ausgesetzt ist.</a:t>
            </a:r>
            <a:endParaRPr lang="de-DE" sz="1100" i="1" dirty="0">
              <a:solidFill>
                <a:schemeClr val="tx1">
                  <a:lumMod val="75000"/>
                  <a:lumOff val="25000"/>
                </a:schemeClr>
              </a:solidFill>
            </a:endParaRPr>
          </a:p>
        </p:txBody>
      </p:sp>
      <p:sp>
        <p:nvSpPr>
          <p:cNvPr id="115" name="Fußzeilenplatzhalter 8"/>
          <p:cNvSpPr>
            <a:spLocks noGrp="1"/>
          </p:cNvSpPr>
          <p:nvPr>
            <p:ph type="ftr" sz="quarter" idx="3"/>
          </p:nvPr>
        </p:nvSpPr>
        <p:spPr>
          <a:xfrm>
            <a:off x="755576" y="6491630"/>
            <a:ext cx="5831568" cy="252000"/>
          </a:xfrm>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2044196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323528" y="3933056"/>
            <a:ext cx="6696338" cy="473290"/>
            <a:chOff x="251520" y="2132856"/>
            <a:chExt cx="6336704" cy="473290"/>
          </a:xfrm>
        </p:grpSpPr>
        <p:sp>
          <p:nvSpPr>
            <p:cNvPr id="4" name="Rechteck 3"/>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3"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94521" y="1556792"/>
            <a:ext cx="7704856" cy="3816424"/>
          </a:xfrm>
          <a:prstGeom prst="rect">
            <a:avLst/>
          </a:prstGeom>
          <a:noFill/>
          <a:ln w="9525">
            <a:noFill/>
            <a:miter lim="800000"/>
            <a:headEnd/>
            <a:tailEnd/>
          </a:ln>
        </p:spPr>
        <p:txBody>
          <a:bodyPr lIns="91418" tIns="45710" rIns="91418" bIns="45710"/>
          <a:lstStyle/>
          <a:p>
            <a:pPr defTabSz="455613"/>
            <a:r>
              <a:rPr lang="de-DE" sz="2800" b="1" dirty="0" smtClean="0">
                <a:solidFill>
                  <a:srgbClr val="F0F0F0"/>
                </a:solidFill>
              </a:rPr>
              <a:t>Inhalte</a:t>
            </a:r>
          </a:p>
          <a:p>
            <a:pPr defTabSz="455613">
              <a:spcBef>
                <a:spcPts val="1200"/>
              </a:spcBef>
            </a:pPr>
            <a:r>
              <a:rPr lang="de-DE" sz="2000" b="1" dirty="0" smtClean="0">
                <a:solidFill>
                  <a:srgbClr val="F0F0F0"/>
                </a:solidFill>
              </a:rPr>
              <a:t>1 | Allgemeine Informationen zu MRK</a:t>
            </a:r>
          </a:p>
          <a:p>
            <a:pPr defTabSz="455613">
              <a:spcBef>
                <a:spcPts val="1200"/>
              </a:spcBef>
            </a:pPr>
            <a:r>
              <a:rPr lang="de-DE" sz="2000" b="1" dirty="0" smtClean="0">
                <a:solidFill>
                  <a:srgbClr val="F0F0F0"/>
                </a:solidFill>
              </a:rPr>
              <a:t>	1.1 </a:t>
            </a:r>
            <a:r>
              <a:rPr lang="de-DE" sz="2000" b="1" dirty="0">
                <a:solidFill>
                  <a:srgbClr val="F0F0F0"/>
                </a:solidFill>
              </a:rPr>
              <a:t>| Begriffsdefinition</a:t>
            </a:r>
          </a:p>
          <a:p>
            <a:pPr defTabSz="455613">
              <a:spcBef>
                <a:spcPts val="1200"/>
              </a:spcBef>
            </a:pPr>
            <a:r>
              <a:rPr lang="de-DE" sz="2000" b="1" dirty="0">
                <a:solidFill>
                  <a:srgbClr val="F0F0F0"/>
                </a:solidFill>
              </a:rPr>
              <a:t>	1.2 | Motivation und Gründe</a:t>
            </a:r>
          </a:p>
          <a:p>
            <a:pPr defTabSz="455613">
              <a:spcBef>
                <a:spcPts val="1200"/>
              </a:spcBef>
            </a:pPr>
            <a:r>
              <a:rPr lang="de-DE" sz="2000" b="1" dirty="0">
                <a:solidFill>
                  <a:srgbClr val="F0F0F0"/>
                </a:solidFill>
              </a:rPr>
              <a:t>	1.3 | Unterteilungsmöglichkeiten</a:t>
            </a:r>
          </a:p>
          <a:p>
            <a:pPr defTabSz="455613">
              <a:spcBef>
                <a:spcPts val="1200"/>
              </a:spcBef>
            </a:pPr>
            <a:r>
              <a:rPr lang="de-DE" sz="2000" b="1" dirty="0">
                <a:solidFill>
                  <a:srgbClr val="F0F0F0"/>
                </a:solidFill>
              </a:rPr>
              <a:t>	1.4 | Normatives Umfeld und notwendige Schritte</a:t>
            </a:r>
          </a:p>
          <a:p>
            <a:pPr defTabSz="455613">
              <a:spcBef>
                <a:spcPts val="1200"/>
              </a:spcBef>
            </a:pPr>
            <a:r>
              <a:rPr lang="de-DE" sz="2000" b="1" dirty="0" smtClean="0">
                <a:solidFill>
                  <a:srgbClr val="F0F0F0"/>
                </a:solidFill>
              </a:rPr>
              <a:t>2 | MRK aus Sicht eines Greiferherstellers</a:t>
            </a:r>
          </a:p>
          <a:p>
            <a:pPr defTabSz="455613">
              <a:spcBef>
                <a:spcPts val="1200"/>
              </a:spcBef>
            </a:pPr>
            <a:r>
              <a:rPr lang="de-DE" sz="2000" b="1" dirty="0" smtClean="0">
                <a:solidFill>
                  <a:srgbClr val="F0F0F0"/>
                </a:solidFill>
              </a:rPr>
              <a:t>3 | Ansprechpartner und Zusammenfassung</a:t>
            </a:r>
            <a:endParaRPr lang="de-DE" sz="2000" b="1" dirty="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a:r>
              <a:rPr lang="de-DE" sz="2000" b="1" dirty="0" smtClean="0">
                <a:solidFill>
                  <a:srgbClr val="FFFFFF"/>
                </a:solidFill>
              </a:rPr>
              <a:t> </a:t>
            </a:r>
            <a:endParaRPr lang="de-DE" sz="2000" b="1" dirty="0">
              <a:solidFill>
                <a:srgbClr val="FFFFFF"/>
              </a:solidFill>
            </a:endParaRP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lnSpc>
                <a:spcPts val="3200"/>
              </a:lnSpc>
              <a:spcBef>
                <a:spcPct val="0"/>
              </a:spcBef>
              <a:defRPr/>
            </a:pPr>
            <a:r>
              <a:rPr lang="de-DE" sz="2800" b="1" dirty="0" smtClean="0">
                <a:solidFill>
                  <a:srgbClr val="FFFFFF"/>
                </a:solidFill>
              </a:rPr>
              <a:t>Mensch-Roboter-Kollaboration</a:t>
            </a:r>
          </a:p>
          <a:p>
            <a:pPr marL="84138" lvl="0">
              <a:lnSpc>
                <a:spcPts val="3200"/>
              </a:lnSpc>
              <a:spcBef>
                <a:spcPct val="0"/>
              </a:spcBef>
              <a:defRPr/>
            </a:pPr>
            <a:r>
              <a:rPr lang="de-DE" sz="2400" i="1" dirty="0" smtClean="0">
                <a:solidFill>
                  <a:srgbClr val="FFFFFF"/>
                </a:solidFill>
              </a:rPr>
              <a:t>Schulungspräsentation</a:t>
            </a:r>
            <a:endParaRPr lang="de-DE" sz="2400" i="1" dirty="0">
              <a:solidFill>
                <a:srgbClr val="FFFFFF"/>
              </a:solidFill>
            </a:endParaRPr>
          </a:p>
        </p:txBody>
      </p:sp>
      <p:sp>
        <p:nvSpPr>
          <p:cNvPr id="5" name="Fußzeilenplatzhalter 4"/>
          <p:cNvSpPr>
            <a:spLocks noGrp="1"/>
          </p:cNvSpPr>
          <p:nvPr>
            <p:ph type="ftr" sz="quarter" idx="3"/>
          </p:nvPr>
        </p:nvSpPr>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373947152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lstStyle/>
          <a:p>
            <a:r>
              <a:rPr lang="de-DE" dirty="0" smtClean="0"/>
              <a:t>Normen und Richtlinien</a:t>
            </a:r>
            <a:br>
              <a:rPr lang="de-DE" dirty="0" smtClean="0"/>
            </a:br>
            <a:r>
              <a:rPr lang="de-DE" sz="2400" i="1" dirty="0" smtClean="0">
                <a:solidFill>
                  <a:srgbClr val="009EE0"/>
                </a:solidFill>
              </a:rPr>
              <a:t>Im Umfeld der Mensch-Roboter-Kollaboration</a:t>
            </a:r>
            <a:endParaRPr lang="de-DE" i="1" dirty="0">
              <a:solidFill>
                <a:srgbClr val="009EE0"/>
              </a:solidFill>
            </a:endParaRPr>
          </a:p>
        </p:txBody>
      </p:sp>
      <p:sp>
        <p:nvSpPr>
          <p:cNvPr id="14" name="Fußzeilenplatzhalter 13"/>
          <p:cNvSpPr>
            <a:spLocks noGrp="1"/>
          </p:cNvSpPr>
          <p:nvPr>
            <p:ph type="ftr" sz="quarter" idx="3"/>
          </p:nvPr>
        </p:nvSpPr>
        <p:spPr/>
        <p:txBody>
          <a:bodyPr/>
          <a:lstStyle/>
          <a:p>
            <a:r>
              <a:rPr lang="de-DE" dirty="0"/>
              <a:t>Mensch-Roboter-Kollaboration | Produktmanagement Greifsysteme </a:t>
            </a:r>
            <a:endParaRPr lang="de-DE" dirty="0"/>
          </a:p>
        </p:txBody>
      </p:sp>
      <p:sp>
        <p:nvSpPr>
          <p:cNvPr id="15" name="Textfeld 14"/>
          <p:cNvSpPr txBox="1"/>
          <p:nvPr/>
        </p:nvSpPr>
        <p:spPr>
          <a:xfrm rot="16200000">
            <a:off x="7979292" y="4921438"/>
            <a:ext cx="2032083" cy="261610"/>
          </a:xfrm>
          <a:prstGeom prst="rect">
            <a:avLst/>
          </a:prstGeom>
          <a:noFill/>
        </p:spPr>
        <p:txBody>
          <a:bodyPr wrap="square" rtlCol="0">
            <a:spAutoFit/>
          </a:bodyPr>
          <a:lstStyle/>
          <a:p>
            <a:r>
              <a:rPr lang="de-DE" sz="1100" i="1" dirty="0">
                <a:solidFill>
                  <a:schemeClr val="tx1">
                    <a:lumMod val="75000"/>
                    <a:lumOff val="25000"/>
                  </a:schemeClr>
                </a:solidFill>
              </a:rPr>
              <a:t>Quelle: </a:t>
            </a:r>
            <a:r>
              <a:rPr lang="de-DE" sz="1100" i="1" dirty="0" smtClean="0">
                <a:solidFill>
                  <a:schemeClr val="tx1">
                    <a:lumMod val="75000"/>
                    <a:lumOff val="25000"/>
                  </a:schemeClr>
                </a:solidFill>
              </a:rPr>
              <a:t>SCHUNK GmbH &amp; Co. KG</a:t>
            </a:r>
            <a:endParaRPr lang="de-DE" sz="1100" i="1" dirty="0">
              <a:solidFill>
                <a:schemeClr val="tx1">
                  <a:lumMod val="75000"/>
                  <a:lumOff val="25000"/>
                </a:schemeClr>
              </a:solidFill>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301" y="1196752"/>
            <a:ext cx="5755035" cy="5184576"/>
          </a:xfrm>
          <a:prstGeom prst="rect">
            <a:avLst/>
          </a:prstGeom>
        </p:spPr>
      </p:pic>
    </p:spTree>
    <p:extLst>
      <p:ext uri="{BB962C8B-B14F-4D97-AF65-F5344CB8AC3E}">
        <p14:creationId xmlns:p14="http://schemas.microsoft.com/office/powerpoint/2010/main" val="2913698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Empfehlung zur Einführung von MRK</a:t>
            </a:r>
            <a:br>
              <a:rPr lang="de-DE" dirty="0" smtClean="0"/>
            </a:br>
            <a:r>
              <a:rPr lang="de-DE" sz="2400" i="1" dirty="0" smtClean="0"/>
              <a:t>Getreu dem Motto „</a:t>
            </a:r>
            <a:r>
              <a:rPr lang="de-DE" sz="2400" i="1" dirty="0" err="1" smtClean="0"/>
              <a:t>Step-by-Step</a:t>
            </a:r>
            <a:r>
              <a:rPr lang="de-DE" sz="2400" i="1" dirty="0" smtClean="0"/>
              <a:t>“</a:t>
            </a:r>
            <a:endParaRPr lang="de-DE" i="1" dirty="0"/>
          </a:p>
        </p:txBody>
      </p:sp>
      <p:sp>
        <p:nvSpPr>
          <p:cNvPr id="6" name="Inhaltsplatzhalter 5"/>
          <p:cNvSpPr>
            <a:spLocks noGrp="1"/>
          </p:cNvSpPr>
          <p:nvPr>
            <p:ph sz="quarter" idx="10"/>
          </p:nvPr>
        </p:nvSpPr>
        <p:spPr/>
        <p:txBody>
          <a:bodyPr/>
          <a:lstStyle/>
          <a:p>
            <a:pPr>
              <a:spcBef>
                <a:spcPts val="1200"/>
              </a:spcBef>
              <a:buClr>
                <a:srgbClr val="FF0066"/>
              </a:buClr>
              <a:defRPr/>
            </a:pPr>
            <a:r>
              <a:rPr lang="de-DE" altLang="de-DE" dirty="0">
                <a:solidFill>
                  <a:schemeClr val="tx1">
                    <a:lumMod val="75000"/>
                    <a:lumOff val="25000"/>
                  </a:schemeClr>
                </a:solidFill>
              </a:rPr>
              <a:t>Die Mensch-Roboter-Kollaboration (MRK) ist weitaus mehr als die </a:t>
            </a:r>
            <a:r>
              <a:rPr lang="de-DE" altLang="de-DE" dirty="0" smtClean="0">
                <a:solidFill>
                  <a:schemeClr val="tx1">
                    <a:lumMod val="75000"/>
                    <a:lumOff val="25000"/>
                  </a:schemeClr>
                </a:solidFill>
              </a:rPr>
              <a:t>Beschaffung und </a:t>
            </a:r>
            <a:r>
              <a:rPr lang="de-DE" altLang="de-DE" dirty="0">
                <a:solidFill>
                  <a:schemeClr val="tx1">
                    <a:lumMod val="75000"/>
                    <a:lumOff val="25000"/>
                  </a:schemeClr>
                </a:solidFill>
              </a:rPr>
              <a:t>Installation eines sicheren Roboters:</a:t>
            </a:r>
          </a:p>
          <a:p>
            <a:pPr marL="342900" indent="-342900">
              <a:spcBef>
                <a:spcPts val="1000"/>
              </a:spcBef>
              <a:buClr>
                <a:srgbClr val="002060"/>
              </a:buClr>
              <a:buFont typeface="Arial" panose="020B0604020202020204" pitchFamily="34" charset="0"/>
              <a:buChar char="•"/>
              <a:defRPr/>
            </a:pPr>
            <a:r>
              <a:rPr lang="de-DE" altLang="de-DE" b="1" dirty="0">
                <a:sym typeface="Wingdings" pitchFamily="2" charset="2"/>
              </a:rPr>
              <a:t>Schritt 1:</a:t>
            </a:r>
            <a:r>
              <a:rPr lang="de-DE" altLang="de-DE" dirty="0">
                <a:sym typeface="Wingdings" pitchFamily="2" charset="2"/>
              </a:rPr>
              <a:t> </a:t>
            </a:r>
            <a:r>
              <a:rPr lang="de-DE" altLang="de-DE" dirty="0">
                <a:solidFill>
                  <a:schemeClr val="tx1">
                    <a:lumMod val="75000"/>
                    <a:lumOff val="25000"/>
                  </a:schemeClr>
                </a:solidFill>
                <a:sym typeface="Wingdings" pitchFamily="2" charset="2"/>
              </a:rPr>
              <a:t>Sicherheitstechnische Bewertung der Gesamtanforderungen</a:t>
            </a:r>
            <a:r>
              <a:rPr lang="de-DE" altLang="de-DE" i="1" dirty="0">
                <a:solidFill>
                  <a:schemeClr val="tx1">
                    <a:lumMod val="75000"/>
                    <a:lumOff val="25000"/>
                  </a:schemeClr>
                </a:solidFill>
                <a:sym typeface="Wingdings" pitchFamily="2" charset="2"/>
              </a:rPr>
              <a:t>,</a:t>
            </a:r>
            <a:r>
              <a:rPr lang="de-DE" altLang="de-DE" dirty="0">
                <a:solidFill>
                  <a:schemeClr val="tx1">
                    <a:lumMod val="75000"/>
                    <a:lumOff val="25000"/>
                  </a:schemeClr>
                </a:solidFill>
                <a:sym typeface="Wingdings" pitchFamily="2" charset="2"/>
              </a:rPr>
              <a:t> </a:t>
            </a:r>
            <a:br>
              <a:rPr lang="de-DE" altLang="de-DE" dirty="0">
                <a:solidFill>
                  <a:schemeClr val="tx1">
                    <a:lumMod val="75000"/>
                    <a:lumOff val="25000"/>
                  </a:schemeClr>
                </a:solidFill>
                <a:sym typeface="Wingdings" pitchFamily="2" charset="2"/>
              </a:rPr>
            </a:br>
            <a:r>
              <a:rPr lang="de-DE" altLang="de-DE" dirty="0">
                <a:solidFill>
                  <a:schemeClr val="tx1">
                    <a:lumMod val="75000"/>
                    <a:lumOff val="25000"/>
                  </a:schemeClr>
                </a:solidFill>
                <a:sym typeface="Wingdings" pitchFamily="2" charset="2"/>
              </a:rPr>
              <a:t>beginnend mit dem Roboter </a:t>
            </a:r>
            <a:r>
              <a:rPr lang="de-DE" altLang="de-DE" b="1" dirty="0">
                <a:solidFill>
                  <a:schemeClr val="tx1">
                    <a:lumMod val="75000"/>
                    <a:lumOff val="25000"/>
                  </a:schemeClr>
                </a:solidFill>
                <a:sym typeface="Wingdings" pitchFamily="2" charset="2"/>
              </a:rPr>
              <a:t>und</a:t>
            </a:r>
            <a:r>
              <a:rPr lang="de-DE" altLang="de-DE" dirty="0">
                <a:solidFill>
                  <a:schemeClr val="tx1">
                    <a:lumMod val="75000"/>
                    <a:lumOff val="25000"/>
                  </a:schemeClr>
                </a:solidFill>
                <a:sym typeface="Wingdings" pitchFamily="2" charset="2"/>
              </a:rPr>
              <a:t> dem Greifer / Werkzeug </a:t>
            </a:r>
            <a:r>
              <a:rPr lang="de-DE" altLang="de-DE" b="1" dirty="0">
                <a:solidFill>
                  <a:schemeClr val="tx1">
                    <a:lumMod val="75000"/>
                    <a:lumOff val="25000"/>
                  </a:schemeClr>
                </a:solidFill>
                <a:sym typeface="Wingdings" pitchFamily="2" charset="2"/>
              </a:rPr>
              <a:t>und</a:t>
            </a:r>
            <a:r>
              <a:rPr lang="de-DE" altLang="de-DE" dirty="0">
                <a:solidFill>
                  <a:schemeClr val="tx1">
                    <a:lumMod val="75000"/>
                    <a:lumOff val="25000"/>
                  </a:schemeClr>
                </a:solidFill>
                <a:sym typeface="Wingdings" pitchFamily="2" charset="2"/>
              </a:rPr>
              <a:t> dem Werkstück!</a:t>
            </a:r>
          </a:p>
          <a:p>
            <a:pPr marL="342900" indent="-342900">
              <a:spcBef>
                <a:spcPts val="1000"/>
              </a:spcBef>
              <a:buClr>
                <a:srgbClr val="002060"/>
              </a:buClr>
              <a:buFont typeface="Arial" panose="020B0604020202020204" pitchFamily="34" charset="0"/>
              <a:buChar char="•"/>
              <a:defRPr/>
            </a:pPr>
            <a:r>
              <a:rPr lang="de-DE" altLang="de-DE" b="1" dirty="0">
                <a:sym typeface="Wingdings" pitchFamily="2" charset="2"/>
              </a:rPr>
              <a:t>Schritt 2:</a:t>
            </a:r>
            <a:r>
              <a:rPr lang="de-DE" altLang="de-DE" b="1" dirty="0">
                <a:solidFill>
                  <a:schemeClr val="tx1">
                    <a:lumMod val="75000"/>
                    <a:lumOff val="25000"/>
                  </a:schemeClr>
                </a:solidFill>
                <a:sym typeface="Wingdings" pitchFamily="2" charset="2"/>
              </a:rPr>
              <a:t> </a:t>
            </a:r>
            <a:r>
              <a:rPr lang="de-DE" altLang="de-DE" dirty="0">
                <a:solidFill>
                  <a:schemeClr val="tx1">
                    <a:lumMod val="75000"/>
                    <a:lumOff val="25000"/>
                  </a:schemeClr>
                </a:solidFill>
                <a:sym typeface="Wingdings" pitchFamily="2" charset="2"/>
              </a:rPr>
              <a:t>Klärung des Rechtsrahmens für Arbeitssicherheit.</a:t>
            </a:r>
          </a:p>
          <a:p>
            <a:pPr marL="342900" indent="-342900">
              <a:spcBef>
                <a:spcPts val="1000"/>
              </a:spcBef>
              <a:buClr>
                <a:srgbClr val="002060"/>
              </a:buClr>
              <a:buFont typeface="Arial" panose="020B0604020202020204" pitchFamily="34" charset="0"/>
              <a:buChar char="•"/>
              <a:defRPr/>
            </a:pPr>
            <a:r>
              <a:rPr lang="de-DE" altLang="de-DE" b="1" dirty="0">
                <a:sym typeface="Wingdings" pitchFamily="2" charset="2"/>
              </a:rPr>
              <a:t>Schritt 3:</a:t>
            </a:r>
            <a:r>
              <a:rPr lang="de-DE" altLang="de-DE" dirty="0">
                <a:sym typeface="Wingdings" pitchFamily="2" charset="2"/>
              </a:rPr>
              <a:t> </a:t>
            </a:r>
            <a:r>
              <a:rPr lang="de-DE" altLang="de-DE" dirty="0">
                <a:solidFill>
                  <a:schemeClr val="tx1">
                    <a:lumMod val="75000"/>
                    <a:lumOff val="25000"/>
                  </a:schemeClr>
                </a:solidFill>
                <a:sym typeface="Wingdings" pitchFamily="2" charset="2"/>
              </a:rPr>
              <a:t>Einführung neuer Roboter- und Greifergeneration, ein </a:t>
            </a:r>
            <a:r>
              <a:rPr lang="de-DE" altLang="de-DE" b="1" dirty="0">
                <a:solidFill>
                  <a:schemeClr val="tx1">
                    <a:lumMod val="75000"/>
                    <a:lumOff val="25000"/>
                  </a:schemeClr>
                </a:solidFill>
                <a:sym typeface="Wingdings" pitchFamily="2" charset="2"/>
              </a:rPr>
              <a:t>nicht</a:t>
            </a:r>
            <a:r>
              <a:rPr lang="de-DE" altLang="de-DE" dirty="0">
                <a:solidFill>
                  <a:schemeClr val="tx1">
                    <a:lumMod val="75000"/>
                    <a:lumOff val="25000"/>
                  </a:schemeClr>
                </a:solidFill>
                <a:sym typeface="Wingdings" pitchFamily="2" charset="2"/>
              </a:rPr>
              <a:t> zu unterschätzendes Veränderungsprojekt!</a:t>
            </a:r>
            <a:endParaRPr lang="de-DE" altLang="de-DE" dirty="0">
              <a:solidFill>
                <a:schemeClr val="tx1">
                  <a:lumMod val="75000"/>
                  <a:lumOff val="25000"/>
                </a:schemeClr>
              </a:solidFill>
            </a:endParaRPr>
          </a:p>
          <a:p>
            <a:pPr lvl="2">
              <a:spcBef>
                <a:spcPts val="300"/>
              </a:spcBef>
              <a:buClr>
                <a:srgbClr val="002060"/>
              </a:buClr>
              <a:buFont typeface="Courier New" panose="02070309020205020404" pitchFamily="49" charset="0"/>
              <a:buChar char="o"/>
              <a:defRPr/>
            </a:pPr>
            <a:r>
              <a:rPr lang="de-DE" altLang="de-DE" sz="1800" dirty="0">
                <a:solidFill>
                  <a:schemeClr val="tx1">
                    <a:lumMod val="75000"/>
                    <a:lumOff val="25000"/>
                  </a:schemeClr>
                </a:solidFill>
              </a:rPr>
              <a:t>Der Mensch gibt den Takt vor!</a:t>
            </a:r>
          </a:p>
          <a:p>
            <a:pPr lvl="2">
              <a:spcBef>
                <a:spcPts val="300"/>
              </a:spcBef>
              <a:buClr>
                <a:srgbClr val="002060"/>
              </a:buClr>
              <a:buFont typeface="Courier New" panose="02070309020205020404" pitchFamily="49" charset="0"/>
              <a:buChar char="o"/>
              <a:defRPr/>
            </a:pPr>
            <a:r>
              <a:rPr lang="de-DE" altLang="de-DE" sz="1800" dirty="0">
                <a:solidFill>
                  <a:schemeClr val="tx1">
                    <a:lumMod val="75000"/>
                    <a:lumOff val="25000"/>
                  </a:schemeClr>
                </a:solidFill>
              </a:rPr>
              <a:t>Sorgsam und wohlüberlegt in MRK einsteigen. </a:t>
            </a:r>
          </a:p>
          <a:p>
            <a:pPr lvl="2">
              <a:spcBef>
                <a:spcPts val="300"/>
              </a:spcBef>
              <a:buClr>
                <a:srgbClr val="002060"/>
              </a:buClr>
              <a:buFont typeface="Courier New" panose="02070309020205020404" pitchFamily="49" charset="0"/>
              <a:buChar char="o"/>
              <a:defRPr/>
            </a:pPr>
            <a:r>
              <a:rPr lang="de-DE" altLang="de-DE" sz="1800" dirty="0">
                <a:solidFill>
                  <a:schemeClr val="tx1">
                    <a:lumMod val="75000"/>
                    <a:lumOff val="25000"/>
                  </a:schemeClr>
                </a:solidFill>
              </a:rPr>
              <a:t>Ganzheitlich vorangehen, normenkonform agieren </a:t>
            </a:r>
          </a:p>
          <a:p>
            <a:endParaRPr lang="de-DE" dirty="0">
              <a:solidFill>
                <a:schemeClr val="tx1">
                  <a:lumMod val="75000"/>
                  <a:lumOff val="25000"/>
                </a:schemeClr>
              </a:solidFill>
            </a:endParaRPr>
          </a:p>
        </p:txBody>
      </p:sp>
      <p:sp>
        <p:nvSpPr>
          <p:cNvPr id="5" name="Fußzeilenplatzhalter 8"/>
          <p:cNvSpPr>
            <a:spLocks noGrp="1"/>
          </p:cNvSpPr>
          <p:nvPr>
            <p:ph type="ftr" sz="quarter" idx="3"/>
          </p:nvPr>
        </p:nvSpPr>
        <p:spPr>
          <a:xfrm>
            <a:off x="755576" y="6500961"/>
            <a:ext cx="5831568" cy="252000"/>
          </a:xfrm>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38108638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sz="2800" dirty="0" smtClean="0"/>
              <a:t>Ablauf einer Risikobewertung</a:t>
            </a:r>
            <a:br>
              <a:rPr lang="de-DE" sz="2800" dirty="0" smtClean="0"/>
            </a:br>
            <a:r>
              <a:rPr lang="de-DE" sz="2400" i="1" dirty="0" smtClean="0"/>
              <a:t>Spezifisch für Applikation im Umfeld MRK</a:t>
            </a:r>
            <a:endParaRPr lang="de-DE" sz="2000" i="1" dirty="0"/>
          </a:p>
        </p:txBody>
      </p:sp>
      <p:sp>
        <p:nvSpPr>
          <p:cNvPr id="6" name="Inhaltsplatzhalter 5"/>
          <p:cNvSpPr>
            <a:spLocks noGrp="1"/>
          </p:cNvSpPr>
          <p:nvPr>
            <p:ph sz="quarter" idx="10"/>
          </p:nvPr>
        </p:nvSpPr>
        <p:spPr>
          <a:xfrm>
            <a:off x="569910" y="1604434"/>
            <a:ext cx="8322569" cy="4279899"/>
          </a:xfrm>
        </p:spPr>
        <p:txBody>
          <a:bodyPr/>
          <a:lstStyle/>
          <a:p>
            <a:pPr marL="457200" indent="-457200">
              <a:buFont typeface="+mj-lt"/>
              <a:buAutoNum type="arabicPeriod"/>
            </a:pPr>
            <a:r>
              <a:rPr lang="de-DE" dirty="0" smtClean="0">
                <a:solidFill>
                  <a:schemeClr val="tx1">
                    <a:lumMod val="75000"/>
                    <a:lumOff val="25000"/>
                  </a:schemeClr>
                </a:solidFill>
              </a:rPr>
              <a:t>Betrachtung/Ermittlung von Risikofaktoren (Risikobetrachtung)</a:t>
            </a:r>
          </a:p>
          <a:p>
            <a:pPr marL="457200" indent="-457200">
              <a:buFont typeface="+mj-lt"/>
              <a:buAutoNum type="arabicPeriod"/>
            </a:pPr>
            <a:r>
              <a:rPr lang="de-DE" dirty="0" smtClean="0">
                <a:solidFill>
                  <a:schemeClr val="tx1">
                    <a:lumMod val="75000"/>
                    <a:lumOff val="25000"/>
                  </a:schemeClr>
                </a:solidFill>
              </a:rPr>
              <a:t>Identifizierung von Gefährdungen</a:t>
            </a:r>
          </a:p>
          <a:p>
            <a:pPr marL="457200" indent="-457200">
              <a:buFont typeface="+mj-lt"/>
              <a:buAutoNum type="arabicPeriod"/>
            </a:pPr>
            <a:r>
              <a:rPr lang="de-DE" dirty="0" smtClean="0">
                <a:solidFill>
                  <a:schemeClr val="tx1">
                    <a:lumMod val="75000"/>
                    <a:lumOff val="25000"/>
                  </a:schemeClr>
                </a:solidFill>
              </a:rPr>
              <a:t>Ausarbeitung eines durchgängigen Sicherheitskonzeptes (bspw. sichere Arbeitsräume etc.)</a:t>
            </a:r>
          </a:p>
          <a:p>
            <a:pPr marL="457200" indent="-457200">
              <a:buFont typeface="+mj-lt"/>
              <a:buAutoNum type="arabicPeriod"/>
            </a:pPr>
            <a:r>
              <a:rPr lang="de-DE" dirty="0" smtClean="0">
                <a:solidFill>
                  <a:schemeClr val="tx1">
                    <a:lumMod val="75000"/>
                    <a:lumOff val="25000"/>
                  </a:schemeClr>
                </a:solidFill>
              </a:rPr>
              <a:t>Parametrierung der Sicherheitsfunktionen</a:t>
            </a:r>
          </a:p>
          <a:p>
            <a:pPr marL="457200" indent="-457200">
              <a:buFont typeface="+mj-lt"/>
              <a:buAutoNum type="arabicPeriod"/>
            </a:pPr>
            <a:r>
              <a:rPr lang="de-DE" dirty="0" smtClean="0">
                <a:solidFill>
                  <a:schemeClr val="tx1">
                    <a:lumMod val="75000"/>
                    <a:lumOff val="25000"/>
                  </a:schemeClr>
                </a:solidFill>
              </a:rPr>
              <a:t>Programmierung der Sicherheitsfunktionen</a:t>
            </a:r>
          </a:p>
          <a:p>
            <a:pPr marL="457200" indent="-457200">
              <a:buFont typeface="+mj-lt"/>
              <a:buAutoNum type="arabicPeriod"/>
            </a:pPr>
            <a:r>
              <a:rPr lang="de-DE" dirty="0" smtClean="0">
                <a:solidFill>
                  <a:schemeClr val="tx1">
                    <a:lumMod val="75000"/>
                    <a:lumOff val="25000"/>
                  </a:schemeClr>
                </a:solidFill>
              </a:rPr>
              <a:t>Validieren und Dokumentieren aller Sicherheitsfunktionen</a:t>
            </a:r>
          </a:p>
          <a:p>
            <a:pPr marL="457200" indent="-457200">
              <a:buFont typeface="+mj-lt"/>
              <a:buAutoNum type="arabicPeriod"/>
            </a:pPr>
            <a:r>
              <a:rPr lang="de-DE" dirty="0" smtClean="0">
                <a:solidFill>
                  <a:schemeClr val="tx1">
                    <a:lumMod val="75000"/>
                    <a:lumOff val="25000"/>
                  </a:schemeClr>
                </a:solidFill>
              </a:rPr>
              <a:t>Überprüfung der Einhaltung der biomechanischen Grenzwerte der ISO/TS 15066</a:t>
            </a:r>
          </a:p>
          <a:p>
            <a:pPr marL="457200" indent="-457200">
              <a:buFont typeface="+mj-lt"/>
              <a:buAutoNum type="arabicPeriod"/>
            </a:pPr>
            <a:r>
              <a:rPr lang="de-DE" dirty="0" smtClean="0">
                <a:solidFill>
                  <a:schemeClr val="tx1">
                    <a:lumMod val="75000"/>
                    <a:lumOff val="25000"/>
                  </a:schemeClr>
                </a:solidFill>
              </a:rPr>
              <a:t>Abschluss der Risikobeurteilung und Dokumentation</a:t>
            </a:r>
          </a:p>
          <a:p>
            <a:r>
              <a:rPr lang="de-DE" sz="1600" b="1" dirty="0" smtClean="0"/>
              <a:t>HINWEIS:</a:t>
            </a:r>
            <a:r>
              <a:rPr lang="de-DE" sz="1600" dirty="0" smtClean="0">
                <a:solidFill>
                  <a:schemeClr val="tx1">
                    <a:lumMod val="75000"/>
                    <a:lumOff val="25000"/>
                  </a:schemeClr>
                </a:solidFill>
              </a:rPr>
              <a:t> Verantwortlich für die Punkte ist das ausführende Unternehmen (Maschinenbauer bzw. Bevollmächtigter).</a:t>
            </a:r>
          </a:p>
          <a:p>
            <a:endParaRPr lang="de-DE" sz="1600" dirty="0" smtClean="0">
              <a:solidFill>
                <a:schemeClr val="tx1">
                  <a:lumMod val="75000"/>
                  <a:lumOff val="25000"/>
                </a:schemeClr>
              </a:solidFill>
            </a:endParaRPr>
          </a:p>
          <a:p>
            <a:endParaRPr lang="de-DE" dirty="0">
              <a:solidFill>
                <a:schemeClr val="tx1">
                  <a:lumMod val="75000"/>
                  <a:lumOff val="25000"/>
                </a:schemeClr>
              </a:solidFill>
            </a:endParaRPr>
          </a:p>
        </p:txBody>
      </p:sp>
      <p:sp>
        <p:nvSpPr>
          <p:cNvPr id="7" name="Fußzeilenplatzhalter 8"/>
          <p:cNvSpPr>
            <a:spLocks noGrp="1"/>
          </p:cNvSpPr>
          <p:nvPr>
            <p:ph type="ftr" sz="quarter" idx="3"/>
          </p:nvPr>
        </p:nvSpPr>
        <p:spPr>
          <a:xfrm>
            <a:off x="755576" y="6500961"/>
            <a:ext cx="5831568" cy="252000"/>
          </a:xfrm>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4247525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379514" y="3031636"/>
            <a:ext cx="6696338" cy="473290"/>
            <a:chOff x="251520" y="2132856"/>
            <a:chExt cx="6336704" cy="473290"/>
          </a:xfrm>
        </p:grpSpPr>
        <p:sp>
          <p:nvSpPr>
            <p:cNvPr id="10" name="Rechteck 9"/>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11"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89045" y="1556792"/>
            <a:ext cx="7704856" cy="3816424"/>
          </a:xfrm>
          <a:prstGeom prst="rect">
            <a:avLst/>
          </a:prstGeom>
          <a:noFill/>
          <a:ln w="9525">
            <a:noFill/>
            <a:miter lim="800000"/>
            <a:headEnd/>
            <a:tailEnd/>
          </a:ln>
        </p:spPr>
        <p:txBody>
          <a:bodyPr lIns="91418" tIns="45710" rIns="91418" bIns="45710"/>
          <a:lstStyle/>
          <a:p>
            <a:pPr defTabSz="455613"/>
            <a:r>
              <a:rPr lang="de-DE" sz="2800" b="1" dirty="0" smtClean="0">
                <a:solidFill>
                  <a:srgbClr val="F0F0F0"/>
                </a:solidFill>
              </a:rPr>
              <a:t>Inhalte</a:t>
            </a:r>
          </a:p>
          <a:p>
            <a:pPr defTabSz="455613">
              <a:spcBef>
                <a:spcPts val="1200"/>
              </a:spcBef>
            </a:pPr>
            <a:r>
              <a:rPr lang="de-DE" sz="2000" b="1" dirty="0" smtClean="0">
                <a:solidFill>
                  <a:srgbClr val="F0F0F0"/>
                </a:solidFill>
              </a:rPr>
              <a:t>1 | Allgemeine Informationen zu MRK</a:t>
            </a:r>
          </a:p>
          <a:p>
            <a:pPr defTabSz="455613">
              <a:spcBef>
                <a:spcPts val="1200"/>
              </a:spcBef>
            </a:pPr>
            <a:r>
              <a:rPr lang="de-DE" sz="2000" b="1" dirty="0" smtClean="0">
                <a:solidFill>
                  <a:srgbClr val="F0F0F0"/>
                </a:solidFill>
              </a:rPr>
              <a:t>2 | MRK aus Sicht eines Greiferherstellers</a:t>
            </a:r>
          </a:p>
          <a:p>
            <a:pPr defTabSz="455613">
              <a:spcBef>
                <a:spcPts val="1200"/>
              </a:spcBef>
            </a:pPr>
            <a:r>
              <a:rPr lang="de-DE" sz="2000" b="1" dirty="0">
                <a:solidFill>
                  <a:srgbClr val="F0F0F0"/>
                </a:solidFill>
              </a:rPr>
              <a:t>	</a:t>
            </a:r>
            <a:r>
              <a:rPr lang="de-DE" sz="2000" b="1" dirty="0" smtClean="0">
                <a:solidFill>
                  <a:srgbClr val="F0F0F0"/>
                </a:solidFill>
              </a:rPr>
              <a:t>2.1 | Anforderungen an den Greifer / </a:t>
            </a:r>
            <a:r>
              <a:rPr lang="de-DE" sz="2000" b="1" dirty="0" err="1" smtClean="0">
                <a:solidFill>
                  <a:srgbClr val="F0F0F0"/>
                </a:solidFill>
              </a:rPr>
              <a:t>Greiferhersteller</a:t>
            </a:r>
            <a:endParaRPr lang="de-DE" sz="2000" b="1" dirty="0" smtClean="0">
              <a:solidFill>
                <a:srgbClr val="F0F0F0"/>
              </a:solidFill>
            </a:endParaRPr>
          </a:p>
          <a:p>
            <a:pPr defTabSz="455613">
              <a:spcBef>
                <a:spcPts val="1200"/>
              </a:spcBef>
            </a:pPr>
            <a:r>
              <a:rPr lang="de-DE" sz="2000" b="1" dirty="0">
                <a:solidFill>
                  <a:srgbClr val="F0F0F0"/>
                </a:solidFill>
              </a:rPr>
              <a:t>	</a:t>
            </a:r>
            <a:r>
              <a:rPr lang="de-DE" sz="2000" b="1" dirty="0" smtClean="0">
                <a:solidFill>
                  <a:srgbClr val="F0F0F0"/>
                </a:solidFill>
              </a:rPr>
              <a:t>2.2 | Auswahl des passenden Greifers</a:t>
            </a:r>
          </a:p>
          <a:p>
            <a:pPr defTabSz="455613">
              <a:spcBef>
                <a:spcPts val="1200"/>
              </a:spcBef>
            </a:pPr>
            <a:r>
              <a:rPr lang="de-DE" sz="2000" b="1" dirty="0" smtClean="0">
                <a:solidFill>
                  <a:srgbClr val="F0F0F0"/>
                </a:solidFill>
              </a:rPr>
              <a:t>3 | Ansprechpartner und Zusammenfassung</a:t>
            </a:r>
            <a:endParaRPr lang="de-DE" sz="2000" b="1" dirty="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a:r>
              <a:rPr lang="de-DE" sz="2000" b="1" dirty="0" smtClean="0">
                <a:solidFill>
                  <a:srgbClr val="FFFFFF"/>
                </a:solidFill>
              </a:rPr>
              <a:t> </a:t>
            </a:r>
            <a:endParaRPr lang="de-DE" sz="2000" b="1" dirty="0">
              <a:solidFill>
                <a:srgbClr val="FFFFFF"/>
              </a:solidFill>
            </a:endParaRP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lnSpc>
                <a:spcPts val="3200"/>
              </a:lnSpc>
              <a:spcBef>
                <a:spcPct val="0"/>
              </a:spcBef>
              <a:defRPr/>
            </a:pPr>
            <a:r>
              <a:rPr lang="de-DE" sz="2800" b="1" dirty="0" smtClean="0">
                <a:solidFill>
                  <a:srgbClr val="FFFFFF"/>
                </a:solidFill>
              </a:rPr>
              <a:t>Mensch-Roboter-Kollaboration</a:t>
            </a:r>
          </a:p>
          <a:p>
            <a:pPr marL="84138" lvl="0">
              <a:lnSpc>
                <a:spcPts val="3200"/>
              </a:lnSpc>
              <a:spcBef>
                <a:spcPct val="0"/>
              </a:spcBef>
              <a:defRPr/>
            </a:pPr>
            <a:r>
              <a:rPr lang="de-DE" sz="2400" i="1" dirty="0" smtClean="0">
                <a:solidFill>
                  <a:srgbClr val="FFFFFF"/>
                </a:solidFill>
              </a:rPr>
              <a:t>Schulungspräsentation</a:t>
            </a:r>
            <a:endParaRPr lang="de-DE" sz="2400" i="1" dirty="0">
              <a:solidFill>
                <a:srgbClr val="FFFFFF"/>
              </a:solidFill>
            </a:endParaRPr>
          </a:p>
        </p:txBody>
      </p:sp>
      <p:sp>
        <p:nvSpPr>
          <p:cNvPr id="5" name="Fußzeilenplatzhalter 4"/>
          <p:cNvSpPr>
            <a:spLocks noGrp="1"/>
          </p:cNvSpPr>
          <p:nvPr>
            <p:ph type="ftr" sz="quarter" idx="3"/>
          </p:nvPr>
        </p:nvSpPr>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168104301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de-DE" dirty="0" smtClean="0"/>
              <a:t>Sicherheitsprinzipien eines Greifers für kollaborative Applikationen</a:t>
            </a:r>
            <a:endParaRPr lang="de-DE" dirty="0"/>
          </a:p>
        </p:txBody>
      </p:sp>
      <p:sp>
        <p:nvSpPr>
          <p:cNvPr id="3" name="Inhaltsplatzhalter 2"/>
          <p:cNvSpPr>
            <a:spLocks noGrp="1"/>
          </p:cNvSpPr>
          <p:nvPr>
            <p:ph sz="quarter" idx="4294967295"/>
          </p:nvPr>
        </p:nvSpPr>
        <p:spPr>
          <a:xfrm>
            <a:off x="182426" y="1662805"/>
            <a:ext cx="6336705" cy="3810274"/>
          </a:xfrm>
          <a:prstGeom prst="rect">
            <a:avLst/>
          </a:prstGeom>
        </p:spPr>
        <p:txBody>
          <a:bodyPr wrap="square">
            <a:spAutoFit/>
          </a:bodyPr>
          <a:lstStyle/>
          <a:p>
            <a:pPr marL="0" indent="0">
              <a:buNone/>
            </a:pPr>
            <a:r>
              <a:rPr lang="de-DE" sz="2200" b="1" dirty="0" smtClean="0">
                <a:solidFill>
                  <a:srgbClr val="003A69"/>
                </a:solidFill>
                <a:latin typeface="Calibri"/>
                <a:ea typeface="+mj-ea"/>
                <a:cs typeface="Calibri"/>
              </a:rPr>
              <a:t>Ableitung der Anforderungen aus den Normen:</a:t>
            </a:r>
          </a:p>
          <a:p>
            <a:pPr marL="457099" indent="-457099">
              <a:buAutoNum type="arabicPeriod"/>
            </a:pPr>
            <a:r>
              <a:rPr lang="de-DE" sz="2200" b="1" dirty="0" smtClean="0">
                <a:solidFill>
                  <a:srgbClr val="00446B"/>
                </a:solidFill>
                <a:latin typeface="Calibri"/>
                <a:ea typeface="+mj-ea"/>
                <a:cs typeface="Calibri"/>
              </a:rPr>
              <a:t>Greifer </a:t>
            </a:r>
            <a:r>
              <a:rPr lang="de-DE" sz="2200" b="1" dirty="0">
                <a:solidFill>
                  <a:srgbClr val="00446B"/>
                </a:solidFill>
                <a:latin typeface="Calibri"/>
                <a:ea typeface="+mj-ea"/>
                <a:cs typeface="Calibri"/>
              </a:rPr>
              <a:t>verliert nie das </a:t>
            </a:r>
            <a:r>
              <a:rPr lang="de-DE" sz="2200" b="1" dirty="0" smtClean="0">
                <a:solidFill>
                  <a:srgbClr val="00446B"/>
                </a:solidFill>
                <a:latin typeface="Calibri"/>
                <a:ea typeface="+mj-ea"/>
                <a:cs typeface="Calibri"/>
              </a:rPr>
              <a:t>Werkstück</a:t>
            </a:r>
          </a:p>
          <a:p>
            <a:pPr marL="800100" lvl="1" indent="-342900">
              <a:buFont typeface="Arial" panose="020B0604020202020204" pitchFamily="34" charset="0"/>
              <a:buChar char="•"/>
            </a:pPr>
            <a:r>
              <a:rPr lang="de-DE" sz="1800" dirty="0">
                <a:solidFill>
                  <a:schemeClr val="tx1">
                    <a:lumMod val="75000"/>
                    <a:lumOff val="25000"/>
                  </a:schemeClr>
                </a:solidFill>
              </a:rPr>
              <a:t>Greifkrafterhaltung auch bei Energieverlust oder </a:t>
            </a:r>
            <a:r>
              <a:rPr lang="de-DE" sz="1800" dirty="0" smtClean="0">
                <a:solidFill>
                  <a:schemeClr val="tx1">
                    <a:lumMod val="75000"/>
                    <a:lumOff val="25000"/>
                  </a:schemeClr>
                </a:solidFill>
              </a:rPr>
              <a:t>Not-Aus</a:t>
            </a:r>
            <a:endParaRPr lang="de-DE" sz="1800" dirty="0">
              <a:solidFill>
                <a:schemeClr val="tx1">
                  <a:lumMod val="75000"/>
                  <a:lumOff val="25000"/>
                </a:schemeClr>
              </a:solidFill>
            </a:endParaRPr>
          </a:p>
          <a:p>
            <a:pPr marL="457200" indent="-457200">
              <a:buFont typeface="+mj-lt"/>
              <a:buAutoNum type="arabicPeriod" startAt="2"/>
            </a:pPr>
            <a:r>
              <a:rPr lang="de-DE" sz="2200" b="1" dirty="0" smtClean="0">
                <a:solidFill>
                  <a:srgbClr val="00446B"/>
                </a:solidFill>
                <a:latin typeface="Calibri"/>
                <a:ea typeface="+mj-ea"/>
                <a:cs typeface="Calibri"/>
              </a:rPr>
              <a:t>Greifer </a:t>
            </a:r>
            <a:r>
              <a:rPr lang="de-DE" sz="2200" b="1" dirty="0">
                <a:solidFill>
                  <a:srgbClr val="00446B"/>
                </a:solidFill>
                <a:latin typeface="Calibri"/>
                <a:ea typeface="+mj-ea"/>
                <a:cs typeface="Calibri"/>
              </a:rPr>
              <a:t>erkennt immer Kontakt </a:t>
            </a:r>
          </a:p>
          <a:p>
            <a:pPr marL="800100" lvl="1" indent="-342900">
              <a:buFont typeface="Arial" panose="020B0604020202020204" pitchFamily="34" charset="0"/>
              <a:buChar char="•"/>
            </a:pPr>
            <a:r>
              <a:rPr lang="de-DE" sz="1800" dirty="0" smtClean="0">
                <a:solidFill>
                  <a:schemeClr val="tx1">
                    <a:lumMod val="75000"/>
                    <a:lumOff val="25000"/>
                  </a:schemeClr>
                </a:solidFill>
              </a:rPr>
              <a:t>Umhüllung </a:t>
            </a:r>
            <a:r>
              <a:rPr lang="de-DE" sz="1800" dirty="0">
                <a:solidFill>
                  <a:schemeClr val="tx1">
                    <a:lumMod val="75000"/>
                    <a:lumOff val="25000"/>
                  </a:schemeClr>
                </a:solidFill>
              </a:rPr>
              <a:t>des Greifers </a:t>
            </a:r>
            <a:r>
              <a:rPr lang="de-DE" sz="1800" dirty="0" smtClean="0">
                <a:solidFill>
                  <a:schemeClr val="tx1">
                    <a:lumMod val="75000"/>
                    <a:lumOff val="25000"/>
                  </a:schemeClr>
                </a:solidFill>
              </a:rPr>
              <a:t>und der Greiferfinger bsp. mit kapazitiver Sensorik</a:t>
            </a:r>
          </a:p>
          <a:p>
            <a:pPr marL="800100" lvl="1" indent="-342900">
              <a:buFont typeface="Arial" panose="020B0604020202020204" pitchFamily="34" charset="0"/>
              <a:buChar char="•"/>
            </a:pPr>
            <a:r>
              <a:rPr lang="de-DE" sz="1800" dirty="0" smtClean="0">
                <a:solidFill>
                  <a:schemeClr val="tx1">
                    <a:lumMod val="75000"/>
                    <a:lumOff val="25000"/>
                  </a:schemeClr>
                </a:solidFill>
              </a:rPr>
              <a:t>Erkennung des Werkstückes durch vorherige Programmierung</a:t>
            </a:r>
            <a:endParaRPr lang="de-DE" sz="2400" dirty="0" smtClean="0">
              <a:solidFill>
                <a:srgbClr val="00446B"/>
              </a:solidFill>
              <a:latin typeface="Calibri"/>
              <a:ea typeface="+mj-ea"/>
              <a:cs typeface="Calibri"/>
            </a:endParaRPr>
          </a:p>
          <a:p>
            <a:pPr marL="457099" indent="-457099">
              <a:buFont typeface="Arial"/>
              <a:buAutoNum type="arabicPeriod" startAt="2"/>
            </a:pPr>
            <a:r>
              <a:rPr lang="de-DE" sz="2200" b="1" dirty="0" smtClean="0">
                <a:solidFill>
                  <a:srgbClr val="00446B"/>
                </a:solidFill>
                <a:latin typeface="Calibri"/>
                <a:ea typeface="+mj-ea"/>
                <a:cs typeface="Calibri"/>
              </a:rPr>
              <a:t>Greifer </a:t>
            </a:r>
            <a:r>
              <a:rPr lang="de-DE" sz="2200" b="1" dirty="0">
                <a:solidFill>
                  <a:srgbClr val="00446B"/>
                </a:solidFill>
                <a:latin typeface="Calibri"/>
                <a:ea typeface="+mj-ea"/>
                <a:cs typeface="Calibri"/>
              </a:rPr>
              <a:t>verletzt nie beim </a:t>
            </a:r>
            <a:r>
              <a:rPr lang="de-DE" sz="2200" b="1" dirty="0" smtClean="0">
                <a:solidFill>
                  <a:srgbClr val="00446B"/>
                </a:solidFill>
                <a:latin typeface="Calibri"/>
                <a:ea typeface="+mj-ea"/>
                <a:cs typeface="Calibri"/>
              </a:rPr>
              <a:t>Greifen</a:t>
            </a:r>
          </a:p>
          <a:p>
            <a:pPr marL="800100" lvl="1" indent="-342900">
              <a:buFont typeface="Arial" panose="020B0604020202020204" pitchFamily="34" charset="0"/>
              <a:buChar char="•"/>
            </a:pPr>
            <a:r>
              <a:rPr lang="de-DE" sz="1800" dirty="0">
                <a:solidFill>
                  <a:schemeClr val="tx1">
                    <a:lumMod val="75000"/>
                    <a:lumOff val="25000"/>
                  </a:schemeClr>
                </a:solidFill>
              </a:rPr>
              <a:t>Begrenzung der Greifkraft </a:t>
            </a:r>
            <a:r>
              <a:rPr lang="de-DE" sz="1800" dirty="0" smtClean="0">
                <a:solidFill>
                  <a:schemeClr val="tx1">
                    <a:lumMod val="75000"/>
                    <a:lumOff val="25000"/>
                  </a:schemeClr>
                </a:solidFill>
              </a:rPr>
              <a:t>im kollaborativen Betrieb auf unkritischen Wert</a:t>
            </a:r>
          </a:p>
        </p:txBody>
      </p:sp>
      <p:pic>
        <p:nvPicPr>
          <p:cNvPr id="4" name="Picture 2"/>
          <p:cNvPicPr>
            <a:picLocks noChangeAspect="1" noChangeArrowheads="1"/>
          </p:cNvPicPr>
          <p:nvPr/>
        </p:nvPicPr>
        <p:blipFill>
          <a:blip r:embed="rId3" cstate="screen"/>
          <a:srcRect/>
          <a:stretch>
            <a:fillRect/>
          </a:stretch>
        </p:blipFill>
        <p:spPr bwMode="auto">
          <a:xfrm>
            <a:off x="6557468" y="1693758"/>
            <a:ext cx="1229523" cy="1484121"/>
          </a:xfrm>
          <a:prstGeom prst="rect">
            <a:avLst/>
          </a:prstGeom>
          <a:ln>
            <a:noFill/>
          </a:ln>
          <a:effectLst/>
        </p:spPr>
      </p:pic>
      <p:pic>
        <p:nvPicPr>
          <p:cNvPr id="5" name="Picture 3"/>
          <p:cNvPicPr>
            <a:picLocks noChangeAspect="1" noChangeArrowheads="1"/>
          </p:cNvPicPr>
          <p:nvPr/>
        </p:nvPicPr>
        <p:blipFill>
          <a:blip r:embed="rId4" cstate="screen"/>
          <a:srcRect/>
          <a:stretch>
            <a:fillRect/>
          </a:stretch>
        </p:blipFill>
        <p:spPr bwMode="auto">
          <a:xfrm>
            <a:off x="7657966" y="3177879"/>
            <a:ext cx="1203506" cy="1418767"/>
          </a:xfrm>
          <a:prstGeom prst="rect">
            <a:avLst/>
          </a:prstGeom>
          <a:ln>
            <a:noFill/>
          </a:ln>
          <a:effectLst/>
        </p:spPr>
      </p:pic>
      <p:pic>
        <p:nvPicPr>
          <p:cNvPr id="6" name="Picture 4"/>
          <p:cNvPicPr>
            <a:picLocks noChangeAspect="1" noChangeArrowheads="1"/>
          </p:cNvPicPr>
          <p:nvPr/>
        </p:nvPicPr>
        <p:blipFill>
          <a:blip r:embed="rId5" cstate="screen"/>
          <a:srcRect/>
          <a:stretch>
            <a:fillRect/>
          </a:stretch>
        </p:blipFill>
        <p:spPr bwMode="auto">
          <a:xfrm>
            <a:off x="6474240" y="4270093"/>
            <a:ext cx="1236077" cy="1314736"/>
          </a:xfrm>
          <a:prstGeom prst="rect">
            <a:avLst/>
          </a:prstGeom>
          <a:ln>
            <a:noFill/>
          </a:ln>
          <a:effectLst/>
        </p:spPr>
      </p:pic>
      <p:sp>
        <p:nvSpPr>
          <p:cNvPr id="8" name="Textfeld 7"/>
          <p:cNvSpPr txBox="1"/>
          <p:nvPr/>
        </p:nvSpPr>
        <p:spPr>
          <a:xfrm>
            <a:off x="-396552" y="5355740"/>
            <a:ext cx="8861970" cy="1107996"/>
          </a:xfrm>
          <a:prstGeom prst="rect">
            <a:avLst/>
          </a:prstGeom>
          <a:noFill/>
        </p:spPr>
        <p:txBody>
          <a:bodyPr wrap="square" rtlCol="0">
            <a:spAutoFit/>
          </a:bodyPr>
          <a:lstStyle/>
          <a:p>
            <a:pPr lvl="1"/>
            <a:endParaRPr lang="de-DE" sz="1600" dirty="0">
              <a:solidFill>
                <a:schemeClr val="tx1">
                  <a:lumMod val="75000"/>
                  <a:lumOff val="25000"/>
                </a:schemeClr>
              </a:solidFill>
            </a:endParaRPr>
          </a:p>
          <a:p>
            <a:pPr lvl="1"/>
            <a:r>
              <a:rPr lang="de-DE" sz="1600" b="1" dirty="0">
                <a:solidFill>
                  <a:srgbClr val="003D6A"/>
                </a:solidFill>
              </a:rPr>
              <a:t>HINWEIS:</a:t>
            </a:r>
            <a:r>
              <a:rPr lang="de-DE" sz="1600" dirty="0">
                <a:solidFill>
                  <a:schemeClr val="tx1">
                    <a:lumMod val="75000"/>
                    <a:lumOff val="25000"/>
                  </a:schemeClr>
                </a:solidFill>
              </a:rPr>
              <a:t> Ein Greifer für kollaborative </a:t>
            </a:r>
            <a:r>
              <a:rPr lang="de-DE" sz="1600" dirty="0" smtClean="0">
                <a:solidFill>
                  <a:schemeClr val="tx1">
                    <a:lumMod val="75000"/>
                    <a:lumOff val="25000"/>
                  </a:schemeClr>
                </a:solidFill>
              </a:rPr>
              <a:t>Applikationen sollte diese Sicherheitsfunktionen implementiert haben, ein Muss ist es allerdings nicht.</a:t>
            </a:r>
            <a:endParaRPr lang="de-DE" sz="1600" dirty="0">
              <a:solidFill>
                <a:schemeClr val="tx1">
                  <a:lumMod val="75000"/>
                  <a:lumOff val="25000"/>
                </a:schemeClr>
              </a:solidFill>
            </a:endParaRPr>
          </a:p>
          <a:p>
            <a:endParaRPr lang="de-DE" sz="1600" dirty="0"/>
          </a:p>
        </p:txBody>
      </p:sp>
      <p:sp>
        <p:nvSpPr>
          <p:cNvPr id="9" name="Fußzeilenplatzhalter 8"/>
          <p:cNvSpPr>
            <a:spLocks noGrp="1"/>
          </p:cNvSpPr>
          <p:nvPr>
            <p:ph type="ftr" sz="quarter" idx="3"/>
          </p:nvPr>
        </p:nvSpPr>
        <p:spPr/>
        <p:txBody>
          <a:bodyPr/>
          <a:lstStyle/>
          <a:p>
            <a:r>
              <a:rPr lang="de-DE" dirty="0" smtClean="0"/>
              <a:t>Mensch-Roboter-Kollaboration | Produktmanagement Greifsysteme </a:t>
            </a:r>
            <a:endParaRPr lang="de-DE" dirty="0"/>
          </a:p>
        </p:txBody>
      </p:sp>
      <p:sp>
        <p:nvSpPr>
          <p:cNvPr id="10" name="Textfeld 9"/>
          <p:cNvSpPr txBox="1"/>
          <p:nvPr/>
        </p:nvSpPr>
        <p:spPr>
          <a:xfrm rot="16200000">
            <a:off x="7844367" y="4780550"/>
            <a:ext cx="2295821" cy="261610"/>
          </a:xfrm>
          <a:prstGeom prst="rect">
            <a:avLst/>
          </a:prstGeom>
          <a:noFill/>
        </p:spPr>
        <p:txBody>
          <a:bodyPr wrap="none" rtlCol="0">
            <a:spAutoFit/>
          </a:bodyPr>
          <a:lstStyle/>
          <a:p>
            <a:r>
              <a:rPr lang="de-DE" sz="1100" i="1" dirty="0" smtClean="0">
                <a:solidFill>
                  <a:schemeClr val="tx1">
                    <a:lumMod val="75000"/>
                    <a:lumOff val="25000"/>
                  </a:schemeClr>
                </a:solidFill>
              </a:rPr>
              <a:t>Bildquellen: SCHUNK GmbH &amp; Co. KG</a:t>
            </a:r>
            <a:endParaRPr lang="de-DE" sz="1100" i="1" dirty="0">
              <a:solidFill>
                <a:schemeClr val="tx1">
                  <a:lumMod val="75000"/>
                  <a:lumOff val="25000"/>
                </a:schemeClr>
              </a:solidFill>
            </a:endParaRPr>
          </a:p>
        </p:txBody>
      </p:sp>
    </p:spTree>
    <p:extLst>
      <p:ext uri="{BB962C8B-B14F-4D97-AF65-F5344CB8AC3E}">
        <p14:creationId xmlns:p14="http://schemas.microsoft.com/office/powerpoint/2010/main" val="29896041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Unterstützung durch SCHUNK</a:t>
            </a:r>
            <a:br>
              <a:rPr lang="de-DE" dirty="0" smtClean="0"/>
            </a:br>
            <a:r>
              <a:rPr lang="de-DE" sz="2800" i="1" dirty="0" smtClean="0"/>
              <a:t>MRK-Applikation mit Greifanwendung</a:t>
            </a:r>
            <a:endParaRPr lang="de-DE" i="1" dirty="0"/>
          </a:p>
        </p:txBody>
      </p:sp>
      <p:sp>
        <p:nvSpPr>
          <p:cNvPr id="4" name="Inhaltsplatzhalter 3"/>
          <p:cNvSpPr>
            <a:spLocks noGrp="1"/>
          </p:cNvSpPr>
          <p:nvPr>
            <p:ph sz="quarter" idx="10"/>
          </p:nvPr>
        </p:nvSpPr>
        <p:spPr/>
        <p:txBody>
          <a:bodyPr/>
          <a:lstStyle/>
          <a:p>
            <a:r>
              <a:rPr lang="de-DE" b="1" dirty="0" smtClean="0"/>
              <a:t>Auswahl des richtigen Greifers für die Applikation</a:t>
            </a:r>
          </a:p>
          <a:p>
            <a:pPr marL="342900" indent="-342900">
              <a:buFont typeface="Arial" panose="020B0604020202020204" pitchFamily="34" charset="0"/>
              <a:buChar char="•"/>
            </a:pPr>
            <a:r>
              <a:rPr lang="de-DE" sz="1800" dirty="0" smtClean="0">
                <a:solidFill>
                  <a:schemeClr val="tx1">
                    <a:lumMod val="75000"/>
                    <a:lumOff val="25000"/>
                  </a:schemeClr>
                </a:solidFill>
                <a:sym typeface="Wingdings" panose="05000000000000000000" pitchFamily="2" charset="2"/>
              </a:rPr>
              <a:t>Co-act Team für die Auslegung des passenden Greifers für Ihre Applikation </a:t>
            </a:r>
          </a:p>
          <a:p>
            <a:r>
              <a:rPr lang="de-DE" b="1" dirty="0" smtClean="0"/>
              <a:t>Betriebsanleitung mit umfassenden Informationen</a:t>
            </a:r>
          </a:p>
          <a:p>
            <a:pPr marL="342900" indent="-342900">
              <a:buFont typeface="Arial" panose="020B0604020202020204" pitchFamily="34" charset="0"/>
              <a:buChar char="•"/>
            </a:pPr>
            <a:r>
              <a:rPr lang="de-DE" sz="1800" dirty="0" smtClean="0">
                <a:solidFill>
                  <a:schemeClr val="tx1">
                    <a:lumMod val="75000"/>
                    <a:lumOff val="25000"/>
                  </a:schemeClr>
                </a:solidFill>
              </a:rPr>
              <a:t>SAC (Safety Application Conditions) </a:t>
            </a:r>
            <a:r>
              <a:rPr lang="de-DE" sz="1800" dirty="0" smtClean="0">
                <a:solidFill>
                  <a:schemeClr val="tx1">
                    <a:lumMod val="75000"/>
                    <a:lumOff val="25000"/>
                  </a:schemeClr>
                </a:solidFill>
                <a:sym typeface="Wingdings" panose="05000000000000000000" pitchFamily="2" charset="2"/>
              </a:rPr>
              <a:t> Hinweise für die Risikobeurteilung, die Implementierung </a:t>
            </a:r>
            <a:r>
              <a:rPr lang="de-DE" sz="1800" dirty="0">
                <a:solidFill>
                  <a:schemeClr val="tx1">
                    <a:lumMod val="75000"/>
                    <a:lumOff val="25000"/>
                  </a:schemeClr>
                </a:solidFill>
                <a:sym typeface="Wingdings" panose="05000000000000000000" pitchFamily="2" charset="2"/>
              </a:rPr>
              <a:t>des </a:t>
            </a:r>
            <a:r>
              <a:rPr lang="de-DE" sz="1800" dirty="0" smtClean="0">
                <a:solidFill>
                  <a:schemeClr val="tx1">
                    <a:lumMod val="75000"/>
                    <a:lumOff val="25000"/>
                  </a:schemeClr>
                </a:solidFill>
                <a:sym typeface="Wingdings" panose="05000000000000000000" pitchFamily="2" charset="2"/>
              </a:rPr>
              <a:t>Greifers und </a:t>
            </a:r>
            <a:r>
              <a:rPr lang="de-DE" sz="1800" dirty="0">
                <a:solidFill>
                  <a:schemeClr val="tx1">
                    <a:lumMod val="75000"/>
                    <a:lumOff val="25000"/>
                  </a:schemeClr>
                </a:solidFill>
                <a:sym typeface="Wingdings" panose="05000000000000000000" pitchFamily="2" charset="2"/>
              </a:rPr>
              <a:t>Teil der </a:t>
            </a:r>
            <a:r>
              <a:rPr lang="de-DE" sz="1800" dirty="0" smtClean="0">
                <a:solidFill>
                  <a:schemeClr val="tx1">
                    <a:lumMod val="75000"/>
                    <a:lumOff val="25000"/>
                  </a:schemeClr>
                </a:solidFill>
                <a:sym typeface="Wingdings" panose="05000000000000000000" pitchFamily="2" charset="2"/>
              </a:rPr>
              <a:t>Gesamt- Dokumentation</a:t>
            </a:r>
            <a:endParaRPr lang="de-DE" sz="1800" dirty="0">
              <a:solidFill>
                <a:schemeClr val="tx1">
                  <a:lumMod val="75000"/>
                  <a:lumOff val="25000"/>
                </a:schemeClr>
              </a:solidFill>
            </a:endParaRPr>
          </a:p>
          <a:p>
            <a:r>
              <a:rPr lang="de-DE" b="1" dirty="0" smtClean="0"/>
              <a:t>Unterstützung durch den SCHUNK Service</a:t>
            </a:r>
          </a:p>
          <a:p>
            <a:pPr marL="342900" indent="-342900">
              <a:buFont typeface="Arial" panose="020B0604020202020204" pitchFamily="34" charset="0"/>
              <a:buChar char="•"/>
            </a:pPr>
            <a:r>
              <a:rPr lang="de-DE" sz="1800" dirty="0" smtClean="0">
                <a:solidFill>
                  <a:schemeClr val="tx1">
                    <a:lumMod val="75000"/>
                    <a:lumOff val="25000"/>
                  </a:schemeClr>
                </a:solidFill>
                <a:sym typeface="Wingdings" panose="05000000000000000000" pitchFamily="2" charset="2"/>
              </a:rPr>
              <a:t>Unterstützung bei der Implementation des Produktes in die Robotersteuerung und der Inbetriebnahme des Produktes</a:t>
            </a:r>
          </a:p>
          <a:p>
            <a:pPr>
              <a:spcBef>
                <a:spcPts val="2400"/>
              </a:spcBef>
            </a:pPr>
            <a:r>
              <a:rPr lang="de-DE" dirty="0" smtClean="0">
                <a:solidFill>
                  <a:schemeClr val="tx1">
                    <a:lumMod val="75000"/>
                    <a:lumOff val="25000"/>
                  </a:schemeClr>
                </a:solidFill>
              </a:rPr>
              <a:t>Unterstützung bei der generellen </a:t>
            </a:r>
            <a:r>
              <a:rPr lang="de-DE" b="1" dirty="0" smtClean="0">
                <a:solidFill>
                  <a:schemeClr val="tx1">
                    <a:lumMod val="75000"/>
                    <a:lumOff val="25000"/>
                  </a:schemeClr>
                </a:solidFill>
              </a:rPr>
              <a:t>Applikationsberatung</a:t>
            </a:r>
            <a:r>
              <a:rPr lang="de-DE" dirty="0" smtClean="0">
                <a:solidFill>
                  <a:schemeClr val="tx1">
                    <a:lumMod val="75000"/>
                    <a:lumOff val="25000"/>
                  </a:schemeClr>
                </a:solidFill>
              </a:rPr>
              <a:t> bzw. auch </a:t>
            </a:r>
            <a:r>
              <a:rPr lang="de-DE" b="1" dirty="0" smtClean="0">
                <a:solidFill>
                  <a:schemeClr val="tx1">
                    <a:lumMod val="75000"/>
                    <a:lumOff val="25000"/>
                  </a:schemeClr>
                </a:solidFill>
              </a:rPr>
              <a:t>der Abnahme / dem Sicherheitsnachweis</a:t>
            </a:r>
            <a:r>
              <a:rPr lang="de-DE" dirty="0" smtClean="0">
                <a:solidFill>
                  <a:schemeClr val="tx1">
                    <a:lumMod val="75000"/>
                    <a:lumOff val="25000"/>
                  </a:schemeClr>
                </a:solidFill>
              </a:rPr>
              <a:t> werden durch Dienstleister durchgeführt.</a:t>
            </a:r>
          </a:p>
          <a:p>
            <a:endParaRPr lang="de-DE" dirty="0">
              <a:solidFill>
                <a:schemeClr val="tx1">
                  <a:lumMod val="75000"/>
                  <a:lumOff val="25000"/>
                </a:schemeClr>
              </a:solidFill>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4248" y="380298"/>
            <a:ext cx="2035642" cy="1224136"/>
          </a:xfrm>
          <a:prstGeom prst="rect">
            <a:avLst/>
          </a:prstGeom>
        </p:spPr>
      </p:pic>
      <p:sp>
        <p:nvSpPr>
          <p:cNvPr id="9" name="Textfeld 8"/>
          <p:cNvSpPr txBox="1"/>
          <p:nvPr/>
        </p:nvSpPr>
        <p:spPr>
          <a:xfrm rot="16200000">
            <a:off x="7844367" y="4780550"/>
            <a:ext cx="2295821" cy="261610"/>
          </a:xfrm>
          <a:prstGeom prst="rect">
            <a:avLst/>
          </a:prstGeom>
          <a:noFill/>
        </p:spPr>
        <p:txBody>
          <a:bodyPr wrap="none" rtlCol="0">
            <a:spAutoFit/>
          </a:bodyPr>
          <a:lstStyle/>
          <a:p>
            <a:r>
              <a:rPr lang="de-DE" sz="1100" i="1" dirty="0" smtClean="0">
                <a:solidFill>
                  <a:schemeClr val="tx1">
                    <a:lumMod val="75000"/>
                    <a:lumOff val="25000"/>
                  </a:schemeClr>
                </a:solidFill>
              </a:rPr>
              <a:t>Bildquelle: SCHUNK GmbH &amp; Co. KG</a:t>
            </a:r>
            <a:endParaRPr lang="de-DE" sz="1100" i="1" dirty="0">
              <a:solidFill>
                <a:schemeClr val="tx1">
                  <a:lumMod val="75000"/>
                  <a:lumOff val="25000"/>
                </a:schemeClr>
              </a:solidFill>
            </a:endParaRPr>
          </a:p>
        </p:txBody>
      </p:sp>
      <p:sp>
        <p:nvSpPr>
          <p:cNvPr id="10" name="Fußzeilenplatzhalter 8"/>
          <p:cNvSpPr>
            <a:spLocks noGrp="1"/>
          </p:cNvSpPr>
          <p:nvPr>
            <p:ph type="ftr" sz="quarter" idx="3"/>
          </p:nvPr>
        </p:nvSpPr>
        <p:spPr>
          <a:xfrm>
            <a:off x="755576" y="6500961"/>
            <a:ext cx="5831568" cy="252000"/>
          </a:xfrm>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522708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379514" y="3491677"/>
            <a:ext cx="6696338" cy="473290"/>
            <a:chOff x="251520" y="2132856"/>
            <a:chExt cx="6336704" cy="473290"/>
          </a:xfrm>
        </p:grpSpPr>
        <p:sp>
          <p:nvSpPr>
            <p:cNvPr id="10" name="Rechteck 9"/>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11"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89045" y="1556792"/>
            <a:ext cx="7704856" cy="3816424"/>
          </a:xfrm>
          <a:prstGeom prst="rect">
            <a:avLst/>
          </a:prstGeom>
          <a:noFill/>
          <a:ln w="9525">
            <a:noFill/>
            <a:miter lim="800000"/>
            <a:headEnd/>
            <a:tailEnd/>
          </a:ln>
        </p:spPr>
        <p:txBody>
          <a:bodyPr lIns="91418" tIns="45710" rIns="91418" bIns="45710"/>
          <a:lstStyle/>
          <a:p>
            <a:pPr defTabSz="455613"/>
            <a:r>
              <a:rPr lang="de-DE" sz="2800" b="1" dirty="0" smtClean="0">
                <a:solidFill>
                  <a:srgbClr val="F0F0F0"/>
                </a:solidFill>
              </a:rPr>
              <a:t>Inhalte</a:t>
            </a:r>
          </a:p>
          <a:p>
            <a:pPr defTabSz="455613">
              <a:spcBef>
                <a:spcPts val="1200"/>
              </a:spcBef>
            </a:pPr>
            <a:r>
              <a:rPr lang="de-DE" sz="2000" b="1" dirty="0" smtClean="0">
                <a:solidFill>
                  <a:srgbClr val="F0F0F0"/>
                </a:solidFill>
              </a:rPr>
              <a:t>1 | Allgemeine Informationen zu MRK</a:t>
            </a:r>
          </a:p>
          <a:p>
            <a:pPr defTabSz="455613">
              <a:spcBef>
                <a:spcPts val="1200"/>
              </a:spcBef>
            </a:pPr>
            <a:r>
              <a:rPr lang="de-DE" sz="2000" b="1" dirty="0" smtClean="0">
                <a:solidFill>
                  <a:srgbClr val="F0F0F0"/>
                </a:solidFill>
              </a:rPr>
              <a:t>2 | MRK aus Sicht eines Greiferherstellers</a:t>
            </a:r>
          </a:p>
          <a:p>
            <a:pPr defTabSz="455613">
              <a:spcBef>
                <a:spcPts val="1200"/>
              </a:spcBef>
            </a:pPr>
            <a:r>
              <a:rPr lang="de-DE" sz="2000" b="1" dirty="0">
                <a:solidFill>
                  <a:srgbClr val="F0F0F0"/>
                </a:solidFill>
              </a:rPr>
              <a:t>	</a:t>
            </a:r>
            <a:r>
              <a:rPr lang="de-DE" sz="2000" b="1" dirty="0" smtClean="0">
                <a:solidFill>
                  <a:srgbClr val="F0F0F0"/>
                </a:solidFill>
              </a:rPr>
              <a:t>2.1 | Anforderungen an den Greifer / </a:t>
            </a:r>
            <a:r>
              <a:rPr lang="de-DE" sz="2000" b="1" dirty="0" err="1" smtClean="0">
                <a:solidFill>
                  <a:srgbClr val="F0F0F0"/>
                </a:solidFill>
              </a:rPr>
              <a:t>Greiferhersteller</a:t>
            </a:r>
            <a:endParaRPr lang="de-DE" sz="2000" b="1" dirty="0" smtClean="0">
              <a:solidFill>
                <a:srgbClr val="F0F0F0"/>
              </a:solidFill>
            </a:endParaRPr>
          </a:p>
          <a:p>
            <a:pPr defTabSz="455613">
              <a:spcBef>
                <a:spcPts val="1200"/>
              </a:spcBef>
            </a:pPr>
            <a:r>
              <a:rPr lang="de-DE" sz="2000" b="1" dirty="0">
                <a:solidFill>
                  <a:srgbClr val="F0F0F0"/>
                </a:solidFill>
              </a:rPr>
              <a:t>	</a:t>
            </a:r>
            <a:r>
              <a:rPr lang="de-DE" sz="2000" b="1" dirty="0" smtClean="0">
                <a:solidFill>
                  <a:srgbClr val="F0F0F0"/>
                </a:solidFill>
              </a:rPr>
              <a:t>2.2 | Auswahl des passenden Greifers</a:t>
            </a:r>
          </a:p>
          <a:p>
            <a:pPr defTabSz="455613">
              <a:spcBef>
                <a:spcPts val="1200"/>
              </a:spcBef>
            </a:pPr>
            <a:r>
              <a:rPr lang="de-DE" sz="2000" b="1" dirty="0" smtClean="0">
                <a:solidFill>
                  <a:srgbClr val="F0F0F0"/>
                </a:solidFill>
              </a:rPr>
              <a:t>3 | Ansprechpartner und Zusammenfassung</a:t>
            </a:r>
            <a:endParaRPr lang="de-DE" sz="2000" b="1" dirty="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a:r>
              <a:rPr lang="de-DE" sz="2000" b="1" dirty="0" smtClean="0">
                <a:solidFill>
                  <a:srgbClr val="FFFFFF"/>
                </a:solidFill>
              </a:rPr>
              <a:t> </a:t>
            </a:r>
            <a:endParaRPr lang="de-DE" sz="2000" b="1" dirty="0">
              <a:solidFill>
                <a:srgbClr val="FFFFFF"/>
              </a:solidFill>
            </a:endParaRP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lnSpc>
                <a:spcPts val="3200"/>
              </a:lnSpc>
              <a:spcBef>
                <a:spcPct val="0"/>
              </a:spcBef>
              <a:defRPr/>
            </a:pPr>
            <a:r>
              <a:rPr lang="de-DE" sz="2800" b="1" dirty="0" smtClean="0">
                <a:solidFill>
                  <a:srgbClr val="FFFFFF"/>
                </a:solidFill>
              </a:rPr>
              <a:t>Mensch-Roboter-Kollaboration</a:t>
            </a:r>
          </a:p>
          <a:p>
            <a:pPr marL="84138" lvl="0">
              <a:lnSpc>
                <a:spcPts val="3200"/>
              </a:lnSpc>
              <a:spcBef>
                <a:spcPct val="0"/>
              </a:spcBef>
              <a:defRPr/>
            </a:pPr>
            <a:r>
              <a:rPr lang="de-DE" sz="2400" i="1" dirty="0" smtClean="0">
                <a:solidFill>
                  <a:srgbClr val="FFFFFF"/>
                </a:solidFill>
              </a:rPr>
              <a:t>Schulungspräsentation</a:t>
            </a:r>
            <a:endParaRPr lang="de-DE" sz="2400" i="1" dirty="0">
              <a:solidFill>
                <a:srgbClr val="FFFFFF"/>
              </a:solidFill>
            </a:endParaRPr>
          </a:p>
        </p:txBody>
      </p:sp>
      <p:sp>
        <p:nvSpPr>
          <p:cNvPr id="5" name="Fußzeilenplatzhalter 4"/>
          <p:cNvSpPr>
            <a:spLocks noGrp="1"/>
          </p:cNvSpPr>
          <p:nvPr>
            <p:ph type="ftr" sz="quarter" idx="3"/>
          </p:nvPr>
        </p:nvSpPr>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178302907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323528" y="2564904"/>
            <a:ext cx="6696338" cy="473290"/>
            <a:chOff x="251520" y="2132856"/>
            <a:chExt cx="6336704" cy="473290"/>
          </a:xfrm>
        </p:grpSpPr>
        <p:sp>
          <p:nvSpPr>
            <p:cNvPr id="4" name="Rechteck 3"/>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3"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94521" y="1556792"/>
            <a:ext cx="7704856" cy="3816424"/>
          </a:xfrm>
          <a:prstGeom prst="rect">
            <a:avLst/>
          </a:prstGeom>
          <a:noFill/>
          <a:ln w="9525">
            <a:noFill/>
            <a:miter lim="800000"/>
            <a:headEnd/>
            <a:tailEnd/>
          </a:ln>
        </p:spPr>
        <p:txBody>
          <a:bodyPr lIns="91418" tIns="45710" rIns="91418" bIns="45710"/>
          <a:lstStyle/>
          <a:p>
            <a:pPr defTabSz="455613"/>
            <a:r>
              <a:rPr lang="de-DE" sz="2800" b="1" dirty="0" smtClean="0">
                <a:solidFill>
                  <a:srgbClr val="F0F0F0"/>
                </a:solidFill>
              </a:rPr>
              <a:t>Inhalte</a:t>
            </a:r>
          </a:p>
          <a:p>
            <a:pPr defTabSz="455613">
              <a:spcBef>
                <a:spcPts val="1200"/>
              </a:spcBef>
            </a:pPr>
            <a:r>
              <a:rPr lang="de-DE" sz="2000" b="1" dirty="0" smtClean="0">
                <a:solidFill>
                  <a:srgbClr val="F0F0F0"/>
                </a:solidFill>
              </a:rPr>
              <a:t>1 | Allgemeine Informationen zu MRK</a:t>
            </a:r>
          </a:p>
          <a:p>
            <a:pPr defTabSz="455613">
              <a:spcBef>
                <a:spcPts val="1200"/>
              </a:spcBef>
            </a:pPr>
            <a:r>
              <a:rPr lang="de-DE" sz="2000" b="1" dirty="0" smtClean="0">
                <a:solidFill>
                  <a:srgbClr val="F0F0F0"/>
                </a:solidFill>
              </a:rPr>
              <a:t>	1.1 </a:t>
            </a:r>
            <a:r>
              <a:rPr lang="de-DE" sz="2000" b="1" dirty="0">
                <a:solidFill>
                  <a:srgbClr val="F0F0F0"/>
                </a:solidFill>
              </a:rPr>
              <a:t>| Begriffsdefinition</a:t>
            </a:r>
          </a:p>
          <a:p>
            <a:pPr defTabSz="455613">
              <a:spcBef>
                <a:spcPts val="1200"/>
              </a:spcBef>
            </a:pPr>
            <a:r>
              <a:rPr lang="de-DE" sz="2000" b="1" dirty="0">
                <a:solidFill>
                  <a:srgbClr val="F0F0F0"/>
                </a:solidFill>
              </a:rPr>
              <a:t>	1.2 | Motivation und Gründe</a:t>
            </a:r>
          </a:p>
          <a:p>
            <a:pPr defTabSz="455613">
              <a:spcBef>
                <a:spcPts val="1200"/>
              </a:spcBef>
            </a:pPr>
            <a:r>
              <a:rPr lang="de-DE" sz="2000" b="1" dirty="0">
                <a:solidFill>
                  <a:srgbClr val="F0F0F0"/>
                </a:solidFill>
              </a:rPr>
              <a:t>	1.3 | Unterteilungsmöglichkeiten</a:t>
            </a:r>
          </a:p>
          <a:p>
            <a:pPr defTabSz="455613">
              <a:spcBef>
                <a:spcPts val="1200"/>
              </a:spcBef>
            </a:pPr>
            <a:r>
              <a:rPr lang="de-DE" sz="2000" b="1" dirty="0">
                <a:solidFill>
                  <a:srgbClr val="F0F0F0"/>
                </a:solidFill>
              </a:rPr>
              <a:t>	1.4 | Normatives Umfeld und notwendige Schritte</a:t>
            </a:r>
          </a:p>
          <a:p>
            <a:pPr defTabSz="455613">
              <a:spcBef>
                <a:spcPts val="1200"/>
              </a:spcBef>
            </a:pPr>
            <a:r>
              <a:rPr lang="de-DE" sz="2000" b="1" dirty="0" smtClean="0">
                <a:solidFill>
                  <a:srgbClr val="F0F0F0"/>
                </a:solidFill>
              </a:rPr>
              <a:t>2 | MRK aus Sicht eines Greiferherstellers</a:t>
            </a:r>
          </a:p>
          <a:p>
            <a:pPr defTabSz="455613">
              <a:spcBef>
                <a:spcPts val="1200"/>
              </a:spcBef>
            </a:pPr>
            <a:r>
              <a:rPr lang="de-DE" sz="2000" b="1" dirty="0" smtClean="0">
                <a:solidFill>
                  <a:srgbClr val="F0F0F0"/>
                </a:solidFill>
              </a:rPr>
              <a:t>3 | Ansprechpartner und Zusammenfassung</a:t>
            </a:r>
            <a:endParaRPr lang="de-DE" sz="2000" b="1" dirty="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a:r>
              <a:rPr lang="de-DE" sz="2000" b="1" dirty="0" smtClean="0">
                <a:solidFill>
                  <a:srgbClr val="FFFFFF"/>
                </a:solidFill>
              </a:rPr>
              <a:t> </a:t>
            </a:r>
            <a:endParaRPr lang="de-DE" sz="2000" b="1" dirty="0">
              <a:solidFill>
                <a:srgbClr val="FFFFFF"/>
              </a:solidFill>
            </a:endParaRP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lnSpc>
                <a:spcPts val="3200"/>
              </a:lnSpc>
              <a:spcBef>
                <a:spcPct val="0"/>
              </a:spcBef>
              <a:defRPr/>
            </a:pPr>
            <a:r>
              <a:rPr lang="de-DE" sz="2800" b="1" dirty="0" smtClean="0">
                <a:solidFill>
                  <a:srgbClr val="FFFFFF"/>
                </a:solidFill>
              </a:rPr>
              <a:t>Mensch-Roboter-Kollaboration</a:t>
            </a:r>
          </a:p>
          <a:p>
            <a:pPr marL="84138" lvl="0">
              <a:lnSpc>
                <a:spcPts val="3200"/>
              </a:lnSpc>
              <a:spcBef>
                <a:spcPct val="0"/>
              </a:spcBef>
              <a:defRPr/>
            </a:pPr>
            <a:r>
              <a:rPr lang="de-DE" sz="2400" i="1" dirty="0" smtClean="0">
                <a:solidFill>
                  <a:srgbClr val="FFFFFF"/>
                </a:solidFill>
              </a:rPr>
              <a:t>Schulungspräsentation</a:t>
            </a:r>
            <a:endParaRPr lang="de-DE" sz="2400" i="1" dirty="0">
              <a:solidFill>
                <a:srgbClr val="FFFFFF"/>
              </a:solidFill>
            </a:endParaRPr>
          </a:p>
        </p:txBody>
      </p:sp>
      <p:sp>
        <p:nvSpPr>
          <p:cNvPr id="5" name="Fußzeilenplatzhalter 4"/>
          <p:cNvSpPr>
            <a:spLocks noGrp="1"/>
          </p:cNvSpPr>
          <p:nvPr>
            <p:ph type="ftr" sz="quarter" idx="3"/>
          </p:nvPr>
        </p:nvSpPr>
        <p:spPr>
          <a:xfrm>
            <a:off x="755576" y="6486719"/>
            <a:ext cx="5831568" cy="252000"/>
          </a:xfrm>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72711805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Bildergebnis für abb yumi"/>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2044" t="11417" b="10761"/>
          <a:stretch/>
        </p:blipFill>
        <p:spPr bwMode="auto">
          <a:xfrm>
            <a:off x="5553661" y="3463654"/>
            <a:ext cx="1362990" cy="1141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ildergebnis für fanuc cr 3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6935" r="36449"/>
          <a:stretch/>
        </p:blipFill>
        <p:spPr bwMode="auto">
          <a:xfrm>
            <a:off x="4307282" y="1909733"/>
            <a:ext cx="1224136" cy="21833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Cobots - Kollaborierende Roboter</a:t>
            </a:r>
            <a:br>
              <a:rPr lang="de-DE" dirty="0"/>
            </a:br>
            <a:r>
              <a:rPr lang="de-DE" sz="2400" i="1" dirty="0" smtClean="0">
                <a:solidFill>
                  <a:srgbClr val="003D6A"/>
                </a:solidFill>
              </a:rPr>
              <a:t>Basis für das End-of-Arm-Tooling</a:t>
            </a:r>
            <a:endParaRPr lang="de-DE" sz="2800" dirty="0">
              <a:solidFill>
                <a:srgbClr val="003D6A"/>
              </a:solidFill>
            </a:endParaRPr>
          </a:p>
        </p:txBody>
      </p:sp>
      <p:sp>
        <p:nvSpPr>
          <p:cNvPr id="16" name="Inhaltsplatzhalter 3"/>
          <p:cNvSpPr txBox="1">
            <a:spLocks/>
          </p:cNvSpPr>
          <p:nvPr/>
        </p:nvSpPr>
        <p:spPr>
          <a:xfrm>
            <a:off x="569911" y="1844825"/>
            <a:ext cx="4578154" cy="38884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2000" dirty="0" smtClean="0">
                <a:solidFill>
                  <a:schemeClr val="tx1">
                    <a:lumMod val="75000"/>
                    <a:lumOff val="25000"/>
                  </a:schemeClr>
                </a:solidFill>
              </a:rPr>
              <a:t>Der Roboter ist das </a:t>
            </a:r>
            <a:r>
              <a:rPr lang="de-DE" sz="2000" b="1" dirty="0" smtClean="0">
                <a:solidFill>
                  <a:schemeClr val="tx1">
                    <a:lumMod val="75000"/>
                    <a:lumOff val="25000"/>
                  </a:schemeClr>
                </a:solidFill>
              </a:rPr>
              <a:t>Grundsystem</a:t>
            </a:r>
            <a:r>
              <a:rPr lang="de-DE" sz="2000" dirty="0" smtClean="0">
                <a:solidFill>
                  <a:schemeClr val="tx1">
                    <a:lumMod val="75000"/>
                    <a:lumOff val="25000"/>
                  </a:schemeClr>
                </a:solidFill>
              </a:rPr>
              <a:t> einer MRK-Applikation.</a:t>
            </a:r>
          </a:p>
          <a:p>
            <a:pPr marL="0" indent="0">
              <a:spcBef>
                <a:spcPts val="1800"/>
              </a:spcBef>
              <a:buNone/>
            </a:pPr>
            <a:r>
              <a:rPr lang="de-DE" sz="2000" b="1" dirty="0" smtClean="0">
                <a:solidFill>
                  <a:schemeClr val="tx1">
                    <a:lumMod val="75000"/>
                    <a:lumOff val="25000"/>
                  </a:schemeClr>
                </a:solidFill>
              </a:rPr>
              <a:t>Zu beachten </a:t>
            </a:r>
            <a:r>
              <a:rPr lang="de-DE" sz="2000" dirty="0" smtClean="0">
                <a:solidFill>
                  <a:schemeClr val="tx1">
                    <a:lumMod val="75000"/>
                    <a:lumOff val="25000"/>
                  </a:schemeClr>
                </a:solidFill>
              </a:rPr>
              <a:t>sind hierbei:</a:t>
            </a:r>
          </a:p>
          <a:p>
            <a:r>
              <a:rPr lang="de-DE" sz="2000" dirty="0" smtClean="0">
                <a:solidFill>
                  <a:schemeClr val="tx1">
                    <a:lumMod val="75000"/>
                    <a:lumOff val="25000"/>
                  </a:schemeClr>
                </a:solidFill>
              </a:rPr>
              <a:t>Sicherheitsfunktionen</a:t>
            </a:r>
          </a:p>
          <a:p>
            <a:r>
              <a:rPr lang="de-DE" sz="2000" dirty="0" smtClean="0">
                <a:solidFill>
                  <a:schemeClr val="tx1">
                    <a:lumMod val="75000"/>
                    <a:lumOff val="25000"/>
                  </a:schemeClr>
                </a:solidFill>
              </a:rPr>
              <a:t>Sicherheitslevel (PL / SIL)</a:t>
            </a:r>
          </a:p>
          <a:p>
            <a:r>
              <a:rPr lang="de-DE" sz="2000" dirty="0" smtClean="0">
                <a:solidFill>
                  <a:schemeClr val="tx1">
                    <a:lumMod val="75000"/>
                    <a:lumOff val="25000"/>
                  </a:schemeClr>
                </a:solidFill>
              </a:rPr>
              <a:t>Steuerung inkl. Anschlussmöglichkeiten</a:t>
            </a:r>
          </a:p>
          <a:p>
            <a:r>
              <a:rPr lang="de-DE" sz="2000" dirty="0" smtClean="0">
                <a:solidFill>
                  <a:schemeClr val="tx1">
                    <a:lumMod val="75000"/>
                    <a:lumOff val="25000"/>
                  </a:schemeClr>
                </a:solidFill>
              </a:rPr>
              <a:t>Anschlussmöglichkeiten an den vorderen Achsen oder dem Flansch</a:t>
            </a:r>
          </a:p>
        </p:txBody>
      </p:sp>
      <p:pic>
        <p:nvPicPr>
          <p:cNvPr id="17" name="Grafik 16"/>
          <p:cNvPicPr>
            <a:picLocks noChangeAspect="1"/>
          </p:cNvPicPr>
          <p:nvPr/>
        </p:nvPicPr>
        <p:blipFill>
          <a:blip r:embed="rId4"/>
          <a:stretch>
            <a:fillRect/>
          </a:stretch>
        </p:blipFill>
        <p:spPr>
          <a:xfrm>
            <a:off x="6732240" y="135208"/>
            <a:ext cx="2288363" cy="924680"/>
          </a:xfrm>
          <a:prstGeom prst="rect">
            <a:avLst/>
          </a:prstGeom>
        </p:spPr>
      </p:pic>
      <p:pic>
        <p:nvPicPr>
          <p:cNvPr id="7" name="Picture 2" descr="Bildergebnis für kawasaki duaro"/>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121" r="6471"/>
          <a:stretch/>
        </p:blipFill>
        <p:spPr bwMode="auto">
          <a:xfrm>
            <a:off x="7485324" y="1202875"/>
            <a:ext cx="1269545" cy="15092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ildergebnis für universal robot"/>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10616"/>
          <a:stretch/>
        </p:blipFill>
        <p:spPr bwMode="auto">
          <a:xfrm>
            <a:off x="4756346" y="4365104"/>
            <a:ext cx="1314640" cy="1560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ildergebnis für fanuc cr7 ia"/>
          <p:cNvPicPr>
            <a:picLocks noChangeAspect="1" noChangeArrowheads="1"/>
          </p:cNvPicPr>
          <p:nvPr/>
        </p:nvPicPr>
        <p:blipFill rotWithShape="1">
          <a:blip r:embed="rId7">
            <a:extLst>
              <a:ext uri="{28A0092B-C50C-407E-A947-70E740481C1C}">
                <a14:useLocalDpi xmlns:a14="http://schemas.microsoft.com/office/drawing/2010/main"/>
              </a:ext>
            </a:extLst>
          </a:blip>
          <a:srcRect l="22692" r="24423"/>
          <a:stretch/>
        </p:blipFill>
        <p:spPr bwMode="auto">
          <a:xfrm>
            <a:off x="5451483" y="1510249"/>
            <a:ext cx="994359" cy="18802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Bildergebnis für rethink robotics sawye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781665" y="4605397"/>
            <a:ext cx="2081554" cy="1562683"/>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p:cNvPicPr>
            <a:picLocks noChangeAspect="1"/>
          </p:cNvPicPr>
          <p:nvPr/>
        </p:nvPicPr>
        <p:blipFill>
          <a:blip r:embed="rId9" cstate="print">
            <a:extLst>
              <a:ext uri="{BEBA8EAE-BF5A-486C-A8C5-ECC9F3942E4B}">
                <a14:imgProps xmlns:a14="http://schemas.microsoft.com/office/drawing/2010/main">
                  <a14:imgLayer r:embed="rId10">
                    <a14:imgEffect>
                      <a14:backgroundRemoval t="0" b="99773" l="0" r="100000">
                        <a14:foregroundMark x1="5134" y1="80303" x2="9198" y2="79924"/>
                        <a14:foregroundMark x1="18396" y1="28409" x2="21497" y2="24848"/>
                        <a14:foregroundMark x1="69198" y1="17273" x2="77433" y2="11515"/>
                        <a14:foregroundMark x1="91123" y1="9015" x2="91658" y2="5758"/>
                        <a14:foregroundMark x1="87594" y1="34924" x2="86524" y2="29167"/>
                        <a14:foregroundMark x1="54545" y1="20833" x2="64706" y2="19091"/>
                        <a14:foregroundMark x1="17861" y1="28788" x2="14332" y2="29848"/>
                        <a14:foregroundMark x1="34652" y1="75227" x2="35722" y2="72045"/>
                        <a14:foregroundMark x1="20963" y1="82500" x2="26524" y2="81061"/>
                        <a14:foregroundMark x1="22460" y1="82121" x2="22460" y2="77424"/>
                        <a14:foregroundMark x1="48128" y1="22424" x2="52406" y2="21742"/>
                        <a14:foregroundMark x1="91658" y1="6667" x2="94866" y2="9470"/>
                      </a14:backgroundRemoval>
                    </a14:imgEffect>
                  </a14:imgLayer>
                </a14:imgProps>
              </a:ext>
              <a:ext uri="{28A0092B-C50C-407E-A947-70E740481C1C}">
                <a14:useLocalDpi xmlns:a14="http://schemas.microsoft.com/office/drawing/2010/main" val="0"/>
              </a:ext>
            </a:extLst>
          </a:blip>
          <a:stretch>
            <a:fillRect/>
          </a:stretch>
        </p:blipFill>
        <p:spPr>
          <a:xfrm>
            <a:off x="7322247" y="3789041"/>
            <a:ext cx="1495911" cy="2111875"/>
          </a:xfrm>
          <a:prstGeom prst="rect">
            <a:avLst/>
          </a:prstGeom>
        </p:spPr>
      </p:pic>
      <p:pic>
        <p:nvPicPr>
          <p:cNvPr id="19" name="Picture 2" descr="Bildergebnis für Stäubli TX2 -touch"/>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8290" t="13382" r="13487"/>
          <a:stretch/>
        </p:blipFill>
        <p:spPr bwMode="auto">
          <a:xfrm>
            <a:off x="6389194" y="1724759"/>
            <a:ext cx="1487227" cy="16468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ildergebnis für kuka lb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0931" t="5974" r="12587" b="8665"/>
          <a:stretch/>
        </p:blipFill>
        <p:spPr bwMode="auto">
          <a:xfrm>
            <a:off x="6993907" y="2583975"/>
            <a:ext cx="1219538" cy="1575237"/>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p:cNvSpPr txBox="1"/>
          <p:nvPr/>
        </p:nvSpPr>
        <p:spPr>
          <a:xfrm rot="16200000">
            <a:off x="6461786" y="3374570"/>
            <a:ext cx="5062604" cy="230832"/>
          </a:xfrm>
          <a:prstGeom prst="rect">
            <a:avLst/>
          </a:prstGeom>
          <a:noFill/>
        </p:spPr>
        <p:txBody>
          <a:bodyPr wrap="none" rtlCol="0">
            <a:spAutoFit/>
          </a:bodyPr>
          <a:lstStyle/>
          <a:p>
            <a:r>
              <a:rPr lang="de-DE" sz="900" i="1" dirty="0">
                <a:solidFill>
                  <a:schemeClr val="tx1">
                    <a:lumMod val="75000"/>
                    <a:lumOff val="25000"/>
                  </a:schemeClr>
                </a:solidFill>
              </a:rPr>
              <a:t>Quelle: </a:t>
            </a:r>
            <a:r>
              <a:rPr lang="de-DE" sz="900" i="1" dirty="0" smtClean="0">
                <a:solidFill>
                  <a:schemeClr val="tx1">
                    <a:lumMod val="75000"/>
                    <a:lumOff val="25000"/>
                  </a:schemeClr>
                </a:solidFill>
              </a:rPr>
              <a:t>Eigene Bilder, Universal Robots, Fanuc, Rethink Robotics, KUKA, ABB, Stäubli, Yaskawa, Kawasaki</a:t>
            </a:r>
            <a:endParaRPr lang="de-DE" sz="900" i="1" dirty="0">
              <a:solidFill>
                <a:schemeClr val="tx1">
                  <a:lumMod val="75000"/>
                  <a:lumOff val="25000"/>
                </a:schemeClr>
              </a:solidFill>
            </a:endParaRPr>
          </a:p>
        </p:txBody>
      </p:sp>
      <p:sp>
        <p:nvSpPr>
          <p:cNvPr id="4" name="Fußzeilenplatzhalter 3"/>
          <p:cNvSpPr>
            <a:spLocks noGrp="1"/>
          </p:cNvSpPr>
          <p:nvPr>
            <p:ph type="ftr" sz="quarter" idx="3"/>
          </p:nvPr>
        </p:nvSpPr>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40318706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Produktauswahl</a:t>
            </a:r>
            <a:br>
              <a:rPr lang="de-DE" dirty="0" smtClean="0"/>
            </a:br>
            <a:r>
              <a:rPr lang="de-DE" sz="2800" b="0" i="1" dirty="0" smtClean="0"/>
              <a:t>Greifer für kollaborative Applikationen</a:t>
            </a:r>
            <a:endParaRPr lang="de-DE" b="0" i="1" dirty="0"/>
          </a:p>
        </p:txBody>
      </p:sp>
      <p:sp>
        <p:nvSpPr>
          <p:cNvPr id="4" name="Inhaltsplatzhalter 3"/>
          <p:cNvSpPr>
            <a:spLocks noGrp="1"/>
          </p:cNvSpPr>
          <p:nvPr>
            <p:ph sz="quarter" idx="10"/>
          </p:nvPr>
        </p:nvSpPr>
        <p:spPr>
          <a:xfrm>
            <a:off x="1475656" y="1604434"/>
            <a:ext cx="7160343" cy="4279899"/>
          </a:xfrm>
        </p:spPr>
        <p:txBody>
          <a:bodyPr/>
          <a:lstStyle/>
          <a:p>
            <a:r>
              <a:rPr lang="de-DE" b="1" dirty="0" smtClean="0"/>
              <a:t>Schritt 1: Aufgabenbeschreibung und Tauglichkeitsuntersuchung</a:t>
            </a:r>
          </a:p>
          <a:p>
            <a:r>
              <a:rPr lang="de-DE" dirty="0" smtClean="0">
                <a:solidFill>
                  <a:schemeClr val="tx1">
                    <a:lumMod val="75000"/>
                    <a:lumOff val="25000"/>
                  </a:schemeClr>
                </a:solidFill>
                <a:sym typeface="Wingdings" panose="05000000000000000000" pitchFamily="2" charset="2"/>
              </a:rPr>
              <a:t> Ist meine Applikation/Aufgabenstellung und das Werkstück für eine MRK-Applikation geeignet?</a:t>
            </a:r>
            <a:endParaRPr lang="de-DE" dirty="0">
              <a:solidFill>
                <a:schemeClr val="tx1">
                  <a:lumMod val="75000"/>
                  <a:lumOff val="25000"/>
                </a:schemeClr>
              </a:solidFill>
            </a:endParaRPr>
          </a:p>
          <a:p>
            <a:r>
              <a:rPr lang="de-DE" b="1" dirty="0" smtClean="0"/>
              <a:t>Schritt 2: Auswahl des Roboters od. Cobots</a:t>
            </a:r>
          </a:p>
          <a:p>
            <a:r>
              <a:rPr lang="de-DE" dirty="0" smtClean="0">
                <a:solidFill>
                  <a:schemeClr val="tx1">
                    <a:lumMod val="75000"/>
                    <a:lumOff val="25000"/>
                  </a:schemeClr>
                </a:solidFill>
                <a:sym typeface="Wingdings" panose="05000000000000000000" pitchFamily="2" charset="2"/>
              </a:rPr>
              <a:t> Definition des Grundsystems mit mechanischer und elektrischer Anbindung der Peripheriegeräte</a:t>
            </a:r>
            <a:endParaRPr lang="de-DE" dirty="0" smtClean="0">
              <a:solidFill>
                <a:schemeClr val="tx1">
                  <a:lumMod val="75000"/>
                  <a:lumOff val="25000"/>
                </a:schemeClr>
              </a:solidFill>
            </a:endParaRPr>
          </a:p>
          <a:p>
            <a:r>
              <a:rPr lang="de-DE" b="1" dirty="0" smtClean="0"/>
              <a:t>Schritt 3: Auswahl des Greifers</a:t>
            </a:r>
          </a:p>
          <a:p>
            <a:pPr marL="342900" indent="-342900">
              <a:buFont typeface="Wingdings" panose="05000000000000000000" pitchFamily="2" charset="2"/>
              <a:buChar char="à"/>
            </a:pPr>
            <a:r>
              <a:rPr lang="de-DE" dirty="0" smtClean="0">
                <a:solidFill>
                  <a:schemeClr val="tx1">
                    <a:lumMod val="75000"/>
                    <a:lumOff val="25000"/>
                  </a:schemeClr>
                </a:solidFill>
                <a:sym typeface="Wingdings" panose="05000000000000000000" pitchFamily="2" charset="2"/>
              </a:rPr>
              <a:t>Auswahl des Greifers zusammen mit dem Co-act-Team, zu beachten sind:</a:t>
            </a:r>
          </a:p>
          <a:p>
            <a:pPr marL="342900" indent="-342900">
              <a:spcBef>
                <a:spcPts val="0"/>
              </a:spcBef>
              <a:buFont typeface="Arial" panose="020B0604020202020204" pitchFamily="34" charset="0"/>
              <a:buChar char="•"/>
            </a:pPr>
            <a:r>
              <a:rPr lang="de-DE" sz="1800" dirty="0" smtClean="0">
                <a:solidFill>
                  <a:schemeClr val="tx1">
                    <a:lumMod val="75000"/>
                    <a:lumOff val="25000"/>
                  </a:schemeClr>
                </a:solidFill>
                <a:sym typeface="Wingdings" panose="05000000000000000000" pitchFamily="2" charset="2"/>
              </a:rPr>
              <a:t>Greifposition (am Werkstück und am Aufnahme- und Ablageort), notwendige Greifkraft, notwendiger Hub</a:t>
            </a:r>
          </a:p>
          <a:p>
            <a:pPr marL="342900" indent="-342900">
              <a:spcBef>
                <a:spcPts val="0"/>
              </a:spcBef>
              <a:buFont typeface="Arial" panose="020B0604020202020204" pitchFamily="34" charset="0"/>
              <a:buChar char="•"/>
            </a:pPr>
            <a:r>
              <a:rPr lang="de-DE" sz="1800" dirty="0" smtClean="0">
                <a:solidFill>
                  <a:schemeClr val="tx1">
                    <a:lumMod val="75000"/>
                    <a:lumOff val="25000"/>
                  </a:schemeClr>
                </a:solidFill>
                <a:sym typeface="Wingdings" panose="05000000000000000000" pitchFamily="2" charset="2"/>
              </a:rPr>
              <a:t>Abdeckung des Greifers und der bewegenden Teile, Vermeidung von Klemm- oder Scherstellen</a:t>
            </a:r>
          </a:p>
          <a:p>
            <a:endParaRPr lang="de-DE" dirty="0">
              <a:solidFill>
                <a:schemeClr val="tx1">
                  <a:lumMod val="75000"/>
                  <a:lumOff val="25000"/>
                </a:schemeClr>
              </a:solidFill>
            </a:endParaRPr>
          </a:p>
        </p:txBody>
      </p:sp>
      <p:pic>
        <p:nvPicPr>
          <p:cNvPr id="5" name="Grafik 4"/>
          <p:cNvPicPr>
            <a:picLocks noChangeAspect="1"/>
          </p:cNvPicPr>
          <p:nvPr/>
        </p:nvPicPr>
        <p:blipFill>
          <a:blip r:embed="rId2"/>
          <a:stretch>
            <a:fillRect/>
          </a:stretch>
        </p:blipFill>
        <p:spPr>
          <a:xfrm>
            <a:off x="6732240" y="135208"/>
            <a:ext cx="2288363" cy="924680"/>
          </a:xfrm>
          <a:prstGeom prst="rect">
            <a:avLst/>
          </a:prstGeom>
        </p:spPr>
      </p:pic>
      <p:sp>
        <p:nvSpPr>
          <p:cNvPr id="6" name="Fußzeilenplatzhalter 13"/>
          <p:cNvSpPr>
            <a:spLocks noGrp="1"/>
          </p:cNvSpPr>
          <p:nvPr>
            <p:ph type="ftr" sz="quarter" idx="3"/>
          </p:nvPr>
        </p:nvSpPr>
        <p:spPr>
          <a:xfrm>
            <a:off x="755576" y="6500961"/>
            <a:ext cx="5831568" cy="252000"/>
          </a:xfrm>
        </p:spPr>
        <p:txBody>
          <a:bodyPr/>
          <a:lstStyle/>
          <a:p>
            <a:r>
              <a:rPr lang="de-DE" dirty="0"/>
              <a:t>Mensch-Roboter-Kollaboration | Produktmanagement Greifsysteme </a:t>
            </a:r>
            <a:endParaRPr lang="de-DE" dirty="0"/>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412" y="1737568"/>
            <a:ext cx="566725" cy="827336"/>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14" y="2886660"/>
            <a:ext cx="577523" cy="902380"/>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12" y="4280730"/>
            <a:ext cx="571161" cy="804454"/>
          </a:xfrm>
          <a:prstGeom prst="rect">
            <a:avLst/>
          </a:prstGeom>
        </p:spPr>
      </p:pic>
    </p:spTree>
    <p:extLst>
      <p:ext uri="{BB962C8B-B14F-4D97-AF65-F5344CB8AC3E}">
        <p14:creationId xmlns:p14="http://schemas.microsoft.com/office/powerpoint/2010/main" val="39932104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Hinweise</a:t>
            </a:r>
            <a:r>
              <a:rPr lang="de-DE" dirty="0"/>
              <a:t/>
            </a:r>
            <a:br>
              <a:rPr lang="de-DE" dirty="0"/>
            </a:br>
            <a:r>
              <a:rPr lang="de-DE" sz="2800" b="0" i="1" dirty="0"/>
              <a:t>Greifer für kollaborative Applikationen</a:t>
            </a:r>
            <a:endParaRPr lang="de-DE" dirty="0"/>
          </a:p>
        </p:txBody>
      </p:sp>
      <p:sp>
        <p:nvSpPr>
          <p:cNvPr id="5" name="Inhaltsplatzhalter 4"/>
          <p:cNvSpPr>
            <a:spLocks noGrp="1"/>
          </p:cNvSpPr>
          <p:nvPr>
            <p:ph sz="quarter" idx="10"/>
          </p:nvPr>
        </p:nvSpPr>
        <p:spPr/>
        <p:txBody>
          <a:bodyPr/>
          <a:lstStyle/>
          <a:p>
            <a:r>
              <a:rPr lang="de-DE" sz="1800" b="1" dirty="0"/>
              <a:t>Auslieferungszustand - Lieferumfang </a:t>
            </a:r>
            <a:endParaRPr lang="de-DE" sz="1800" b="1" dirty="0" smtClean="0"/>
          </a:p>
          <a:p>
            <a:pPr marL="285750" indent="-285750">
              <a:spcBef>
                <a:spcPts val="0"/>
              </a:spcBef>
              <a:buFont typeface="Arial" panose="020B0604020202020204" pitchFamily="34" charset="0"/>
              <a:buChar char="•"/>
            </a:pPr>
            <a:r>
              <a:rPr lang="de-DE" sz="1800" dirty="0" smtClean="0">
                <a:solidFill>
                  <a:schemeClr val="tx1">
                    <a:lumMod val="75000"/>
                    <a:lumOff val="25000"/>
                  </a:schemeClr>
                </a:solidFill>
              </a:rPr>
              <a:t>Greifer und Greifsysteme gelten nach Maschinenrichtlinie als unvollständige Maschinen</a:t>
            </a:r>
          </a:p>
          <a:p>
            <a:pPr marL="285750" indent="-285750">
              <a:spcBef>
                <a:spcPts val="0"/>
              </a:spcBef>
              <a:buFont typeface="Arial" panose="020B0604020202020204" pitchFamily="34" charset="0"/>
              <a:buChar char="•"/>
            </a:pPr>
            <a:r>
              <a:rPr lang="de-DE" sz="1800" dirty="0" smtClean="0">
                <a:solidFill>
                  <a:schemeClr val="tx1">
                    <a:lumMod val="75000"/>
                    <a:lumOff val="25000"/>
                  </a:schemeClr>
                </a:solidFill>
              </a:rPr>
              <a:t>Konstruktion der Kollisionsschutzhülle erfolgt nach Vorgabe der BG/BGIA</a:t>
            </a:r>
            <a:endParaRPr lang="de-DE" sz="1800" dirty="0">
              <a:solidFill>
                <a:schemeClr val="tx1">
                  <a:lumMod val="75000"/>
                  <a:lumOff val="25000"/>
                </a:schemeClr>
              </a:solidFill>
            </a:endParaRPr>
          </a:p>
          <a:p>
            <a:r>
              <a:rPr lang="de-DE" sz="1800" b="1" dirty="0" smtClean="0"/>
              <a:t>Angabe </a:t>
            </a:r>
            <a:r>
              <a:rPr lang="de-DE" sz="1800" b="1" dirty="0"/>
              <a:t>der Greifkraft </a:t>
            </a:r>
            <a:endParaRPr lang="de-DE" sz="1800" b="1" dirty="0" smtClean="0"/>
          </a:p>
          <a:p>
            <a:pPr marL="285750" indent="-285750">
              <a:spcBef>
                <a:spcPts val="0"/>
              </a:spcBef>
              <a:buFont typeface="Arial" panose="020B0604020202020204" pitchFamily="34" charset="0"/>
              <a:buChar char="•"/>
            </a:pPr>
            <a:r>
              <a:rPr lang="de-DE" sz="1800" dirty="0" smtClean="0">
                <a:solidFill>
                  <a:schemeClr val="tx1">
                    <a:lumMod val="75000"/>
                    <a:lumOff val="25000"/>
                  </a:schemeClr>
                </a:solidFill>
              </a:rPr>
              <a:t>Beachtung der Technischen Daten hinsichtlich max. / min. Greifkräfte</a:t>
            </a:r>
          </a:p>
          <a:p>
            <a:pPr marL="285750" indent="-285750">
              <a:spcBef>
                <a:spcPts val="0"/>
              </a:spcBef>
              <a:buFont typeface="Arial" panose="020B0604020202020204" pitchFamily="34" charset="0"/>
              <a:buChar char="•"/>
            </a:pPr>
            <a:r>
              <a:rPr lang="de-DE" sz="1800" dirty="0" smtClean="0">
                <a:solidFill>
                  <a:schemeClr val="tx1">
                    <a:lumMod val="75000"/>
                    <a:lumOff val="25000"/>
                  </a:schemeClr>
                </a:solidFill>
              </a:rPr>
              <a:t>Betrachtung der Impulskräfte bei Greifbewegungen (4fache für ca. 50 ms)</a:t>
            </a:r>
            <a:endParaRPr lang="de-DE" sz="1800" dirty="0">
              <a:solidFill>
                <a:schemeClr val="tx1">
                  <a:lumMod val="75000"/>
                  <a:lumOff val="25000"/>
                </a:schemeClr>
              </a:solidFill>
            </a:endParaRPr>
          </a:p>
          <a:p>
            <a:pPr marL="285750" indent="-285750">
              <a:spcBef>
                <a:spcPts val="0"/>
              </a:spcBef>
              <a:buFont typeface="Arial" panose="020B0604020202020204" pitchFamily="34" charset="0"/>
              <a:buChar char="•"/>
            </a:pPr>
            <a:r>
              <a:rPr lang="de-DE" sz="1800" dirty="0" smtClean="0">
                <a:solidFill>
                  <a:schemeClr val="tx1">
                    <a:lumMod val="75000"/>
                    <a:lumOff val="25000"/>
                  </a:schemeClr>
                </a:solidFill>
              </a:rPr>
              <a:t>Greifkräfte gelten bei Betriebsdruck und Nennspannung </a:t>
            </a:r>
            <a:r>
              <a:rPr lang="de-DE" sz="1800" dirty="0" smtClean="0">
                <a:solidFill>
                  <a:schemeClr val="tx1">
                    <a:lumMod val="75000"/>
                    <a:lumOff val="25000"/>
                  </a:schemeClr>
                </a:solidFill>
                <a:sym typeface="Wingdings" panose="05000000000000000000" pitchFamily="2" charset="2"/>
              </a:rPr>
              <a:t> sichere Begrenzung erforderlich!</a:t>
            </a:r>
            <a:endParaRPr lang="de-DE" sz="1800" dirty="0">
              <a:solidFill>
                <a:schemeClr val="tx1">
                  <a:lumMod val="75000"/>
                  <a:lumOff val="25000"/>
                </a:schemeClr>
              </a:solidFill>
            </a:endParaRPr>
          </a:p>
          <a:p>
            <a:pPr marL="285750" indent="-285750">
              <a:spcBef>
                <a:spcPts val="0"/>
              </a:spcBef>
              <a:buFont typeface="Arial" panose="020B0604020202020204" pitchFamily="34" charset="0"/>
              <a:buChar char="•"/>
            </a:pPr>
            <a:r>
              <a:rPr lang="de-DE" sz="1800" dirty="0" smtClean="0">
                <a:solidFill>
                  <a:schemeClr val="tx1">
                    <a:lumMod val="75000"/>
                    <a:lumOff val="25000"/>
                  </a:schemeClr>
                </a:solidFill>
              </a:rPr>
              <a:t>Betrachtung eines Werkstückverlustes durch Verlust der Greifkraft in der Risikobeurteilung</a:t>
            </a:r>
          </a:p>
          <a:p>
            <a:r>
              <a:rPr lang="de-DE" sz="1800" b="1" dirty="0"/>
              <a:t>Ansteuerung </a:t>
            </a:r>
            <a:endParaRPr lang="de-DE" sz="1800" dirty="0"/>
          </a:p>
          <a:p>
            <a:pPr marL="285750" indent="-285750">
              <a:spcBef>
                <a:spcPts val="0"/>
              </a:spcBef>
              <a:buFont typeface="Arial" panose="020B0604020202020204" pitchFamily="34" charset="0"/>
              <a:buChar char="•"/>
            </a:pPr>
            <a:r>
              <a:rPr lang="de-DE" sz="1800" dirty="0">
                <a:solidFill>
                  <a:schemeClr val="tx1">
                    <a:lumMod val="75000"/>
                    <a:lumOff val="25000"/>
                  </a:schemeClr>
                </a:solidFill>
              </a:rPr>
              <a:t>Sicherstellung einer definierten Ansteuerung (Ventile oder Greifer)</a:t>
            </a:r>
          </a:p>
          <a:p>
            <a:pPr marL="285750" indent="-285750">
              <a:spcBef>
                <a:spcPts val="0"/>
              </a:spcBef>
              <a:buFont typeface="Arial" panose="020B0604020202020204" pitchFamily="34" charset="0"/>
              <a:buChar char="•"/>
            </a:pPr>
            <a:endParaRPr lang="de-DE" sz="1800" dirty="0" smtClean="0">
              <a:solidFill>
                <a:schemeClr val="tx1">
                  <a:lumMod val="75000"/>
                  <a:lumOff val="25000"/>
                </a:schemeClr>
              </a:solidFill>
            </a:endParaRPr>
          </a:p>
        </p:txBody>
      </p:sp>
      <p:pic>
        <p:nvPicPr>
          <p:cNvPr id="6" name="Grafik 5"/>
          <p:cNvPicPr>
            <a:picLocks noChangeAspect="1"/>
          </p:cNvPicPr>
          <p:nvPr/>
        </p:nvPicPr>
        <p:blipFill>
          <a:blip r:embed="rId2"/>
          <a:stretch>
            <a:fillRect/>
          </a:stretch>
        </p:blipFill>
        <p:spPr>
          <a:xfrm>
            <a:off x="6732240" y="135208"/>
            <a:ext cx="2288363" cy="924680"/>
          </a:xfrm>
          <a:prstGeom prst="rect">
            <a:avLst/>
          </a:prstGeom>
        </p:spPr>
      </p:pic>
      <p:sp>
        <p:nvSpPr>
          <p:cNvPr id="8" name="Fußzeilenplatzhalter 8"/>
          <p:cNvSpPr>
            <a:spLocks noGrp="1"/>
          </p:cNvSpPr>
          <p:nvPr>
            <p:ph type="ftr" sz="quarter" idx="3"/>
          </p:nvPr>
        </p:nvSpPr>
        <p:spPr>
          <a:xfrm>
            <a:off x="755576" y="6500961"/>
            <a:ext cx="5831568" cy="252000"/>
          </a:xfrm>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26743691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Hinweise</a:t>
            </a:r>
            <a:r>
              <a:rPr lang="de-DE" dirty="0"/>
              <a:t/>
            </a:r>
            <a:br>
              <a:rPr lang="de-DE" dirty="0"/>
            </a:br>
            <a:r>
              <a:rPr lang="de-DE" sz="2800" b="0" i="1" dirty="0"/>
              <a:t>Greifer für kollaborative Applikationen</a:t>
            </a:r>
            <a:endParaRPr lang="de-DE" dirty="0"/>
          </a:p>
        </p:txBody>
      </p:sp>
      <p:sp>
        <p:nvSpPr>
          <p:cNvPr id="5" name="Inhaltsplatzhalter 4"/>
          <p:cNvSpPr>
            <a:spLocks noGrp="1"/>
          </p:cNvSpPr>
          <p:nvPr>
            <p:ph sz="quarter" idx="10"/>
          </p:nvPr>
        </p:nvSpPr>
        <p:spPr>
          <a:xfrm>
            <a:off x="467544" y="1659361"/>
            <a:ext cx="8066089" cy="4279899"/>
          </a:xfrm>
        </p:spPr>
        <p:txBody>
          <a:bodyPr/>
          <a:lstStyle/>
          <a:p>
            <a:r>
              <a:rPr lang="de-DE" b="1" dirty="0" smtClean="0"/>
              <a:t>Fingerdesign </a:t>
            </a:r>
          </a:p>
          <a:p>
            <a:pPr marL="285750" indent="-285750">
              <a:buFont typeface="Arial" panose="020B0604020202020204" pitchFamily="34" charset="0"/>
              <a:buChar char="•"/>
            </a:pPr>
            <a:r>
              <a:rPr lang="de-DE" dirty="0" smtClean="0">
                <a:solidFill>
                  <a:schemeClr val="tx1">
                    <a:lumMod val="75000"/>
                    <a:lumOff val="25000"/>
                  </a:schemeClr>
                </a:solidFill>
              </a:rPr>
              <a:t>Aufsatzfinger sind mit Radien zu versehen, auch in Z-Richtung</a:t>
            </a:r>
          </a:p>
          <a:p>
            <a:pPr marL="285750" indent="-285750">
              <a:buFont typeface="Arial" panose="020B0604020202020204" pitchFamily="34" charset="0"/>
              <a:buChar char="•"/>
            </a:pPr>
            <a:r>
              <a:rPr lang="de-DE" dirty="0" smtClean="0">
                <a:solidFill>
                  <a:schemeClr val="tx1">
                    <a:lumMod val="75000"/>
                    <a:lumOff val="25000"/>
                  </a:schemeClr>
                </a:solidFill>
              </a:rPr>
              <a:t>Zu beachten ist die Außenkontur als auch die Kontur Richtung Werkstück</a:t>
            </a:r>
          </a:p>
          <a:p>
            <a:pPr marL="285750" indent="-285750">
              <a:buFont typeface="Wingdings" panose="05000000000000000000" pitchFamily="2" charset="2"/>
              <a:buChar char="à"/>
            </a:pPr>
            <a:r>
              <a:rPr lang="de-DE" dirty="0" smtClean="0">
                <a:solidFill>
                  <a:schemeClr val="tx1">
                    <a:lumMod val="75000"/>
                    <a:lumOff val="25000"/>
                  </a:schemeClr>
                </a:solidFill>
                <a:sym typeface="Wingdings" panose="05000000000000000000" pitchFamily="2" charset="2"/>
              </a:rPr>
              <a:t>Die Aufsatzfinger haben einen großen Einfluss auf die MRK-Tauglichkeit!</a:t>
            </a:r>
          </a:p>
          <a:p>
            <a:pPr marL="285750" indent="-285750">
              <a:buFont typeface="Wingdings" panose="05000000000000000000" pitchFamily="2" charset="2"/>
              <a:buChar char="à"/>
            </a:pPr>
            <a:r>
              <a:rPr lang="de-DE" dirty="0" smtClean="0">
                <a:solidFill>
                  <a:schemeClr val="tx1">
                    <a:lumMod val="75000"/>
                    <a:lumOff val="25000"/>
                  </a:schemeClr>
                </a:solidFill>
                <a:sym typeface="Wingdings" panose="05000000000000000000" pitchFamily="2" charset="2"/>
              </a:rPr>
              <a:t>Die Aufsatzfinger sind in der Risikobeurteilung und der Kraft-/Druckmessung mit zu bewerten und zu beachten!</a:t>
            </a:r>
            <a:endParaRPr lang="de-DE" dirty="0">
              <a:solidFill>
                <a:schemeClr val="tx1">
                  <a:lumMod val="75000"/>
                  <a:lumOff val="25000"/>
                </a:schemeClr>
              </a:solidFill>
            </a:endParaRPr>
          </a:p>
        </p:txBody>
      </p:sp>
      <p:pic>
        <p:nvPicPr>
          <p:cNvPr id="2" name="Grafik 1"/>
          <p:cNvPicPr>
            <a:picLocks noChangeAspect="1"/>
          </p:cNvPicPr>
          <p:nvPr/>
        </p:nvPicPr>
        <p:blipFill>
          <a:blip r:embed="rId2"/>
          <a:stretch>
            <a:fillRect/>
          </a:stretch>
        </p:blipFill>
        <p:spPr>
          <a:xfrm>
            <a:off x="6732240" y="135208"/>
            <a:ext cx="2288363" cy="924680"/>
          </a:xfrm>
          <a:prstGeom prst="rect">
            <a:avLst/>
          </a:prstGeom>
        </p:spPr>
      </p:pic>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t="50643"/>
          <a:stretch/>
        </p:blipFill>
        <p:spPr>
          <a:xfrm>
            <a:off x="6844263" y="3967811"/>
            <a:ext cx="2135847" cy="1946633"/>
          </a:xfrm>
          <a:prstGeom prst="rect">
            <a:avLst/>
          </a:prstGeom>
        </p:spPr>
      </p:pic>
      <p:sp>
        <p:nvSpPr>
          <p:cNvPr id="7" name="Textfeld 6"/>
          <p:cNvSpPr txBox="1"/>
          <p:nvPr/>
        </p:nvSpPr>
        <p:spPr>
          <a:xfrm rot="16200000">
            <a:off x="7851227" y="4734138"/>
            <a:ext cx="2295821" cy="261610"/>
          </a:xfrm>
          <a:prstGeom prst="rect">
            <a:avLst/>
          </a:prstGeom>
          <a:noFill/>
        </p:spPr>
        <p:txBody>
          <a:bodyPr wrap="none" rtlCol="0">
            <a:spAutoFit/>
          </a:bodyPr>
          <a:lstStyle/>
          <a:p>
            <a:r>
              <a:rPr lang="de-DE" sz="1100" i="1" dirty="0" smtClean="0">
                <a:solidFill>
                  <a:schemeClr val="tx1">
                    <a:lumMod val="75000"/>
                    <a:lumOff val="25000"/>
                  </a:schemeClr>
                </a:solidFill>
              </a:rPr>
              <a:t>Bildquelle: SCHUNK GmbH &amp; Co. KG</a:t>
            </a:r>
            <a:endParaRPr lang="de-DE" sz="1100" i="1" dirty="0">
              <a:solidFill>
                <a:schemeClr val="tx1">
                  <a:lumMod val="75000"/>
                  <a:lumOff val="25000"/>
                </a:schemeClr>
              </a:solidFill>
            </a:endParaRPr>
          </a:p>
        </p:txBody>
      </p:sp>
      <p:sp>
        <p:nvSpPr>
          <p:cNvPr id="9" name="Fußzeilenplatzhalter 8"/>
          <p:cNvSpPr>
            <a:spLocks noGrp="1"/>
          </p:cNvSpPr>
          <p:nvPr>
            <p:ph type="ftr" sz="quarter" idx="3"/>
          </p:nvPr>
        </p:nvSpPr>
        <p:spPr>
          <a:xfrm>
            <a:off x="755576" y="6500961"/>
            <a:ext cx="5831568" cy="252000"/>
          </a:xfrm>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1927932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379514" y="3043607"/>
            <a:ext cx="6696338" cy="473290"/>
            <a:chOff x="251520" y="2132856"/>
            <a:chExt cx="6336704" cy="473290"/>
          </a:xfrm>
        </p:grpSpPr>
        <p:sp>
          <p:nvSpPr>
            <p:cNvPr id="10" name="Rechteck 9"/>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11"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89045" y="1556792"/>
            <a:ext cx="7704856" cy="3816424"/>
          </a:xfrm>
          <a:prstGeom prst="rect">
            <a:avLst/>
          </a:prstGeom>
          <a:noFill/>
          <a:ln w="9525">
            <a:noFill/>
            <a:miter lim="800000"/>
            <a:headEnd/>
            <a:tailEnd/>
          </a:ln>
        </p:spPr>
        <p:txBody>
          <a:bodyPr lIns="91418" tIns="45710" rIns="91418" bIns="45710"/>
          <a:lstStyle/>
          <a:p>
            <a:pPr defTabSz="455613"/>
            <a:r>
              <a:rPr lang="de-DE" sz="2800" b="1" dirty="0" smtClean="0">
                <a:solidFill>
                  <a:srgbClr val="F0F0F0"/>
                </a:solidFill>
              </a:rPr>
              <a:t>Inhalte</a:t>
            </a:r>
          </a:p>
          <a:p>
            <a:pPr defTabSz="455613">
              <a:spcBef>
                <a:spcPts val="1200"/>
              </a:spcBef>
            </a:pPr>
            <a:r>
              <a:rPr lang="de-DE" sz="2000" b="1" dirty="0" smtClean="0">
                <a:solidFill>
                  <a:srgbClr val="F0F0F0"/>
                </a:solidFill>
              </a:rPr>
              <a:t>1 | Allgemeine Informationen zu MRK</a:t>
            </a:r>
          </a:p>
          <a:p>
            <a:pPr defTabSz="455613">
              <a:spcBef>
                <a:spcPts val="1200"/>
              </a:spcBef>
            </a:pPr>
            <a:r>
              <a:rPr lang="de-DE" sz="2000" b="1" dirty="0" smtClean="0">
                <a:solidFill>
                  <a:srgbClr val="F0F0F0"/>
                </a:solidFill>
              </a:rPr>
              <a:t>2 | MRK aus Sicht eines Greiferherstellers</a:t>
            </a:r>
          </a:p>
          <a:p>
            <a:pPr defTabSz="455613">
              <a:spcBef>
                <a:spcPts val="1200"/>
              </a:spcBef>
            </a:pPr>
            <a:r>
              <a:rPr lang="de-DE" sz="2000" b="1" dirty="0" smtClean="0">
                <a:solidFill>
                  <a:srgbClr val="F0F0F0"/>
                </a:solidFill>
              </a:rPr>
              <a:t>3 | Zusammenfassung</a:t>
            </a:r>
            <a:endParaRPr lang="de-DE" sz="2000" b="1" dirty="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a:r>
              <a:rPr lang="de-DE" sz="2000" b="1" dirty="0" smtClean="0">
                <a:solidFill>
                  <a:srgbClr val="FFFFFF"/>
                </a:solidFill>
              </a:rPr>
              <a:t> </a:t>
            </a:r>
            <a:endParaRPr lang="de-DE" sz="2000" b="1" dirty="0">
              <a:solidFill>
                <a:srgbClr val="FFFFFF"/>
              </a:solidFill>
            </a:endParaRP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lnSpc>
                <a:spcPts val="3200"/>
              </a:lnSpc>
              <a:spcBef>
                <a:spcPct val="0"/>
              </a:spcBef>
              <a:defRPr/>
            </a:pPr>
            <a:r>
              <a:rPr lang="de-DE" sz="2800" b="1" dirty="0" smtClean="0">
                <a:solidFill>
                  <a:srgbClr val="FFFFFF"/>
                </a:solidFill>
              </a:rPr>
              <a:t>Mensch-Roboter-Kollaboration</a:t>
            </a:r>
          </a:p>
          <a:p>
            <a:pPr marL="84138" lvl="0">
              <a:lnSpc>
                <a:spcPts val="3200"/>
              </a:lnSpc>
              <a:spcBef>
                <a:spcPct val="0"/>
              </a:spcBef>
              <a:defRPr/>
            </a:pPr>
            <a:r>
              <a:rPr lang="de-DE" sz="2400" i="1" dirty="0" smtClean="0">
                <a:solidFill>
                  <a:srgbClr val="FFFFFF"/>
                </a:solidFill>
              </a:rPr>
              <a:t>Schulungspräsentation</a:t>
            </a:r>
            <a:endParaRPr lang="de-DE" sz="2400" i="1" dirty="0">
              <a:solidFill>
                <a:srgbClr val="FFFFFF"/>
              </a:solidFill>
            </a:endParaRPr>
          </a:p>
        </p:txBody>
      </p:sp>
      <p:sp>
        <p:nvSpPr>
          <p:cNvPr id="5" name="Fußzeilenplatzhalter 4"/>
          <p:cNvSpPr>
            <a:spLocks noGrp="1"/>
          </p:cNvSpPr>
          <p:nvPr>
            <p:ph type="ftr" sz="quarter" idx="3"/>
          </p:nvPr>
        </p:nvSpPr>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138644462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quarter" idx="10"/>
          </p:nvPr>
        </p:nvSpPr>
        <p:spPr>
          <a:xfrm>
            <a:off x="569910" y="1501210"/>
            <a:ext cx="8066089" cy="4279899"/>
          </a:xfrm>
        </p:spPr>
        <p:txBody>
          <a:bodyPr/>
          <a:lstStyle/>
          <a:p>
            <a:pPr>
              <a:spcBef>
                <a:spcPct val="40000"/>
              </a:spcBef>
              <a:buClr>
                <a:srgbClr val="002060"/>
              </a:buClr>
            </a:pPr>
            <a:r>
              <a:rPr lang="de-DE" altLang="de-DE" sz="1800" b="1" dirty="0" smtClean="0"/>
              <a:t>MRK bietet Vorteile, ist aber </a:t>
            </a:r>
            <a:r>
              <a:rPr lang="de-DE" altLang="de-DE" sz="1800" b="1" dirty="0"/>
              <a:t>ein nicht zu </a:t>
            </a:r>
            <a:r>
              <a:rPr lang="de-DE" altLang="de-DE" sz="1800" b="1" dirty="0" smtClean="0"/>
              <a:t>unterschätzender, </a:t>
            </a:r>
            <a:r>
              <a:rPr lang="de-DE" altLang="de-DE" sz="1800" b="1" dirty="0"/>
              <a:t>zeitintensiver </a:t>
            </a:r>
            <a:r>
              <a:rPr lang="de-DE" altLang="de-DE" sz="1800" b="1" dirty="0" smtClean="0"/>
              <a:t>Veränderungsprozess!</a:t>
            </a:r>
            <a:endParaRPr lang="de-DE" altLang="de-DE" sz="1800" b="1" dirty="0"/>
          </a:p>
          <a:p>
            <a:pPr marL="285750" indent="-285750">
              <a:lnSpc>
                <a:spcPts val="2800"/>
              </a:lnSpc>
              <a:spcBef>
                <a:spcPts val="0"/>
              </a:spcBef>
              <a:buClr>
                <a:schemeClr val="tx1">
                  <a:lumMod val="75000"/>
                  <a:lumOff val="25000"/>
                </a:schemeClr>
              </a:buClr>
              <a:buFont typeface="Arial" panose="020B0604020202020204" pitchFamily="34" charset="0"/>
              <a:buChar char="•"/>
            </a:pPr>
            <a:r>
              <a:rPr lang="de-DE" altLang="de-DE" sz="1800" dirty="0" smtClean="0">
                <a:solidFill>
                  <a:schemeClr val="tx1">
                    <a:lumMod val="75000"/>
                    <a:lumOff val="25000"/>
                  </a:schemeClr>
                </a:solidFill>
              </a:rPr>
              <a:t>Einbindung von Betriebs- </a:t>
            </a:r>
            <a:r>
              <a:rPr lang="de-DE" altLang="de-DE" sz="1800" dirty="0">
                <a:solidFill>
                  <a:schemeClr val="tx1">
                    <a:lumMod val="75000"/>
                    <a:lumOff val="25000"/>
                  </a:schemeClr>
                </a:solidFill>
              </a:rPr>
              <a:t>und Arbeitssicherheit, normenkonformer </a:t>
            </a:r>
            <a:r>
              <a:rPr lang="de-DE" altLang="de-DE" sz="1800" dirty="0" smtClean="0">
                <a:solidFill>
                  <a:schemeClr val="tx1">
                    <a:lumMod val="75000"/>
                    <a:lumOff val="25000"/>
                  </a:schemeClr>
                </a:solidFill>
              </a:rPr>
              <a:t>Betrieb (Einbindung externer Partner (bspw. BG)</a:t>
            </a:r>
            <a:endParaRPr lang="de-DE" altLang="de-DE" sz="1800" dirty="0">
              <a:solidFill>
                <a:schemeClr val="tx1">
                  <a:lumMod val="75000"/>
                  <a:lumOff val="25000"/>
                </a:schemeClr>
              </a:solidFill>
            </a:endParaRPr>
          </a:p>
          <a:p>
            <a:pPr marL="285750" indent="-285750">
              <a:lnSpc>
                <a:spcPts val="2800"/>
              </a:lnSpc>
              <a:spcBef>
                <a:spcPts val="0"/>
              </a:spcBef>
              <a:buClr>
                <a:schemeClr val="tx1">
                  <a:lumMod val="75000"/>
                  <a:lumOff val="25000"/>
                </a:schemeClr>
              </a:buClr>
              <a:buFont typeface="Arial" panose="020B0604020202020204" pitchFamily="34" charset="0"/>
              <a:buChar char="•"/>
            </a:pPr>
            <a:r>
              <a:rPr lang="de-DE" altLang="de-DE" sz="1800" dirty="0" smtClean="0">
                <a:solidFill>
                  <a:schemeClr val="tx1">
                    <a:lumMod val="75000"/>
                    <a:lumOff val="25000"/>
                  </a:schemeClr>
                </a:solidFill>
              </a:rPr>
              <a:t>Veränderung </a:t>
            </a:r>
            <a:r>
              <a:rPr lang="de-DE" altLang="de-DE" sz="1800" dirty="0">
                <a:solidFill>
                  <a:schemeClr val="tx1">
                    <a:lumMod val="75000"/>
                    <a:lumOff val="25000"/>
                  </a:schemeClr>
                </a:solidFill>
              </a:rPr>
              <a:t>der Arbeitsweisen und Prozesslandschaften </a:t>
            </a:r>
          </a:p>
          <a:p>
            <a:pPr marL="285750" indent="-285750">
              <a:lnSpc>
                <a:spcPts val="2800"/>
              </a:lnSpc>
              <a:spcBef>
                <a:spcPts val="0"/>
              </a:spcBef>
              <a:buClr>
                <a:schemeClr val="tx1">
                  <a:lumMod val="75000"/>
                  <a:lumOff val="25000"/>
                </a:schemeClr>
              </a:buClr>
              <a:buFont typeface="Arial" panose="020B0604020202020204" pitchFamily="34" charset="0"/>
              <a:buChar char="•"/>
            </a:pPr>
            <a:r>
              <a:rPr lang="de-DE" altLang="de-DE" sz="1800" dirty="0" smtClean="0">
                <a:solidFill>
                  <a:schemeClr val="tx1">
                    <a:lumMod val="75000"/>
                    <a:lumOff val="25000"/>
                  </a:schemeClr>
                </a:solidFill>
              </a:rPr>
              <a:t>Grundlegende Akzeptanz </a:t>
            </a:r>
            <a:r>
              <a:rPr lang="de-DE" altLang="de-DE" sz="1800" dirty="0">
                <a:solidFill>
                  <a:schemeClr val="tx1">
                    <a:lumMod val="75000"/>
                    <a:lumOff val="25000"/>
                  </a:schemeClr>
                </a:solidFill>
              </a:rPr>
              <a:t>durch die </a:t>
            </a:r>
            <a:r>
              <a:rPr lang="de-DE" altLang="de-DE" sz="1800" dirty="0" smtClean="0">
                <a:solidFill>
                  <a:schemeClr val="tx1">
                    <a:lumMod val="75000"/>
                    <a:lumOff val="25000"/>
                  </a:schemeClr>
                </a:solidFill>
              </a:rPr>
              <a:t>Menschen</a:t>
            </a:r>
          </a:p>
          <a:p>
            <a:pPr marL="285750" indent="-285750">
              <a:spcBef>
                <a:spcPct val="40000"/>
              </a:spcBef>
              <a:buClr>
                <a:srgbClr val="002060"/>
              </a:buClr>
              <a:buFont typeface="Arial" panose="020B0604020202020204" pitchFamily="34" charset="0"/>
              <a:buChar char="•"/>
            </a:pPr>
            <a:endParaRPr lang="de-DE" altLang="de-DE" sz="1800" dirty="0">
              <a:solidFill>
                <a:schemeClr val="tx1">
                  <a:lumMod val="75000"/>
                  <a:lumOff val="25000"/>
                </a:schemeClr>
              </a:solidFill>
            </a:endParaRPr>
          </a:p>
          <a:p>
            <a:endParaRPr lang="de-DE" dirty="0">
              <a:solidFill>
                <a:schemeClr val="tx1">
                  <a:lumMod val="75000"/>
                  <a:lumOff val="25000"/>
                </a:schemeClr>
              </a:solidFill>
            </a:endParaRPr>
          </a:p>
        </p:txBody>
      </p:sp>
      <p:sp>
        <p:nvSpPr>
          <p:cNvPr id="4" name="Titel 3"/>
          <p:cNvSpPr>
            <a:spLocks noGrp="1"/>
          </p:cNvSpPr>
          <p:nvPr>
            <p:ph type="title"/>
          </p:nvPr>
        </p:nvSpPr>
        <p:spPr/>
        <p:txBody>
          <a:bodyPr/>
          <a:lstStyle/>
          <a:p>
            <a:r>
              <a:rPr lang="de-DE" dirty="0" smtClean="0"/>
              <a:t>Zusammenfassung - Abschluss</a:t>
            </a:r>
            <a:endParaRPr lang="de-DE" dirty="0"/>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11108" y="3354183"/>
            <a:ext cx="3371481" cy="2528612"/>
          </a:xfrm>
          <a:prstGeom prst="rect">
            <a:avLst/>
          </a:prstGeom>
        </p:spPr>
      </p:pic>
      <p:sp>
        <p:nvSpPr>
          <p:cNvPr id="7" name="Inhaltsplatzhalter 4"/>
          <p:cNvSpPr txBox="1">
            <a:spLocks/>
          </p:cNvSpPr>
          <p:nvPr/>
        </p:nvSpPr>
        <p:spPr>
          <a:xfrm>
            <a:off x="569910" y="3386898"/>
            <a:ext cx="8066089" cy="2497435"/>
          </a:xfrm>
          <a:prstGeom prst="rect">
            <a:avLst/>
          </a:prstGeom>
        </p:spPr>
        <p:txBody>
          <a:bodyPr vert="horz"/>
          <a:lstStyle>
            <a:lvl1pPr marL="0" indent="0" algn="l" defTabSz="457200" rtl="0" eaLnBrk="1" latinLnBrk="0" hangingPunct="1">
              <a:lnSpc>
                <a:spcPts val="2400"/>
              </a:lnSpc>
              <a:spcBef>
                <a:spcPts val="550"/>
              </a:spcBef>
              <a:buFontTx/>
              <a:buNone/>
              <a:defRPr sz="2000" kern="1200">
                <a:solidFill>
                  <a:srgbClr val="003D6A"/>
                </a:solidFill>
                <a:latin typeface="Calibri"/>
                <a:ea typeface="+mn-ea"/>
                <a:cs typeface="Calibri"/>
              </a:defRPr>
            </a:lvl1pPr>
            <a:lvl2pPr marL="177800" indent="-177800" algn="l" defTabSz="457200" rtl="0" eaLnBrk="1" latinLnBrk="0" hangingPunct="1">
              <a:lnSpc>
                <a:spcPts val="2400"/>
              </a:lnSpc>
              <a:spcBef>
                <a:spcPts val="550"/>
              </a:spcBef>
              <a:buClr>
                <a:srgbClr val="003D6A"/>
              </a:buClr>
              <a:buFont typeface="Arial"/>
              <a:buChar char="•"/>
              <a:defRPr sz="2000" kern="1200">
                <a:solidFill>
                  <a:srgbClr val="003D6A"/>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e-DE" dirty="0"/>
          </a:p>
        </p:txBody>
      </p:sp>
      <p:sp>
        <p:nvSpPr>
          <p:cNvPr id="8" name="Inhaltsplatzhalter 4"/>
          <p:cNvSpPr txBox="1">
            <a:spLocks/>
          </p:cNvSpPr>
          <p:nvPr/>
        </p:nvSpPr>
        <p:spPr>
          <a:xfrm>
            <a:off x="561443" y="3619669"/>
            <a:ext cx="5162685" cy="4279899"/>
          </a:xfrm>
          <a:prstGeom prst="rect">
            <a:avLst/>
          </a:prstGeom>
        </p:spPr>
        <p:txBody>
          <a:bodyPr vert="horz"/>
          <a:lstStyle>
            <a:lvl1pPr marL="0" indent="0" algn="l" defTabSz="457200" rtl="0" eaLnBrk="1" latinLnBrk="0" hangingPunct="1">
              <a:lnSpc>
                <a:spcPts val="2400"/>
              </a:lnSpc>
              <a:spcBef>
                <a:spcPts val="550"/>
              </a:spcBef>
              <a:buFontTx/>
              <a:buNone/>
              <a:defRPr sz="2000" kern="1200">
                <a:solidFill>
                  <a:srgbClr val="003D6A"/>
                </a:solidFill>
                <a:latin typeface="Calibri"/>
                <a:ea typeface="+mn-ea"/>
                <a:cs typeface="Calibri"/>
              </a:defRPr>
            </a:lvl1pPr>
            <a:lvl2pPr marL="177800" indent="-177800" algn="l" defTabSz="457200" rtl="0" eaLnBrk="1" latinLnBrk="0" hangingPunct="1">
              <a:lnSpc>
                <a:spcPts val="2400"/>
              </a:lnSpc>
              <a:spcBef>
                <a:spcPts val="550"/>
              </a:spcBef>
              <a:buClr>
                <a:srgbClr val="003D6A"/>
              </a:buClr>
              <a:buFont typeface="Arial"/>
              <a:buChar char="•"/>
              <a:defRPr sz="2000" kern="1200">
                <a:solidFill>
                  <a:srgbClr val="003D6A"/>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buClr>
                <a:srgbClr val="002060"/>
              </a:buClr>
            </a:pPr>
            <a:r>
              <a:rPr lang="de-DE" altLang="de-DE" sz="1800" b="1" dirty="0" smtClean="0"/>
              <a:t>Der erste Eindruck zählt! </a:t>
            </a:r>
          </a:p>
          <a:p>
            <a:pPr marL="285750" indent="-285750">
              <a:lnSpc>
                <a:spcPts val="2800"/>
              </a:lnSpc>
              <a:spcBef>
                <a:spcPts val="0"/>
              </a:spcBef>
              <a:buClr>
                <a:schemeClr val="tx1">
                  <a:lumMod val="75000"/>
                  <a:lumOff val="25000"/>
                </a:schemeClr>
              </a:buClr>
              <a:buFont typeface="Arial" panose="020B0604020202020204" pitchFamily="34" charset="0"/>
              <a:buChar char="•"/>
            </a:pPr>
            <a:r>
              <a:rPr lang="de-DE" altLang="de-DE" sz="1800" dirty="0" smtClean="0">
                <a:solidFill>
                  <a:schemeClr val="tx1">
                    <a:lumMod val="75000"/>
                    <a:lumOff val="25000"/>
                  </a:schemeClr>
                </a:solidFill>
              </a:rPr>
              <a:t>Aussehen (Blickfeld), Bewegungsabläufe (Geschwindigkeit, Klemmstellen), Geräusche</a:t>
            </a:r>
          </a:p>
          <a:p>
            <a:pPr marL="285750" indent="-285750">
              <a:lnSpc>
                <a:spcPts val="2800"/>
              </a:lnSpc>
              <a:spcBef>
                <a:spcPts val="0"/>
              </a:spcBef>
              <a:buClr>
                <a:schemeClr val="tx1">
                  <a:lumMod val="75000"/>
                  <a:lumOff val="25000"/>
                </a:schemeClr>
              </a:buClr>
              <a:buFont typeface="Arial" panose="020B0604020202020204" pitchFamily="34" charset="0"/>
              <a:buChar char="•"/>
            </a:pPr>
            <a:r>
              <a:rPr lang="de-DE" altLang="de-DE" sz="1800" dirty="0" smtClean="0">
                <a:solidFill>
                  <a:schemeClr val="tx1">
                    <a:lumMod val="75000"/>
                    <a:lumOff val="25000"/>
                  </a:schemeClr>
                </a:solidFill>
              </a:rPr>
              <a:t>Beherrschung der Arbeitsprozesse und intuitive Maschinenbedienung </a:t>
            </a:r>
            <a:r>
              <a:rPr lang="de-DE" altLang="de-DE" sz="1800" dirty="0" smtClean="0">
                <a:solidFill>
                  <a:schemeClr val="tx1">
                    <a:lumMod val="75000"/>
                    <a:lumOff val="25000"/>
                  </a:schemeClr>
                </a:solidFill>
                <a:sym typeface="Wingdings" panose="05000000000000000000" pitchFamily="2" charset="2"/>
              </a:rPr>
              <a:t> Übersichtlichkeit</a:t>
            </a:r>
            <a:endParaRPr lang="de-DE" altLang="de-DE" sz="1800" dirty="0">
              <a:solidFill>
                <a:schemeClr val="tx1">
                  <a:lumMod val="75000"/>
                  <a:lumOff val="25000"/>
                </a:schemeClr>
              </a:solidFill>
              <a:sym typeface="Wingdings" panose="05000000000000000000" pitchFamily="2" charset="2"/>
            </a:endParaRPr>
          </a:p>
          <a:p>
            <a:pPr>
              <a:lnSpc>
                <a:spcPts val="2800"/>
              </a:lnSpc>
              <a:spcBef>
                <a:spcPts val="1200"/>
              </a:spcBef>
              <a:buClr>
                <a:srgbClr val="002060"/>
              </a:buClr>
            </a:pPr>
            <a:r>
              <a:rPr lang="de-DE" altLang="de-DE" sz="1800" b="1" dirty="0" smtClean="0">
                <a:solidFill>
                  <a:schemeClr val="tx1">
                    <a:lumMod val="75000"/>
                    <a:lumOff val="25000"/>
                  </a:schemeClr>
                </a:solidFill>
              </a:rPr>
              <a:t>Der Mensch wird und bleibt der Taktgeber!</a:t>
            </a:r>
          </a:p>
          <a:p>
            <a:endParaRPr lang="de-DE" dirty="0">
              <a:solidFill>
                <a:schemeClr val="tx1">
                  <a:lumMod val="75000"/>
                  <a:lumOff val="25000"/>
                </a:schemeClr>
              </a:solidFill>
            </a:endParaRPr>
          </a:p>
        </p:txBody>
      </p:sp>
      <p:sp>
        <p:nvSpPr>
          <p:cNvPr id="9" name="Textfeld 8"/>
          <p:cNvSpPr txBox="1"/>
          <p:nvPr/>
        </p:nvSpPr>
        <p:spPr>
          <a:xfrm>
            <a:off x="5571481" y="5891429"/>
            <a:ext cx="2223686" cy="261610"/>
          </a:xfrm>
          <a:prstGeom prst="rect">
            <a:avLst/>
          </a:prstGeom>
          <a:noFill/>
        </p:spPr>
        <p:txBody>
          <a:bodyPr wrap="none" rtlCol="0">
            <a:spAutoFit/>
          </a:bodyPr>
          <a:lstStyle/>
          <a:p>
            <a:r>
              <a:rPr lang="de-DE" sz="1100" i="1" dirty="0" smtClean="0">
                <a:solidFill>
                  <a:schemeClr val="tx1">
                    <a:lumMod val="75000"/>
                    <a:lumOff val="25000"/>
                  </a:schemeClr>
                </a:solidFill>
              </a:rPr>
              <a:t>Bildquelle</a:t>
            </a:r>
            <a:r>
              <a:rPr lang="de-DE" sz="1100" i="1" dirty="0">
                <a:solidFill>
                  <a:schemeClr val="tx1">
                    <a:lumMod val="75000"/>
                    <a:lumOff val="25000"/>
                  </a:schemeClr>
                </a:solidFill>
              </a:rPr>
              <a:t>: </a:t>
            </a:r>
            <a:r>
              <a:rPr lang="de-DE" sz="1100" i="1" dirty="0" smtClean="0">
                <a:solidFill>
                  <a:schemeClr val="tx1">
                    <a:lumMod val="75000"/>
                    <a:lumOff val="25000"/>
                  </a:schemeClr>
                </a:solidFill>
              </a:rPr>
              <a:t>SCHUNK GmbH &amp; Co. KG</a:t>
            </a:r>
            <a:endParaRPr lang="de-DE" sz="1100" i="1" dirty="0">
              <a:solidFill>
                <a:schemeClr val="tx1">
                  <a:lumMod val="75000"/>
                  <a:lumOff val="25000"/>
                </a:schemeClr>
              </a:solidFill>
            </a:endParaRPr>
          </a:p>
        </p:txBody>
      </p:sp>
      <p:sp>
        <p:nvSpPr>
          <p:cNvPr id="11" name="Fußzeilenplatzhalter 8"/>
          <p:cNvSpPr>
            <a:spLocks noGrp="1"/>
          </p:cNvSpPr>
          <p:nvPr>
            <p:ph type="ftr" sz="quarter" idx="3"/>
          </p:nvPr>
        </p:nvSpPr>
        <p:spPr>
          <a:xfrm>
            <a:off x="755576" y="6500961"/>
            <a:ext cx="5831568" cy="252000"/>
          </a:xfrm>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1566276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82172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Mensch-Roboter-Kollaboration</a:t>
            </a:r>
            <a:br>
              <a:rPr lang="de-DE" dirty="0" smtClean="0"/>
            </a:br>
            <a:r>
              <a:rPr lang="de-DE" sz="2400" i="1" dirty="0" smtClean="0"/>
              <a:t>Begriffsdefintion</a:t>
            </a:r>
            <a:endParaRPr lang="de-DE" sz="2400" i="1" dirty="0"/>
          </a:p>
        </p:txBody>
      </p:sp>
      <p:sp>
        <p:nvSpPr>
          <p:cNvPr id="2" name="Inhaltsplatzhalter 1"/>
          <p:cNvSpPr>
            <a:spLocks noGrp="1"/>
          </p:cNvSpPr>
          <p:nvPr>
            <p:ph sz="quarter" idx="10"/>
          </p:nvPr>
        </p:nvSpPr>
        <p:spPr/>
        <p:txBody>
          <a:bodyPr/>
          <a:lstStyle/>
          <a:p>
            <a:r>
              <a:rPr lang="de-DE" b="1" dirty="0" smtClean="0">
                <a:solidFill>
                  <a:srgbClr val="003D6A"/>
                </a:solidFill>
              </a:rPr>
              <a:t>Was ist MRK?</a:t>
            </a:r>
          </a:p>
          <a:p>
            <a:r>
              <a:rPr lang="de-DE" dirty="0" smtClean="0"/>
              <a:t>	Abkürzung für den Begriff „Mensch-Roboter-Kollaboration“</a:t>
            </a:r>
          </a:p>
          <a:p>
            <a:endParaRPr lang="de-DE" dirty="0" smtClean="0"/>
          </a:p>
          <a:p>
            <a:r>
              <a:rPr lang="de-DE" b="1" dirty="0" smtClean="0">
                <a:solidFill>
                  <a:srgbClr val="003D6A"/>
                </a:solidFill>
              </a:rPr>
              <a:t>Erklärung:</a:t>
            </a:r>
          </a:p>
          <a:p>
            <a:r>
              <a:rPr lang="de-DE" dirty="0" smtClean="0"/>
              <a:t>Bezeichnet die </a:t>
            </a:r>
            <a:r>
              <a:rPr lang="de-DE" b="1" dirty="0" smtClean="0"/>
              <a:t>schutzzaunlose Interaktion</a:t>
            </a:r>
            <a:r>
              <a:rPr lang="de-DE" dirty="0" smtClean="0"/>
              <a:t> zwischen einem </a:t>
            </a:r>
            <a:r>
              <a:rPr lang="de-DE" b="1" dirty="0" smtClean="0"/>
              <a:t>Bediener [Mensch] </a:t>
            </a:r>
            <a:r>
              <a:rPr lang="de-DE" dirty="0" smtClean="0"/>
              <a:t>und einem </a:t>
            </a:r>
            <a:r>
              <a:rPr lang="de-DE" b="1" dirty="0" smtClean="0"/>
              <a:t>Roboter</a:t>
            </a:r>
          </a:p>
          <a:p>
            <a:r>
              <a:rPr lang="de-DE" dirty="0" smtClean="0"/>
              <a:t>Unabhängig der </a:t>
            </a:r>
            <a:r>
              <a:rPr lang="de-DE" b="1" dirty="0"/>
              <a:t>Art der Kollaboration </a:t>
            </a:r>
            <a:r>
              <a:rPr lang="de-DE" dirty="0" smtClean="0"/>
              <a:t>steht der Schutz des Menschen immer im Fokus. Um diesen jederzeit gewährleisten zu können, wird die Zusammenarbeit teilweise über </a:t>
            </a:r>
            <a:r>
              <a:rPr lang="de-DE" b="1" dirty="0" smtClean="0"/>
              <a:t>Normen und Zertifizierungen </a:t>
            </a:r>
            <a:r>
              <a:rPr lang="de-DE" dirty="0" smtClean="0"/>
              <a:t>geregelt.</a:t>
            </a:r>
          </a:p>
          <a:p>
            <a:r>
              <a:rPr lang="de-DE" dirty="0" smtClean="0"/>
              <a:t>Oftmals sind aber noch </a:t>
            </a:r>
            <a:r>
              <a:rPr lang="de-DE" b="1" dirty="0" smtClean="0"/>
              <a:t>einige Punkte </a:t>
            </a:r>
            <a:r>
              <a:rPr lang="de-DE" dirty="0" smtClean="0"/>
              <a:t>ungeklärt, dies führt zu einer Unsicherheit im Markt.</a:t>
            </a:r>
          </a:p>
          <a:p>
            <a:endParaRPr lang="de-DE" dirty="0" smtClean="0"/>
          </a:p>
          <a:p>
            <a:endParaRPr lang="de-DE" dirty="0"/>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l="49139"/>
          <a:stretch/>
        </p:blipFill>
        <p:spPr>
          <a:xfrm>
            <a:off x="6937713" y="194152"/>
            <a:ext cx="1698286" cy="1694590"/>
          </a:xfrm>
          <a:prstGeom prst="rect">
            <a:avLst/>
          </a:prstGeom>
        </p:spPr>
      </p:pic>
      <p:sp>
        <p:nvSpPr>
          <p:cNvPr id="8" name="Fußzeilenplatzhalter 7"/>
          <p:cNvSpPr>
            <a:spLocks noGrp="1"/>
          </p:cNvSpPr>
          <p:nvPr>
            <p:ph type="ftr" sz="quarter" idx="3"/>
          </p:nvPr>
        </p:nvSpPr>
        <p:spPr/>
        <p:txBody>
          <a:bodyPr/>
          <a:lstStyle/>
          <a:p>
            <a:r>
              <a:rPr lang="de-DE" dirty="0" smtClean="0"/>
              <a:t>Mensch-Roboter-Kollaboration | Produktmanagement Greifsysteme </a:t>
            </a:r>
            <a:endParaRPr lang="de-DE" dirty="0"/>
          </a:p>
        </p:txBody>
      </p:sp>
      <p:sp>
        <p:nvSpPr>
          <p:cNvPr id="9" name="Textfeld 8"/>
          <p:cNvSpPr txBox="1"/>
          <p:nvPr/>
        </p:nvSpPr>
        <p:spPr>
          <a:xfrm rot="16200000">
            <a:off x="7852073" y="4806147"/>
            <a:ext cx="2295821" cy="261610"/>
          </a:xfrm>
          <a:prstGeom prst="rect">
            <a:avLst/>
          </a:prstGeom>
          <a:noFill/>
        </p:spPr>
        <p:txBody>
          <a:bodyPr wrap="none" rtlCol="0">
            <a:spAutoFit/>
          </a:bodyPr>
          <a:lstStyle/>
          <a:p>
            <a:r>
              <a:rPr lang="de-DE" sz="1100" i="1" dirty="0" smtClean="0">
                <a:solidFill>
                  <a:schemeClr val="tx1">
                    <a:lumMod val="75000"/>
                    <a:lumOff val="25000"/>
                  </a:schemeClr>
                </a:solidFill>
              </a:rPr>
              <a:t>Bildquellen: SCHUNK GmbH &amp; Co. KG</a:t>
            </a:r>
            <a:endParaRPr lang="de-DE" sz="1100" i="1" dirty="0">
              <a:solidFill>
                <a:schemeClr val="tx1">
                  <a:lumMod val="75000"/>
                  <a:lumOff val="25000"/>
                </a:schemeClr>
              </a:solidFill>
            </a:endParaRPr>
          </a:p>
        </p:txBody>
      </p:sp>
    </p:spTree>
    <p:extLst>
      <p:ext uri="{BB962C8B-B14F-4D97-AF65-F5344CB8AC3E}">
        <p14:creationId xmlns:p14="http://schemas.microsoft.com/office/powerpoint/2010/main" val="4053104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lstStyle/>
          <a:p>
            <a:r>
              <a:rPr lang="de-DE" dirty="0" smtClean="0"/>
              <a:t>Von der Vollautomatisierung </a:t>
            </a:r>
            <a:br>
              <a:rPr lang="de-DE" dirty="0" smtClean="0"/>
            </a:br>
            <a:r>
              <a:rPr lang="de-DE" dirty="0"/>
              <a:t>	</a:t>
            </a:r>
            <a:r>
              <a:rPr lang="de-DE" dirty="0" smtClean="0"/>
              <a:t>zur Mensch-Roboter-Kollaboration</a:t>
            </a:r>
            <a:endParaRPr lang="de-DE" dirty="0"/>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2040" y="3153369"/>
            <a:ext cx="4067944" cy="3050959"/>
          </a:xfrm>
          <a:prstGeom prst="rect">
            <a:avLst/>
          </a:prstGeom>
        </p:spPr>
      </p:pic>
      <p:pic>
        <p:nvPicPr>
          <p:cNvPr id="10" name="Grafik 9"/>
          <p:cNvPicPr>
            <a:picLocks noChangeAspect="1"/>
          </p:cNvPicPr>
          <p:nvPr/>
        </p:nvPicPr>
        <p:blipFill rotWithShape="1">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29600" b="97400" l="2647" r="54348"/>
                    </a14:imgEffect>
                  </a14:imgLayer>
                </a14:imgProps>
              </a:ext>
              <a:ext uri="{28A0092B-C50C-407E-A947-70E740481C1C}">
                <a14:useLocalDpi xmlns:a14="http://schemas.microsoft.com/office/drawing/2010/main"/>
              </a:ext>
            </a:extLst>
          </a:blip>
          <a:srcRect l="2788" t="28105" r="41790"/>
          <a:stretch/>
        </p:blipFill>
        <p:spPr>
          <a:xfrm>
            <a:off x="179512" y="1542496"/>
            <a:ext cx="4275272" cy="2620928"/>
          </a:xfrm>
          <a:prstGeom prst="rect">
            <a:avLst/>
          </a:prstGeom>
        </p:spPr>
      </p:pic>
      <p:sp>
        <p:nvSpPr>
          <p:cNvPr id="11" name="Textfeld 10"/>
          <p:cNvSpPr txBox="1"/>
          <p:nvPr/>
        </p:nvSpPr>
        <p:spPr>
          <a:xfrm>
            <a:off x="71299" y="4023838"/>
            <a:ext cx="4860032" cy="1923604"/>
          </a:xfrm>
          <a:prstGeom prst="rect">
            <a:avLst/>
          </a:prstGeom>
          <a:noFill/>
        </p:spPr>
        <p:txBody>
          <a:bodyPr wrap="square" rtlCol="0">
            <a:spAutoFit/>
          </a:bodyPr>
          <a:lstStyle/>
          <a:p>
            <a:endParaRPr lang="de-DE" sz="900" b="1" dirty="0">
              <a:solidFill>
                <a:schemeClr val="tx1">
                  <a:lumMod val="75000"/>
                  <a:lumOff val="25000"/>
                </a:schemeClr>
              </a:solidFill>
            </a:endParaRPr>
          </a:p>
          <a:p>
            <a:pPr>
              <a:spcAft>
                <a:spcPts val="600"/>
              </a:spcAft>
            </a:pPr>
            <a:r>
              <a:rPr lang="de-DE" sz="2000" b="1" dirty="0" smtClean="0">
                <a:solidFill>
                  <a:srgbClr val="003D6A"/>
                </a:solidFill>
              </a:rPr>
              <a:t>Vorteile</a:t>
            </a:r>
          </a:p>
          <a:p>
            <a:pPr marL="285750" indent="-285750">
              <a:spcAft>
                <a:spcPts val="600"/>
              </a:spcAft>
              <a:buFont typeface="Wingdings" panose="05000000000000000000" pitchFamily="2" charset="2"/>
              <a:buChar char="ü"/>
            </a:pPr>
            <a:r>
              <a:rPr lang="de-DE" sz="1400" dirty="0" smtClean="0">
                <a:solidFill>
                  <a:schemeClr val="tx1">
                    <a:lumMod val="75000"/>
                    <a:lumOff val="25000"/>
                  </a:schemeClr>
                </a:solidFill>
              </a:rPr>
              <a:t>Ergonomische Entlastung der Mitarbeiter</a:t>
            </a:r>
          </a:p>
          <a:p>
            <a:pPr marL="285750" indent="-285750">
              <a:spcAft>
                <a:spcPts val="600"/>
              </a:spcAft>
              <a:buFont typeface="Wingdings" panose="05000000000000000000" pitchFamily="2" charset="2"/>
              <a:buChar char="ü"/>
            </a:pPr>
            <a:r>
              <a:rPr lang="de-DE" sz="1400" dirty="0" smtClean="0">
                <a:solidFill>
                  <a:schemeClr val="tx1">
                    <a:lumMod val="75000"/>
                    <a:lumOff val="25000"/>
                  </a:schemeClr>
                </a:solidFill>
              </a:rPr>
              <a:t>Flexibilisierung der Arbeitsprozesse</a:t>
            </a:r>
          </a:p>
          <a:p>
            <a:pPr marL="285750" indent="-285750">
              <a:spcAft>
                <a:spcPts val="600"/>
              </a:spcAft>
              <a:buFont typeface="Wingdings" panose="05000000000000000000" pitchFamily="2" charset="2"/>
              <a:buChar char="ü"/>
            </a:pPr>
            <a:r>
              <a:rPr lang="de-DE" sz="1400" dirty="0" smtClean="0">
                <a:solidFill>
                  <a:schemeClr val="tx1">
                    <a:lumMod val="75000"/>
                    <a:lumOff val="25000"/>
                  </a:schemeClr>
                </a:solidFill>
              </a:rPr>
              <a:t>Effizienzsteigerung bei Robotereinsatz</a:t>
            </a:r>
          </a:p>
          <a:p>
            <a:pPr marL="285750" indent="-285750">
              <a:spcAft>
                <a:spcPts val="600"/>
              </a:spcAft>
              <a:buFont typeface="Wingdings" panose="05000000000000000000" pitchFamily="2" charset="2"/>
              <a:buChar char="ü"/>
            </a:pPr>
            <a:r>
              <a:rPr lang="de-DE" sz="1400" dirty="0" smtClean="0">
                <a:solidFill>
                  <a:schemeClr val="tx1">
                    <a:lumMod val="75000"/>
                    <a:lumOff val="25000"/>
                  </a:schemeClr>
                </a:solidFill>
              </a:rPr>
              <a:t>Nachrüstung und Flexibilisierung der Logistik, Beladung, Montage und Handhabung</a:t>
            </a:r>
            <a:endParaRPr lang="de-DE" sz="1400" dirty="0">
              <a:solidFill>
                <a:schemeClr val="tx1">
                  <a:lumMod val="75000"/>
                  <a:lumOff val="25000"/>
                </a:schemeClr>
              </a:solidFill>
            </a:endParaRPr>
          </a:p>
        </p:txBody>
      </p:sp>
      <p:sp>
        <p:nvSpPr>
          <p:cNvPr id="4" name="Eingekerbter Richtungspfeil 3"/>
          <p:cNvSpPr/>
          <p:nvPr/>
        </p:nvSpPr>
        <p:spPr>
          <a:xfrm rot="1550043">
            <a:off x="4290209" y="3651499"/>
            <a:ext cx="504056" cy="744678"/>
          </a:xfrm>
          <a:prstGeom prst="chevron">
            <a:avLst/>
          </a:prstGeom>
          <a:solidFill>
            <a:srgbClr val="009EE3"/>
          </a:solidFill>
          <a:ln>
            <a:solidFill>
              <a:srgbClr val="009EE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tx1"/>
              </a:solidFill>
            </a:endParaRPr>
          </a:p>
        </p:txBody>
      </p:sp>
      <p:sp>
        <p:nvSpPr>
          <p:cNvPr id="9" name="Textfeld 8"/>
          <p:cNvSpPr txBox="1"/>
          <p:nvPr/>
        </p:nvSpPr>
        <p:spPr>
          <a:xfrm>
            <a:off x="4957160" y="1860616"/>
            <a:ext cx="3703960" cy="1277273"/>
          </a:xfrm>
          <a:prstGeom prst="rect">
            <a:avLst/>
          </a:prstGeom>
          <a:noFill/>
        </p:spPr>
        <p:txBody>
          <a:bodyPr wrap="square" rtlCol="0">
            <a:spAutoFit/>
          </a:bodyPr>
          <a:lstStyle/>
          <a:p>
            <a:r>
              <a:rPr lang="de-DE" sz="2000" b="1" dirty="0" smtClean="0">
                <a:solidFill>
                  <a:srgbClr val="003D6A"/>
                </a:solidFill>
              </a:rPr>
              <a:t>Definition</a:t>
            </a:r>
          </a:p>
          <a:p>
            <a:r>
              <a:rPr lang="de-DE" sz="1600" b="1" dirty="0" smtClean="0">
                <a:solidFill>
                  <a:schemeClr val="tx1">
                    <a:lumMod val="75000"/>
                    <a:lumOff val="25000"/>
                  </a:schemeClr>
                </a:solidFill>
              </a:rPr>
              <a:t>Schutzzaunlose </a:t>
            </a:r>
            <a:r>
              <a:rPr lang="de-DE" sz="1600" b="1" dirty="0">
                <a:solidFill>
                  <a:schemeClr val="tx1">
                    <a:lumMod val="75000"/>
                    <a:lumOff val="25000"/>
                  </a:schemeClr>
                </a:solidFill>
              </a:rPr>
              <a:t>Interaktion zwischen einem Bediener [Mensch] und einem </a:t>
            </a:r>
            <a:r>
              <a:rPr lang="de-DE" sz="1600" b="1" dirty="0" smtClean="0">
                <a:solidFill>
                  <a:schemeClr val="tx1">
                    <a:lumMod val="75000"/>
                    <a:lumOff val="25000"/>
                  </a:schemeClr>
                </a:solidFill>
              </a:rPr>
              <a:t>Roboter in </a:t>
            </a:r>
            <a:r>
              <a:rPr lang="de-DE" sz="1600" b="1" dirty="0">
                <a:solidFill>
                  <a:schemeClr val="tx1">
                    <a:lumMod val="75000"/>
                    <a:lumOff val="25000"/>
                  </a:schemeClr>
                </a:solidFill>
              </a:rPr>
              <a:t>gemeinsamen </a:t>
            </a:r>
            <a:r>
              <a:rPr lang="de-DE" sz="1600" b="1" dirty="0" smtClean="0">
                <a:solidFill>
                  <a:schemeClr val="tx1">
                    <a:lumMod val="75000"/>
                    <a:lumOff val="25000"/>
                  </a:schemeClr>
                </a:solidFill>
              </a:rPr>
              <a:t>Arbeitsräumen</a:t>
            </a:r>
          </a:p>
          <a:p>
            <a:endParaRPr lang="de-DE" sz="900" b="1" dirty="0">
              <a:solidFill>
                <a:schemeClr val="tx1">
                  <a:lumMod val="75000"/>
                  <a:lumOff val="25000"/>
                </a:schemeClr>
              </a:solidFill>
            </a:endParaRPr>
          </a:p>
        </p:txBody>
      </p:sp>
      <p:sp>
        <p:nvSpPr>
          <p:cNvPr id="8" name="Textfeld 7"/>
          <p:cNvSpPr txBox="1"/>
          <p:nvPr/>
        </p:nvSpPr>
        <p:spPr>
          <a:xfrm rot="16200000">
            <a:off x="7852073" y="4806147"/>
            <a:ext cx="2295821" cy="261610"/>
          </a:xfrm>
          <a:prstGeom prst="rect">
            <a:avLst/>
          </a:prstGeom>
          <a:noFill/>
        </p:spPr>
        <p:txBody>
          <a:bodyPr wrap="none" rtlCol="0">
            <a:spAutoFit/>
          </a:bodyPr>
          <a:lstStyle/>
          <a:p>
            <a:r>
              <a:rPr lang="de-DE" sz="1100" i="1" dirty="0" smtClean="0">
                <a:solidFill>
                  <a:schemeClr val="tx1">
                    <a:lumMod val="75000"/>
                    <a:lumOff val="25000"/>
                  </a:schemeClr>
                </a:solidFill>
              </a:rPr>
              <a:t>Bildquellen: SCHUNK GmbH &amp; Co. KG</a:t>
            </a:r>
            <a:endParaRPr lang="de-DE" sz="1100" i="1" dirty="0">
              <a:solidFill>
                <a:schemeClr val="tx1">
                  <a:lumMod val="75000"/>
                  <a:lumOff val="25000"/>
                </a:schemeClr>
              </a:solidFill>
            </a:endParaRPr>
          </a:p>
        </p:txBody>
      </p:sp>
      <p:pic>
        <p:nvPicPr>
          <p:cNvPr id="12" name="Grafik 11"/>
          <p:cNvPicPr>
            <a:picLocks noChangeAspect="1"/>
          </p:cNvPicPr>
          <p:nvPr/>
        </p:nvPicPr>
        <p:blipFill rotWithShape="1">
          <a:blip r:embed="rId6">
            <a:extLst>
              <a:ext uri="{28A0092B-C50C-407E-A947-70E740481C1C}">
                <a14:useLocalDpi xmlns:a14="http://schemas.microsoft.com/office/drawing/2010/main" val="0"/>
              </a:ext>
            </a:extLst>
          </a:blip>
          <a:srcRect l="49139"/>
          <a:stretch/>
        </p:blipFill>
        <p:spPr>
          <a:xfrm>
            <a:off x="7236296" y="135138"/>
            <a:ext cx="1698286" cy="1694590"/>
          </a:xfrm>
          <a:prstGeom prst="rect">
            <a:avLst/>
          </a:prstGeom>
        </p:spPr>
      </p:pic>
      <p:sp>
        <p:nvSpPr>
          <p:cNvPr id="3" name="Fußzeilenplatzhalter 2"/>
          <p:cNvSpPr>
            <a:spLocks noGrp="1"/>
          </p:cNvSpPr>
          <p:nvPr>
            <p:ph type="ftr" sz="quarter" idx="3"/>
          </p:nvPr>
        </p:nvSpPr>
        <p:spPr>
          <a:xfrm>
            <a:off x="755576" y="6491630"/>
            <a:ext cx="5831568" cy="252000"/>
          </a:xfrm>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1657939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323528" y="3027718"/>
            <a:ext cx="6696338" cy="473290"/>
            <a:chOff x="251520" y="2132856"/>
            <a:chExt cx="6336704" cy="473290"/>
          </a:xfrm>
        </p:grpSpPr>
        <p:sp>
          <p:nvSpPr>
            <p:cNvPr id="4" name="Rechteck 3"/>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3"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94521" y="1556792"/>
            <a:ext cx="7704856" cy="3816424"/>
          </a:xfrm>
          <a:prstGeom prst="rect">
            <a:avLst/>
          </a:prstGeom>
          <a:noFill/>
          <a:ln w="9525">
            <a:noFill/>
            <a:miter lim="800000"/>
            <a:headEnd/>
            <a:tailEnd/>
          </a:ln>
        </p:spPr>
        <p:txBody>
          <a:bodyPr lIns="91418" tIns="45710" rIns="91418" bIns="45710"/>
          <a:lstStyle/>
          <a:p>
            <a:pPr defTabSz="455613"/>
            <a:r>
              <a:rPr lang="de-DE" sz="2800" b="1" dirty="0" smtClean="0">
                <a:solidFill>
                  <a:srgbClr val="F0F0F0"/>
                </a:solidFill>
              </a:rPr>
              <a:t>Inhalte</a:t>
            </a:r>
          </a:p>
          <a:p>
            <a:pPr defTabSz="455613">
              <a:spcBef>
                <a:spcPts val="1200"/>
              </a:spcBef>
            </a:pPr>
            <a:r>
              <a:rPr lang="de-DE" sz="2000" b="1" dirty="0" smtClean="0">
                <a:solidFill>
                  <a:srgbClr val="F0F0F0"/>
                </a:solidFill>
              </a:rPr>
              <a:t>1 | Allgemeine Informationen zu MRK</a:t>
            </a:r>
          </a:p>
          <a:p>
            <a:pPr defTabSz="455613">
              <a:spcBef>
                <a:spcPts val="1200"/>
              </a:spcBef>
            </a:pPr>
            <a:r>
              <a:rPr lang="de-DE" sz="2000" b="1" dirty="0" smtClean="0">
                <a:solidFill>
                  <a:srgbClr val="F0F0F0"/>
                </a:solidFill>
              </a:rPr>
              <a:t>	1.1 </a:t>
            </a:r>
            <a:r>
              <a:rPr lang="de-DE" sz="2000" b="1" dirty="0">
                <a:solidFill>
                  <a:srgbClr val="F0F0F0"/>
                </a:solidFill>
              </a:rPr>
              <a:t>| Begriffsdefinition</a:t>
            </a:r>
          </a:p>
          <a:p>
            <a:pPr defTabSz="455613">
              <a:spcBef>
                <a:spcPts val="1200"/>
              </a:spcBef>
            </a:pPr>
            <a:r>
              <a:rPr lang="de-DE" sz="2000" b="1" dirty="0">
                <a:solidFill>
                  <a:srgbClr val="F0F0F0"/>
                </a:solidFill>
              </a:rPr>
              <a:t>	1.2 | Motivation und Gründe</a:t>
            </a:r>
          </a:p>
          <a:p>
            <a:pPr defTabSz="455613">
              <a:spcBef>
                <a:spcPts val="1200"/>
              </a:spcBef>
            </a:pPr>
            <a:r>
              <a:rPr lang="de-DE" sz="2000" b="1" dirty="0">
                <a:solidFill>
                  <a:srgbClr val="F0F0F0"/>
                </a:solidFill>
              </a:rPr>
              <a:t>	1.3 | Unterteilungsmöglichkeiten</a:t>
            </a:r>
          </a:p>
          <a:p>
            <a:pPr defTabSz="455613">
              <a:spcBef>
                <a:spcPts val="1200"/>
              </a:spcBef>
            </a:pPr>
            <a:r>
              <a:rPr lang="de-DE" sz="2000" b="1" dirty="0">
                <a:solidFill>
                  <a:srgbClr val="F0F0F0"/>
                </a:solidFill>
              </a:rPr>
              <a:t>	1.4 | Normatives Umfeld und notwendige Schritte</a:t>
            </a:r>
          </a:p>
          <a:p>
            <a:pPr defTabSz="455613">
              <a:spcBef>
                <a:spcPts val="1200"/>
              </a:spcBef>
            </a:pPr>
            <a:r>
              <a:rPr lang="de-DE" sz="2000" b="1" dirty="0" smtClean="0">
                <a:solidFill>
                  <a:srgbClr val="F0F0F0"/>
                </a:solidFill>
              </a:rPr>
              <a:t>2 | MRK aus Sicht eines Greiferherstellers</a:t>
            </a:r>
          </a:p>
          <a:p>
            <a:pPr defTabSz="455613">
              <a:spcBef>
                <a:spcPts val="1200"/>
              </a:spcBef>
            </a:pPr>
            <a:r>
              <a:rPr lang="de-DE" sz="2000" b="1" dirty="0" smtClean="0">
                <a:solidFill>
                  <a:srgbClr val="F0F0F0"/>
                </a:solidFill>
              </a:rPr>
              <a:t>3 | Ansprechpartner und Zusammenfassung</a:t>
            </a:r>
            <a:endParaRPr lang="de-DE" sz="2000" b="1" dirty="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a:r>
              <a:rPr lang="de-DE" sz="2000" b="1" dirty="0" smtClean="0">
                <a:solidFill>
                  <a:srgbClr val="FFFFFF"/>
                </a:solidFill>
              </a:rPr>
              <a:t> </a:t>
            </a:r>
            <a:endParaRPr lang="de-DE" sz="2000" b="1" dirty="0">
              <a:solidFill>
                <a:srgbClr val="FFFFFF"/>
              </a:solidFill>
            </a:endParaRP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lnSpc>
                <a:spcPts val="3200"/>
              </a:lnSpc>
              <a:spcBef>
                <a:spcPct val="0"/>
              </a:spcBef>
              <a:defRPr/>
            </a:pPr>
            <a:r>
              <a:rPr lang="de-DE" sz="2800" b="1" dirty="0" smtClean="0">
                <a:solidFill>
                  <a:srgbClr val="FFFFFF"/>
                </a:solidFill>
              </a:rPr>
              <a:t>Mensch-Roboter-Kollaboration</a:t>
            </a:r>
          </a:p>
          <a:p>
            <a:pPr marL="84138" lvl="0">
              <a:lnSpc>
                <a:spcPts val="3200"/>
              </a:lnSpc>
              <a:spcBef>
                <a:spcPct val="0"/>
              </a:spcBef>
              <a:defRPr/>
            </a:pPr>
            <a:r>
              <a:rPr lang="de-DE" sz="2400" i="1" dirty="0" smtClean="0">
                <a:solidFill>
                  <a:srgbClr val="FFFFFF"/>
                </a:solidFill>
              </a:rPr>
              <a:t>Schulungspräsentation</a:t>
            </a:r>
            <a:endParaRPr lang="de-DE" sz="2400" i="1" dirty="0">
              <a:solidFill>
                <a:srgbClr val="FFFFFF"/>
              </a:solidFill>
            </a:endParaRPr>
          </a:p>
        </p:txBody>
      </p:sp>
      <p:sp>
        <p:nvSpPr>
          <p:cNvPr id="5" name="Fußzeilenplatzhalter 4"/>
          <p:cNvSpPr>
            <a:spLocks noGrp="1"/>
          </p:cNvSpPr>
          <p:nvPr>
            <p:ph type="ftr" sz="quarter" idx="3"/>
          </p:nvPr>
        </p:nvSpPr>
        <p:spPr>
          <a:xfrm>
            <a:off x="755576" y="6486719"/>
            <a:ext cx="5831568" cy="252000"/>
          </a:xfrm>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62594819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Arbeitsplätze mit Sinn für die direkte Interaktion zwischen Mensch und Maschine</a:t>
            </a:r>
            <a:endParaRPr lang="de-DE" dirty="0"/>
          </a:p>
        </p:txBody>
      </p:sp>
      <p:sp>
        <p:nvSpPr>
          <p:cNvPr id="3" name="Inhaltsplatzhalter 2"/>
          <p:cNvSpPr>
            <a:spLocks noGrp="1"/>
          </p:cNvSpPr>
          <p:nvPr>
            <p:ph sz="quarter" idx="10"/>
          </p:nvPr>
        </p:nvSpPr>
        <p:spPr/>
        <p:txBody>
          <a:bodyPr/>
          <a:lstStyle/>
          <a:p>
            <a:r>
              <a:rPr lang="de-DE" sz="2400" b="1" dirty="0">
                <a:solidFill>
                  <a:srgbClr val="003D6A"/>
                </a:solidFill>
              </a:rPr>
              <a:t>Arbeitsplätze mit Qualitätsproblemen </a:t>
            </a:r>
            <a:endParaRPr lang="de-DE" sz="2400" b="1" dirty="0" smtClean="0">
              <a:solidFill>
                <a:srgbClr val="003D6A"/>
              </a:solidFill>
            </a:endParaRPr>
          </a:p>
          <a:p>
            <a:pPr marL="342900" indent="-342900">
              <a:buFont typeface="Arial" panose="020B0604020202020204" pitchFamily="34" charset="0"/>
              <a:buChar char="•"/>
            </a:pPr>
            <a:r>
              <a:rPr lang="de-DE" dirty="0" smtClean="0"/>
              <a:t>Tätigkeiten mit hohen Anforderungen an die Reproduzierbarkeit bspw. Klebeprozesse</a:t>
            </a:r>
            <a:endParaRPr lang="de-DE" dirty="0"/>
          </a:p>
          <a:p>
            <a:pPr marL="342900" indent="-342900">
              <a:buFont typeface="Arial" panose="020B0604020202020204" pitchFamily="34" charset="0"/>
              <a:buChar char="•"/>
            </a:pPr>
            <a:r>
              <a:rPr lang="de-DE" dirty="0" smtClean="0"/>
              <a:t>Tätigkeiten/Arbeitsplätze mit Fehlerhäufigkeit </a:t>
            </a:r>
            <a:r>
              <a:rPr lang="de-DE" dirty="0"/>
              <a:t>(z.B. </a:t>
            </a:r>
            <a:r>
              <a:rPr lang="de-DE" dirty="0" smtClean="0"/>
              <a:t>vergessene </a:t>
            </a:r>
            <a:r>
              <a:rPr lang="de-DE" dirty="0"/>
              <a:t>Teile) </a:t>
            </a:r>
          </a:p>
          <a:p>
            <a:pPr marL="342900" indent="-342900">
              <a:lnSpc>
                <a:spcPts val="1800"/>
              </a:lnSpc>
              <a:buFont typeface="Arial" panose="020B0604020202020204" pitchFamily="34" charset="0"/>
              <a:buChar char="•"/>
            </a:pPr>
            <a:r>
              <a:rPr lang="de-DE" dirty="0" smtClean="0"/>
              <a:t>Dokumentationspflichtige Tätigkeiten </a:t>
            </a:r>
            <a:r>
              <a:rPr lang="de-DE" dirty="0"/>
              <a:t>(z.B. Verschraubungen) </a:t>
            </a:r>
          </a:p>
          <a:p>
            <a:pPr>
              <a:spcBef>
                <a:spcPts val="1800"/>
              </a:spcBef>
            </a:pPr>
            <a:r>
              <a:rPr lang="de-DE" sz="2400" b="1" dirty="0">
                <a:solidFill>
                  <a:srgbClr val="003D6A"/>
                </a:solidFill>
              </a:rPr>
              <a:t>Arbeitsplätze mit Ergonomieproblemen </a:t>
            </a:r>
          </a:p>
          <a:p>
            <a:pPr marL="342900" indent="-342900">
              <a:lnSpc>
                <a:spcPct val="100000"/>
              </a:lnSpc>
              <a:buFont typeface="Arial" panose="020B0604020202020204" pitchFamily="34" charset="0"/>
              <a:buChar char="•"/>
            </a:pPr>
            <a:r>
              <a:rPr lang="de-DE" dirty="0"/>
              <a:t>Hohe zu bewegende Bauteilgewichte </a:t>
            </a:r>
            <a:r>
              <a:rPr lang="de-DE" dirty="0" smtClean="0"/>
              <a:t>(4 kg</a:t>
            </a:r>
            <a:r>
              <a:rPr lang="de-DE" dirty="0"/>
              <a:t> </a:t>
            </a:r>
            <a:r>
              <a:rPr lang="de-DE" dirty="0" smtClean="0"/>
              <a:t>bis </a:t>
            </a:r>
            <a:r>
              <a:rPr lang="de-DE" dirty="0"/>
              <a:t>12 kg) bzw. </a:t>
            </a:r>
            <a:r>
              <a:rPr lang="de-DE" dirty="0" smtClean="0"/>
              <a:t>hohe  </a:t>
            </a:r>
            <a:r>
              <a:rPr lang="de-DE" dirty="0"/>
              <a:t>Gesamtbelastung in einer Schicht </a:t>
            </a:r>
          </a:p>
          <a:p>
            <a:pPr>
              <a:lnSpc>
                <a:spcPct val="100000"/>
              </a:lnSpc>
            </a:pPr>
            <a:r>
              <a:rPr lang="de-DE" dirty="0" smtClean="0"/>
              <a:t>	</a:t>
            </a:r>
            <a:r>
              <a:rPr lang="de-DE" i="1" dirty="0" smtClean="0"/>
              <a:t>Beispiel: 500g pro Minute sind 240 kg pro Schicht</a:t>
            </a:r>
            <a:endParaRPr lang="de-DE" i="1" dirty="0"/>
          </a:p>
          <a:p>
            <a:pPr marL="342900" indent="-342900">
              <a:lnSpc>
                <a:spcPct val="100000"/>
              </a:lnSpc>
              <a:buFont typeface="Arial" panose="020B0604020202020204" pitchFamily="34" charset="0"/>
              <a:buChar char="•"/>
            </a:pPr>
            <a:r>
              <a:rPr lang="de-DE" dirty="0"/>
              <a:t>Aufbringen von </a:t>
            </a:r>
            <a:r>
              <a:rPr lang="de-DE" dirty="0" smtClean="0"/>
              <a:t>Fügekräften, insbesondere bei kleinen Flächen</a:t>
            </a:r>
            <a:endParaRPr lang="de-DE" dirty="0"/>
          </a:p>
          <a:p>
            <a:pPr marL="342900" indent="-342900">
              <a:lnSpc>
                <a:spcPct val="100000"/>
              </a:lnSpc>
              <a:buFont typeface="Arial" panose="020B0604020202020204" pitchFamily="34" charset="0"/>
              <a:buChar char="•"/>
            </a:pPr>
            <a:r>
              <a:rPr lang="de-DE" dirty="0"/>
              <a:t>Arbeiten in ergonomisch ungünstigen Posen </a:t>
            </a:r>
            <a:r>
              <a:rPr lang="de-DE" dirty="0" smtClean="0"/>
              <a:t>(bspw. Überkopftätigkeiten</a:t>
            </a:r>
            <a:r>
              <a:rPr lang="de-DE" dirty="0"/>
              <a:t>, weit vorgebeugt, gebückte </a:t>
            </a:r>
            <a:r>
              <a:rPr lang="de-DE" dirty="0" smtClean="0"/>
              <a:t>Haltung)</a:t>
            </a:r>
            <a:endParaRPr lang="de-DE" dirty="0"/>
          </a:p>
        </p:txBody>
      </p:sp>
      <p:sp>
        <p:nvSpPr>
          <p:cNvPr id="4" name="Fußzeilenplatzhalter 3"/>
          <p:cNvSpPr>
            <a:spLocks noGrp="1"/>
          </p:cNvSpPr>
          <p:nvPr>
            <p:ph type="ftr" sz="quarter" idx="3"/>
          </p:nvPr>
        </p:nvSpPr>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2313058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Arbeitsplätze mit Sinn für die direkte Interaktion zwischen Mensch und Maschine</a:t>
            </a:r>
            <a:endParaRPr lang="de-DE" i="1" dirty="0"/>
          </a:p>
        </p:txBody>
      </p:sp>
      <p:sp>
        <p:nvSpPr>
          <p:cNvPr id="3" name="Inhaltsplatzhalter 2"/>
          <p:cNvSpPr>
            <a:spLocks noGrp="1"/>
          </p:cNvSpPr>
          <p:nvPr>
            <p:ph sz="quarter" idx="10"/>
          </p:nvPr>
        </p:nvSpPr>
        <p:spPr/>
        <p:txBody>
          <a:bodyPr/>
          <a:lstStyle/>
          <a:p>
            <a:r>
              <a:rPr lang="de-DE" sz="2400" b="1" dirty="0">
                <a:solidFill>
                  <a:srgbClr val="003D6A"/>
                </a:solidFill>
              </a:rPr>
              <a:t>Arbeitsplätze mit </a:t>
            </a:r>
            <a:r>
              <a:rPr lang="de-DE" sz="2400" b="1" dirty="0" smtClean="0">
                <a:solidFill>
                  <a:srgbClr val="003D6A"/>
                </a:solidFill>
              </a:rPr>
              <a:t>größer 100</a:t>
            </a:r>
            <a:r>
              <a:rPr lang="de-DE" sz="2400" b="1" dirty="0">
                <a:solidFill>
                  <a:srgbClr val="003D6A"/>
                </a:solidFill>
              </a:rPr>
              <a:t>% Werkerauslastung </a:t>
            </a:r>
            <a:endParaRPr lang="de-DE" sz="2400" b="1" dirty="0" smtClean="0">
              <a:solidFill>
                <a:srgbClr val="003D6A"/>
              </a:solidFill>
            </a:endParaRPr>
          </a:p>
          <a:p>
            <a:pPr marL="342900" indent="-342900">
              <a:buFont typeface="Arial" panose="020B0604020202020204" pitchFamily="34" charset="0"/>
              <a:buChar char="•"/>
            </a:pPr>
            <a:r>
              <a:rPr lang="de-DE" dirty="0" smtClean="0"/>
              <a:t>durch </a:t>
            </a:r>
            <a:r>
              <a:rPr lang="de-DE" dirty="0"/>
              <a:t>Automatisierung kann Werkauslastung auf </a:t>
            </a:r>
            <a:r>
              <a:rPr lang="de-DE" dirty="0" smtClean="0"/>
              <a:t> kleiner 100</a:t>
            </a:r>
            <a:r>
              <a:rPr lang="de-DE" dirty="0"/>
              <a:t>% reduziert </a:t>
            </a:r>
            <a:r>
              <a:rPr lang="de-DE" dirty="0" smtClean="0"/>
              <a:t>werden, bzw. Werker kann mehrere Maschinen bedienen</a:t>
            </a:r>
          </a:p>
          <a:p>
            <a:pPr marL="342900" indent="-342900">
              <a:buFont typeface="Arial" panose="020B0604020202020204" pitchFamily="34" charset="0"/>
              <a:buChar char="•"/>
            </a:pPr>
            <a:endParaRPr lang="de-DE" dirty="0"/>
          </a:p>
          <a:p>
            <a:r>
              <a:rPr lang="de-DE" sz="3200" b="1" dirty="0" smtClean="0">
                <a:solidFill>
                  <a:srgbClr val="003A69"/>
                </a:solidFill>
              </a:rPr>
              <a:t>Aber Vorsicht!</a:t>
            </a:r>
          </a:p>
          <a:p>
            <a:r>
              <a:rPr lang="de-DE" dirty="0" smtClean="0"/>
              <a:t>Die Mensch-Roboter-Kollaboration ist aktuell ein </a:t>
            </a:r>
            <a:r>
              <a:rPr lang="de-DE" b="1" dirty="0" smtClean="0"/>
              <a:t>Trendthema</a:t>
            </a:r>
            <a:r>
              <a:rPr lang="de-DE" dirty="0" smtClean="0"/>
              <a:t>, viele Applikationen werden als „MRK-Applikationen“ versucht.</a:t>
            </a:r>
          </a:p>
          <a:p>
            <a:r>
              <a:rPr lang="de-DE" dirty="0" smtClean="0"/>
              <a:t>Oftmals sind die Applikation aber nach den bisherigen Standards </a:t>
            </a:r>
            <a:r>
              <a:rPr lang="de-DE" b="1" dirty="0" smtClean="0"/>
              <a:t>einfacher zu realisieren</a:t>
            </a:r>
            <a:r>
              <a:rPr lang="de-DE" dirty="0" smtClean="0"/>
              <a:t>.</a:t>
            </a:r>
          </a:p>
          <a:p>
            <a:r>
              <a:rPr lang="de-DE" dirty="0" smtClean="0"/>
              <a:t>Insbesondere das </a:t>
            </a:r>
            <a:r>
              <a:rPr lang="de-DE" b="1" dirty="0" smtClean="0"/>
              <a:t>Thema Taktzeit </a:t>
            </a:r>
            <a:r>
              <a:rPr lang="de-DE" dirty="0" smtClean="0"/>
              <a:t>passt nicht in das Umfeld MRK.</a:t>
            </a:r>
            <a:endParaRPr lang="de-DE" dirty="0"/>
          </a:p>
          <a:p>
            <a:r>
              <a:rPr lang="de-DE" dirty="0" smtClean="0">
                <a:sym typeface="Wingdings" panose="05000000000000000000" pitchFamily="2" charset="2"/>
              </a:rPr>
              <a:t> </a:t>
            </a:r>
            <a:r>
              <a:rPr lang="de-DE" b="1" dirty="0" smtClean="0">
                <a:sym typeface="Wingdings" panose="05000000000000000000" pitchFamily="2" charset="2"/>
              </a:rPr>
              <a:t>Offene Überprüfung </a:t>
            </a:r>
            <a:r>
              <a:rPr lang="de-DE" dirty="0" smtClean="0">
                <a:sym typeface="Wingdings" panose="05000000000000000000" pitchFamily="2" charset="2"/>
              </a:rPr>
              <a:t>der „MRK-Applikation“ </a:t>
            </a:r>
            <a:r>
              <a:rPr lang="de-DE" b="1" dirty="0" smtClean="0">
                <a:sym typeface="Wingdings" panose="05000000000000000000" pitchFamily="2" charset="2"/>
              </a:rPr>
              <a:t>mit allen Vor- und Nachteilen</a:t>
            </a:r>
            <a:r>
              <a:rPr lang="de-DE" dirty="0" smtClean="0">
                <a:sym typeface="Wingdings" panose="05000000000000000000" pitchFamily="2" charset="2"/>
              </a:rPr>
              <a:t>!</a:t>
            </a:r>
            <a:endParaRPr lang="de-DE" dirty="0"/>
          </a:p>
        </p:txBody>
      </p:sp>
      <p:sp>
        <p:nvSpPr>
          <p:cNvPr id="4" name="Fußzeilenplatzhalter 3"/>
          <p:cNvSpPr>
            <a:spLocks noGrp="1"/>
          </p:cNvSpPr>
          <p:nvPr>
            <p:ph type="ftr" sz="quarter" idx="3"/>
          </p:nvPr>
        </p:nvSpPr>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2069312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323528" y="3491677"/>
            <a:ext cx="6696338" cy="473290"/>
            <a:chOff x="251520" y="2132856"/>
            <a:chExt cx="6336704" cy="473290"/>
          </a:xfrm>
        </p:grpSpPr>
        <p:sp>
          <p:nvSpPr>
            <p:cNvPr id="4" name="Rechteck 3"/>
            <p:cNvSpPr/>
            <p:nvPr/>
          </p:nvSpPr>
          <p:spPr>
            <a:xfrm>
              <a:off x="251520" y="2132856"/>
              <a:ext cx="6336704" cy="473290"/>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pic>
          <p:nvPicPr>
            <p:cNvPr id="3" name="Picture 4" descr="P:\Präsentationen\BASF\Folien-HG\SCHUNK_Logo_neg_4c_ohneHG.png"/>
            <p:cNvPicPr>
              <a:picLocks noChangeAspect="1" noChangeArrowheads="1"/>
            </p:cNvPicPr>
            <p:nvPr/>
          </p:nvPicPr>
          <p:blipFill>
            <a:blip r:embed="rId3" cstate="print"/>
            <a:srcRect l="71578"/>
            <a:stretch>
              <a:fillRect/>
            </a:stretch>
          </p:blipFill>
          <p:spPr bwMode="auto">
            <a:xfrm>
              <a:off x="6178742" y="2166753"/>
              <a:ext cx="382051" cy="398151"/>
            </a:xfrm>
            <a:prstGeom prst="rect">
              <a:avLst/>
            </a:prstGeom>
            <a:noFill/>
          </p:spPr>
        </p:pic>
      </p:grpSp>
      <p:sp>
        <p:nvSpPr>
          <p:cNvPr id="6" name="Titel 8"/>
          <p:cNvSpPr txBox="1">
            <a:spLocks/>
          </p:cNvSpPr>
          <p:nvPr/>
        </p:nvSpPr>
        <p:spPr bwMode="auto">
          <a:xfrm>
            <a:off x="294521" y="1556792"/>
            <a:ext cx="7704856" cy="3816424"/>
          </a:xfrm>
          <a:prstGeom prst="rect">
            <a:avLst/>
          </a:prstGeom>
          <a:noFill/>
          <a:ln w="9525">
            <a:noFill/>
            <a:miter lim="800000"/>
            <a:headEnd/>
            <a:tailEnd/>
          </a:ln>
        </p:spPr>
        <p:txBody>
          <a:bodyPr lIns="91418" tIns="45710" rIns="91418" bIns="45710"/>
          <a:lstStyle/>
          <a:p>
            <a:pPr defTabSz="455613"/>
            <a:r>
              <a:rPr lang="de-DE" sz="2800" b="1" dirty="0" smtClean="0">
                <a:solidFill>
                  <a:srgbClr val="F0F0F0"/>
                </a:solidFill>
              </a:rPr>
              <a:t>Inhalte</a:t>
            </a:r>
          </a:p>
          <a:p>
            <a:pPr defTabSz="455613">
              <a:spcBef>
                <a:spcPts val="1200"/>
              </a:spcBef>
            </a:pPr>
            <a:r>
              <a:rPr lang="de-DE" sz="2000" b="1" dirty="0" smtClean="0">
                <a:solidFill>
                  <a:srgbClr val="F0F0F0"/>
                </a:solidFill>
              </a:rPr>
              <a:t>1 | Allgemeine Informationen zu MRK</a:t>
            </a:r>
          </a:p>
          <a:p>
            <a:pPr defTabSz="455613">
              <a:spcBef>
                <a:spcPts val="1200"/>
              </a:spcBef>
            </a:pPr>
            <a:r>
              <a:rPr lang="de-DE" sz="2000" b="1" dirty="0" smtClean="0">
                <a:solidFill>
                  <a:srgbClr val="F0F0F0"/>
                </a:solidFill>
              </a:rPr>
              <a:t>	1.1 </a:t>
            </a:r>
            <a:r>
              <a:rPr lang="de-DE" sz="2000" b="1" dirty="0">
                <a:solidFill>
                  <a:srgbClr val="F0F0F0"/>
                </a:solidFill>
              </a:rPr>
              <a:t>| Begriffsdefinition</a:t>
            </a:r>
          </a:p>
          <a:p>
            <a:pPr defTabSz="455613">
              <a:spcBef>
                <a:spcPts val="1200"/>
              </a:spcBef>
            </a:pPr>
            <a:r>
              <a:rPr lang="de-DE" sz="2000" b="1" dirty="0">
                <a:solidFill>
                  <a:srgbClr val="F0F0F0"/>
                </a:solidFill>
              </a:rPr>
              <a:t>	1.2 | Motivation und Gründe</a:t>
            </a:r>
          </a:p>
          <a:p>
            <a:pPr defTabSz="455613">
              <a:spcBef>
                <a:spcPts val="1200"/>
              </a:spcBef>
            </a:pPr>
            <a:r>
              <a:rPr lang="de-DE" sz="2000" b="1" dirty="0">
                <a:solidFill>
                  <a:srgbClr val="F0F0F0"/>
                </a:solidFill>
              </a:rPr>
              <a:t>	1.3 | Unterteilungsmöglichkeiten</a:t>
            </a:r>
          </a:p>
          <a:p>
            <a:pPr defTabSz="455613">
              <a:spcBef>
                <a:spcPts val="1200"/>
              </a:spcBef>
            </a:pPr>
            <a:r>
              <a:rPr lang="de-DE" sz="2000" b="1" dirty="0">
                <a:solidFill>
                  <a:srgbClr val="F0F0F0"/>
                </a:solidFill>
              </a:rPr>
              <a:t>	1.4 | Normatives Umfeld und notwendige Schritte</a:t>
            </a:r>
          </a:p>
          <a:p>
            <a:pPr defTabSz="455613">
              <a:spcBef>
                <a:spcPts val="1200"/>
              </a:spcBef>
            </a:pPr>
            <a:r>
              <a:rPr lang="de-DE" sz="2000" b="1" dirty="0" smtClean="0">
                <a:solidFill>
                  <a:srgbClr val="F0F0F0"/>
                </a:solidFill>
              </a:rPr>
              <a:t>2 | MRK aus Sicht eines Greiferherstellers</a:t>
            </a:r>
          </a:p>
          <a:p>
            <a:pPr defTabSz="455613">
              <a:spcBef>
                <a:spcPts val="1200"/>
              </a:spcBef>
            </a:pPr>
            <a:r>
              <a:rPr lang="de-DE" sz="2000" b="1" dirty="0" smtClean="0">
                <a:solidFill>
                  <a:srgbClr val="F0F0F0"/>
                </a:solidFill>
              </a:rPr>
              <a:t>3 | Ansprechpartner und Zusammenfassung</a:t>
            </a:r>
            <a:endParaRPr lang="de-DE" sz="2000" b="1" dirty="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0F0F0"/>
              </a:solidFill>
            </a:endParaRPr>
          </a:p>
          <a:p>
            <a:pPr defTabSz="455613"/>
            <a:endParaRPr lang="de-DE" sz="2000" b="1" dirty="0" smtClean="0">
              <a:solidFill>
                <a:srgbClr val="FFFFFF"/>
              </a:solidFill>
            </a:endParaRPr>
          </a:p>
          <a:p>
            <a:pPr defTabSz="455613"/>
            <a:endParaRPr lang="de-DE" sz="2000" b="1" dirty="0" smtClean="0">
              <a:solidFill>
                <a:srgbClr val="FFFFFF"/>
              </a:solidFill>
            </a:endParaRPr>
          </a:p>
          <a:p>
            <a:pPr defTabSz="455613"/>
            <a:r>
              <a:rPr lang="de-DE" sz="2000" b="1" dirty="0" smtClean="0">
                <a:solidFill>
                  <a:srgbClr val="FFFFFF"/>
                </a:solidFill>
              </a:rPr>
              <a:t> </a:t>
            </a:r>
            <a:endParaRPr lang="de-DE" sz="2000" b="1" dirty="0">
              <a:solidFill>
                <a:srgbClr val="FFFFFF"/>
              </a:solidFill>
            </a:endParaRPr>
          </a:p>
        </p:txBody>
      </p:sp>
      <p:sp>
        <p:nvSpPr>
          <p:cNvPr id="7" name="Titel 1"/>
          <p:cNvSpPr txBox="1">
            <a:spLocks/>
          </p:cNvSpPr>
          <p:nvPr/>
        </p:nvSpPr>
        <p:spPr>
          <a:xfrm>
            <a:off x="28805" y="0"/>
            <a:ext cx="9144000" cy="1152879"/>
          </a:xfrm>
          <a:prstGeom prst="rect">
            <a:avLst/>
          </a:prstGeom>
          <a:noFill/>
          <a:ln>
            <a:noFill/>
          </a:ln>
          <a:effectLst>
            <a:outerShdw blurRad="431800" dist="38100" dir="2700000">
              <a:srgbClr val="000000">
                <a:alpha val="43000"/>
              </a:srgbClr>
            </a:outerShdw>
          </a:effectLst>
        </p:spPr>
        <p:txBody>
          <a:bodyPr wrap="square" anchor="ctr" anchorCtr="0">
            <a:noAutofit/>
          </a:bodyPr>
          <a:lstStyle/>
          <a:p>
            <a:pPr marL="84138" lvl="0">
              <a:lnSpc>
                <a:spcPts val="3200"/>
              </a:lnSpc>
              <a:spcBef>
                <a:spcPct val="0"/>
              </a:spcBef>
              <a:defRPr/>
            </a:pPr>
            <a:r>
              <a:rPr lang="de-DE" sz="2800" b="1" dirty="0" smtClean="0">
                <a:solidFill>
                  <a:srgbClr val="FFFFFF"/>
                </a:solidFill>
              </a:rPr>
              <a:t>Mensch-Roboter-Kollaboration</a:t>
            </a:r>
          </a:p>
          <a:p>
            <a:pPr marL="84138" lvl="0">
              <a:lnSpc>
                <a:spcPts val="3200"/>
              </a:lnSpc>
              <a:spcBef>
                <a:spcPct val="0"/>
              </a:spcBef>
              <a:defRPr/>
            </a:pPr>
            <a:r>
              <a:rPr lang="de-DE" sz="2400" i="1" dirty="0" smtClean="0">
                <a:solidFill>
                  <a:srgbClr val="FFFFFF"/>
                </a:solidFill>
              </a:rPr>
              <a:t>Schulungspräsentation</a:t>
            </a:r>
            <a:endParaRPr lang="de-DE" sz="2400" i="1" dirty="0">
              <a:solidFill>
                <a:srgbClr val="FFFFFF"/>
              </a:solidFill>
            </a:endParaRPr>
          </a:p>
        </p:txBody>
      </p:sp>
      <p:sp>
        <p:nvSpPr>
          <p:cNvPr id="5" name="Fußzeilenplatzhalter 4"/>
          <p:cNvSpPr>
            <a:spLocks noGrp="1"/>
          </p:cNvSpPr>
          <p:nvPr>
            <p:ph type="ftr" sz="quarter" idx="3"/>
          </p:nvPr>
        </p:nvSpPr>
        <p:spPr>
          <a:xfrm>
            <a:off x="755576" y="6486719"/>
            <a:ext cx="5831568" cy="252000"/>
          </a:xfrm>
        </p:spPr>
        <p:txBody>
          <a:bodyPr/>
          <a:lstStyle/>
          <a:p>
            <a:r>
              <a:rPr lang="de-DE" dirty="0" smtClean="0"/>
              <a:t>Mensch-Roboter-Kollaboration | Produktmanagement Greifsysteme </a:t>
            </a:r>
            <a:endParaRPr lang="de-DE" dirty="0"/>
          </a:p>
        </p:txBody>
      </p:sp>
    </p:spTree>
    <p:extLst>
      <p:ext uri="{BB962C8B-B14F-4D97-AF65-F5344CB8AC3E}">
        <p14:creationId xmlns:p14="http://schemas.microsoft.com/office/powerpoint/2010/main" val="38425317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r>
              <a:rPr lang="de-DE" dirty="0" smtClean="0"/>
              <a:t>Normative Unterteilung</a:t>
            </a:r>
            <a:br>
              <a:rPr lang="de-DE" dirty="0" smtClean="0"/>
            </a:br>
            <a:r>
              <a:rPr lang="de-DE" dirty="0" smtClean="0"/>
              <a:t>der Mensch-Roboter-Kollaboration</a:t>
            </a:r>
            <a:endParaRPr lang="de-DE" sz="1800" dirty="0"/>
          </a:p>
        </p:txBody>
      </p:sp>
      <p:sp>
        <p:nvSpPr>
          <p:cNvPr id="11" name="Rechteck 10"/>
          <p:cNvSpPr/>
          <p:nvPr/>
        </p:nvSpPr>
        <p:spPr>
          <a:xfrm rot="16200000">
            <a:off x="6696323" y="3692380"/>
            <a:ext cx="4572000" cy="230832"/>
          </a:xfrm>
          <a:prstGeom prst="rect">
            <a:avLst/>
          </a:prstGeom>
        </p:spPr>
        <p:txBody>
          <a:bodyPr>
            <a:spAutoFit/>
          </a:bodyPr>
          <a:lstStyle/>
          <a:p>
            <a:r>
              <a:rPr lang="en-US" sz="900" i="1" dirty="0">
                <a:solidFill>
                  <a:schemeClr val="tx1">
                    <a:lumMod val="75000"/>
                    <a:lumOff val="25000"/>
                  </a:schemeClr>
                </a:solidFill>
                <a:latin typeface="Calibri" panose="020F0502020204030204" pitchFamily="34" charset="0"/>
                <a:ea typeface="Times New Roman" panose="02020603050405020304" pitchFamily="18" charset="0"/>
              </a:rPr>
              <a:t>Quelle: ISO/TS </a:t>
            </a:r>
            <a:r>
              <a:rPr lang="en-US" sz="900" i="1" dirty="0" smtClean="0">
                <a:solidFill>
                  <a:schemeClr val="tx1">
                    <a:lumMod val="75000"/>
                    <a:lumOff val="25000"/>
                  </a:schemeClr>
                </a:solidFill>
                <a:latin typeface="Calibri" panose="020F0502020204030204" pitchFamily="34" charset="0"/>
                <a:ea typeface="Times New Roman" panose="02020603050405020304" pitchFamily="18" charset="0"/>
              </a:rPr>
              <a:t>15066:2016</a:t>
            </a:r>
            <a:endParaRPr lang="de-DE" sz="900" dirty="0">
              <a:solidFill>
                <a:schemeClr val="tx1">
                  <a:lumMod val="75000"/>
                  <a:lumOff val="25000"/>
                </a:schemeClr>
              </a:solidFill>
            </a:endParaRPr>
          </a:p>
        </p:txBody>
      </p:sp>
      <p:sp>
        <p:nvSpPr>
          <p:cNvPr id="12" name="Titel 1"/>
          <p:cNvSpPr txBox="1">
            <a:spLocks/>
          </p:cNvSpPr>
          <p:nvPr/>
        </p:nvSpPr>
        <p:spPr>
          <a:xfrm>
            <a:off x="561443" y="389470"/>
            <a:ext cx="8074557" cy="960702"/>
          </a:xfrm>
          <a:prstGeom prst="rect">
            <a:avLst/>
          </a:prstGeom>
        </p:spPr>
        <p:txBody>
          <a:bodyPr anchor="b"/>
          <a:lstStyle>
            <a:lvl1pPr algn="l" defTabSz="457200" rtl="0" eaLnBrk="1" latinLnBrk="0" hangingPunct="1">
              <a:spcBef>
                <a:spcPct val="0"/>
              </a:spcBef>
              <a:buNone/>
              <a:defRPr sz="3200" b="1" i="0" kern="1200">
                <a:solidFill>
                  <a:srgbClr val="00446B"/>
                </a:solidFill>
                <a:latin typeface="Calibri"/>
                <a:ea typeface="+mj-ea"/>
                <a:cs typeface="Calibri"/>
              </a:defRPr>
            </a:lvl1pPr>
          </a:lstStyle>
          <a:p>
            <a:endParaRPr lang="de-DE" dirty="0"/>
          </a:p>
        </p:txBody>
      </p:sp>
      <p:sp>
        <p:nvSpPr>
          <p:cNvPr id="2" name="Textfeld 1"/>
          <p:cNvSpPr txBox="1"/>
          <p:nvPr/>
        </p:nvSpPr>
        <p:spPr>
          <a:xfrm>
            <a:off x="4139952" y="1450712"/>
            <a:ext cx="4208016" cy="2092881"/>
          </a:xfrm>
          <a:prstGeom prst="rect">
            <a:avLst/>
          </a:prstGeom>
          <a:noFill/>
        </p:spPr>
        <p:txBody>
          <a:bodyPr wrap="square" rtlCol="0">
            <a:spAutoFit/>
          </a:bodyPr>
          <a:lstStyle/>
          <a:p>
            <a:pPr algn="just"/>
            <a:r>
              <a:rPr lang="de-DE" b="1" dirty="0" smtClean="0">
                <a:solidFill>
                  <a:schemeClr val="tx1">
                    <a:lumMod val="75000"/>
                    <a:lumOff val="25000"/>
                  </a:schemeClr>
                </a:solidFill>
              </a:rPr>
              <a:t>Methode 1 – Sicherer Halt</a:t>
            </a:r>
          </a:p>
          <a:p>
            <a:pPr algn="just"/>
            <a:r>
              <a:rPr lang="de-DE" sz="1600" dirty="0" smtClean="0">
                <a:solidFill>
                  <a:schemeClr val="tx1">
                    <a:lumMod val="75000"/>
                    <a:lumOff val="25000"/>
                  </a:schemeClr>
                </a:solidFill>
              </a:rPr>
              <a:t>Soweit der Arbeitsraum frei ist, arbeitet der Roboter in normaler Geschwindigkeit. Wird der Zutritt eines Menschen detektiert (bspw. Laserscanner), geht das Robotersystem in einen sicheren Stopp.</a:t>
            </a:r>
          </a:p>
          <a:p>
            <a:pPr algn="just"/>
            <a:r>
              <a:rPr lang="de-DE" sz="1600" dirty="0" smtClean="0">
                <a:solidFill>
                  <a:schemeClr val="tx1">
                    <a:lumMod val="75000"/>
                    <a:lumOff val="25000"/>
                  </a:schemeClr>
                </a:solidFill>
              </a:rPr>
              <a:t>Eine Bewegung des Robotersystems ist nahezu ausgeschlossen.</a:t>
            </a:r>
          </a:p>
        </p:txBody>
      </p:sp>
      <p:sp>
        <p:nvSpPr>
          <p:cNvPr id="14" name="Textfeld 13"/>
          <p:cNvSpPr txBox="1"/>
          <p:nvPr/>
        </p:nvSpPr>
        <p:spPr>
          <a:xfrm>
            <a:off x="4139952" y="3772622"/>
            <a:ext cx="4208016" cy="1846659"/>
          </a:xfrm>
          <a:prstGeom prst="rect">
            <a:avLst/>
          </a:prstGeom>
          <a:noFill/>
        </p:spPr>
        <p:txBody>
          <a:bodyPr wrap="square" rtlCol="0">
            <a:spAutoFit/>
          </a:bodyPr>
          <a:lstStyle/>
          <a:p>
            <a:pPr algn="just"/>
            <a:r>
              <a:rPr lang="de-DE" b="1" dirty="0" smtClean="0">
                <a:solidFill>
                  <a:schemeClr val="tx1">
                    <a:lumMod val="75000"/>
                    <a:lumOff val="25000"/>
                  </a:schemeClr>
                </a:solidFill>
              </a:rPr>
              <a:t>Methode 2 – Handführung</a:t>
            </a:r>
          </a:p>
          <a:p>
            <a:pPr algn="just"/>
            <a:r>
              <a:rPr lang="de-DE" sz="1600" dirty="0" smtClean="0">
                <a:solidFill>
                  <a:schemeClr val="tx1">
                    <a:lumMod val="75000"/>
                    <a:lumOff val="25000"/>
                  </a:schemeClr>
                </a:solidFill>
              </a:rPr>
              <a:t>Der Roboter wird durch den Menschen geführt. Hierfür muss der Roboter die Kraft des Menschen detektieren können (Kraft-Momenten-Sensor). Der Roboter bewegt sich nur, wenn dies mittels einer Sicherheitsschalters freigegeben ist (Totmann-Schalter).</a:t>
            </a:r>
          </a:p>
        </p:txBody>
      </p:sp>
      <p:sp>
        <p:nvSpPr>
          <p:cNvPr id="3" name="Fußzeilenplatzhalter 2"/>
          <p:cNvSpPr>
            <a:spLocks noGrp="1"/>
          </p:cNvSpPr>
          <p:nvPr>
            <p:ph type="ftr" sz="quarter" idx="3"/>
          </p:nvPr>
        </p:nvSpPr>
        <p:spPr/>
        <p:txBody>
          <a:bodyPr/>
          <a:lstStyle/>
          <a:p>
            <a:r>
              <a:rPr lang="de-DE" dirty="0"/>
              <a:t>Mensch-Roboter-Kollaboration | Produktmanagement Greifsysteme </a:t>
            </a:r>
            <a:endParaRPr lang="de-DE" dirty="0"/>
          </a:p>
        </p:txBody>
      </p:sp>
      <p:pic>
        <p:nvPicPr>
          <p:cNvPr id="15" name="Grafik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361" y="1121947"/>
            <a:ext cx="3333464" cy="2421646"/>
          </a:xfrm>
          <a:prstGeom prst="rect">
            <a:avLst/>
          </a:prstGeom>
        </p:spPr>
      </p:pic>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034" y="3717032"/>
            <a:ext cx="2710119" cy="2113661"/>
          </a:xfrm>
          <a:prstGeom prst="rect">
            <a:avLst/>
          </a:prstGeom>
        </p:spPr>
      </p:pic>
    </p:spTree>
    <p:extLst>
      <p:ext uri="{BB962C8B-B14F-4D97-AF65-F5344CB8AC3E}">
        <p14:creationId xmlns:p14="http://schemas.microsoft.com/office/powerpoint/2010/main" val="443470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 SCH_PPT_Vorlage_4-3_2203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1337</Words>
  <Application>Microsoft Office PowerPoint</Application>
  <PresentationFormat>Bildschirmpräsentation (4:3)</PresentationFormat>
  <Paragraphs>336</Paragraphs>
  <Slides>26</Slides>
  <Notes>14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26</vt:i4>
      </vt:variant>
    </vt:vector>
  </HeadingPairs>
  <TitlesOfParts>
    <vt:vector size="32" baseType="lpstr">
      <vt:lpstr>Arial</vt:lpstr>
      <vt:lpstr>Calibri</vt:lpstr>
      <vt:lpstr>Courier New</vt:lpstr>
      <vt:lpstr>Times New Roman</vt:lpstr>
      <vt:lpstr>Wingdings</vt:lpstr>
      <vt:lpstr> SCH_PPT_Vorlage_4-3_220312</vt:lpstr>
      <vt:lpstr>PowerPoint-Präsentation</vt:lpstr>
      <vt:lpstr>PowerPoint-Präsentation</vt:lpstr>
      <vt:lpstr>Mensch-Roboter-Kollaboration Begriffsdefintion</vt:lpstr>
      <vt:lpstr>Von der Vollautomatisierung   zur Mensch-Roboter-Kollaboration</vt:lpstr>
      <vt:lpstr>PowerPoint-Präsentation</vt:lpstr>
      <vt:lpstr>Arbeitsplätze mit Sinn für die direkte Interaktion zwischen Mensch und Maschine</vt:lpstr>
      <vt:lpstr>Arbeitsplätze mit Sinn für die direkte Interaktion zwischen Mensch und Maschine</vt:lpstr>
      <vt:lpstr>PowerPoint-Präsentation</vt:lpstr>
      <vt:lpstr>Normative Unterteilung der Mensch-Roboter-Kollaboration</vt:lpstr>
      <vt:lpstr>Normative Unterteilung der Mensch-Roboter-Kollaboration</vt:lpstr>
      <vt:lpstr>PowerPoint-Präsentation</vt:lpstr>
      <vt:lpstr>PowerPoint-Präsentation</vt:lpstr>
      <vt:lpstr>Normen und Richtlinien Im Umfeld der Mensch-Roboter-Kollaboration</vt:lpstr>
      <vt:lpstr>Empfehlung zur Einführung von MRK Getreu dem Motto „Step-by-Step“</vt:lpstr>
      <vt:lpstr>Ablauf einer Risikobewertung Spezifisch für Applikation im Umfeld MRK</vt:lpstr>
      <vt:lpstr>PowerPoint-Präsentation</vt:lpstr>
      <vt:lpstr>Sicherheitsprinzipien eines Greifers für kollaborative Applikationen</vt:lpstr>
      <vt:lpstr>Unterstützung durch SCHUNK MRK-Applikation mit Greifanwendung</vt:lpstr>
      <vt:lpstr>PowerPoint-Präsentation</vt:lpstr>
      <vt:lpstr>Cobots - Kollaborierende Roboter Basis für das End-of-Arm-Tooling</vt:lpstr>
      <vt:lpstr>Produktauswahl Greifer für kollaborative Applikationen</vt:lpstr>
      <vt:lpstr>Hinweise Greifer für kollaborative Applikationen</vt:lpstr>
      <vt:lpstr>Hinweise Greifer für kollaborative Applikationen</vt:lpstr>
      <vt:lpstr>PowerPoint-Präsentation</vt:lpstr>
      <vt:lpstr>Zusammenfassung - Abschluss</vt:lpstr>
      <vt:lpstr>PowerPoint-Präsentation</vt:lpstr>
    </vt:vector>
  </TitlesOfParts>
  <Company>TEAMDREI Werbeagentur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Jung, Anna;Janßen, Benedikt</dc:creator>
  <cp:lastModifiedBy>Jung, Anna</cp:lastModifiedBy>
  <cp:revision>591</cp:revision>
  <cp:lastPrinted>2017-03-20T13:00:36Z</cp:lastPrinted>
  <dcterms:created xsi:type="dcterms:W3CDTF">2014-06-26T12:22:52Z</dcterms:created>
  <dcterms:modified xsi:type="dcterms:W3CDTF">2017-09-22T13:41:29Z</dcterms:modified>
</cp:coreProperties>
</file>