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0" r:id="rId2"/>
    <p:sldMasterId id="2147483698" r:id="rId3"/>
    <p:sldMasterId id="2147483828" r:id="rId4"/>
    <p:sldMasterId id="2147483744" r:id="rId5"/>
    <p:sldMasterId id="2147483754" r:id="rId6"/>
    <p:sldMasterId id="2147483771" r:id="rId7"/>
    <p:sldMasterId id="2147483780" r:id="rId8"/>
    <p:sldMasterId id="2147483805" r:id="rId9"/>
    <p:sldMasterId id="2147483814" r:id="rId10"/>
  </p:sldMasterIdLst>
  <p:notesMasterIdLst>
    <p:notesMasterId r:id="rId39"/>
  </p:notesMasterIdLst>
  <p:handoutMasterIdLst>
    <p:handoutMasterId r:id="rId40"/>
  </p:handoutMasterIdLst>
  <p:sldIdLst>
    <p:sldId id="652" r:id="rId11"/>
    <p:sldId id="668" r:id="rId12"/>
    <p:sldId id="677" r:id="rId13"/>
    <p:sldId id="678" r:id="rId14"/>
    <p:sldId id="706" r:id="rId15"/>
    <p:sldId id="725" r:id="rId16"/>
    <p:sldId id="710" r:id="rId17"/>
    <p:sldId id="709" r:id="rId18"/>
    <p:sldId id="712" r:id="rId19"/>
    <p:sldId id="711" r:id="rId20"/>
    <p:sldId id="727" r:id="rId21"/>
    <p:sldId id="728" r:id="rId22"/>
    <p:sldId id="729" r:id="rId23"/>
    <p:sldId id="730" r:id="rId24"/>
    <p:sldId id="731" r:id="rId25"/>
    <p:sldId id="714" r:id="rId26"/>
    <p:sldId id="721" r:id="rId27"/>
    <p:sldId id="715" r:id="rId28"/>
    <p:sldId id="719" r:id="rId29"/>
    <p:sldId id="726" r:id="rId30"/>
    <p:sldId id="723" r:id="rId31"/>
    <p:sldId id="724" r:id="rId32"/>
    <p:sldId id="734" r:id="rId33"/>
    <p:sldId id="735" r:id="rId34"/>
    <p:sldId id="736" r:id="rId35"/>
    <p:sldId id="737" r:id="rId36"/>
    <p:sldId id="733" r:id="rId37"/>
    <p:sldId id="693" r:id="rId38"/>
  </p:sldIdLst>
  <p:sldSz cx="9144000" cy="6858000" type="screen4x3"/>
  <p:notesSz cx="6797675" cy="9926638"/>
  <p:custDataLst>
    <p:tags r:id="rId4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0">
          <p15:clr>
            <a:srgbClr val="A4A3A4"/>
          </p15:clr>
        </p15:guide>
        <p15:guide id="2" orient="horz" pos="754">
          <p15:clr>
            <a:srgbClr val="A4A3A4"/>
          </p15:clr>
        </p15:guide>
        <p15:guide id="3" orient="horz" pos="572">
          <p15:clr>
            <a:srgbClr val="A4A3A4"/>
          </p15:clr>
        </p15:guide>
        <p15:guide id="4" pos="204">
          <p15:clr>
            <a:srgbClr val="A4A3A4"/>
          </p15:clr>
        </p15:guide>
        <p15:guide id="5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5"/>
    <a:srgbClr val="F2F2F2"/>
    <a:srgbClr val="E6E6E6"/>
    <a:srgbClr val="003D6A"/>
    <a:srgbClr val="0070C0"/>
    <a:srgbClr val="000000"/>
    <a:srgbClr val="D9D9D9"/>
    <a:srgbClr val="FFFFFF"/>
    <a:srgbClr val="BFBFBF"/>
    <a:srgbClr val="006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1943" autoAdjust="0"/>
  </p:normalViewPr>
  <p:slideViewPr>
    <p:cSldViewPr snapToGrid="0" showGuides="1">
      <p:cViewPr varScale="1">
        <p:scale>
          <a:sx n="78" d="100"/>
          <a:sy n="78" d="100"/>
        </p:scale>
        <p:origin x="1483" y="67"/>
      </p:cViewPr>
      <p:guideLst>
        <p:guide orient="horz" pos="3920"/>
        <p:guide orient="horz" pos="754"/>
        <p:guide orient="horz" pos="572"/>
        <p:guide pos="204"/>
        <p:guide pos="56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30" d="100"/>
          <a:sy n="130" d="100"/>
        </p:scale>
        <p:origin x="-2124" y="3066"/>
      </p:cViewPr>
      <p:guideLst>
        <p:guide orient="horz" pos="3144"/>
        <p:guide pos="214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661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 b="1" dirty="0" err="1" smtClean="0"/>
              <a:t>wbk</a:t>
            </a:r>
            <a:r>
              <a:rPr lang="de-DE" b="1" dirty="0" smtClean="0"/>
              <a:t> Institut für Produktionstechnik</a:t>
            </a:r>
          </a:p>
          <a:p>
            <a:pPr>
              <a:defRPr/>
            </a:pPr>
            <a:r>
              <a:rPr lang="de-DE" dirty="0" smtClean="0"/>
              <a:t>Prof. Dr.-Ing. Jürgen Fleischer</a:t>
            </a:r>
          </a:p>
          <a:p>
            <a:pPr>
              <a:defRPr/>
            </a:pPr>
            <a:r>
              <a:rPr lang="de-DE" smtClean="0"/>
              <a:t>Prof. Dr.-Ing. </a:t>
            </a:r>
            <a:r>
              <a:rPr lang="de-DE" dirty="0" smtClean="0"/>
              <a:t>Gisela Lanza</a:t>
            </a:r>
          </a:p>
          <a:p>
            <a:pPr>
              <a:defRPr/>
            </a:pPr>
            <a:r>
              <a:rPr lang="de-DE" dirty="0" smtClean="0"/>
              <a:t>Prof. Dr.-Ing. habil. Volker Schulze</a:t>
            </a:r>
            <a:endParaRPr 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5525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40482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294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EE4EC2-3310-463E-A0E9-B59858962913}" type="slidenum">
              <a:rPr lang="de-DE">
                <a:solidFill>
                  <a:prstClr val="black"/>
                </a:solidFill>
              </a:rPr>
              <a:pPr/>
              <a:t>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294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EE4EC2-3310-463E-A0E9-B59858962913}" type="slidenum">
              <a:rPr lang="de-DE">
                <a:solidFill>
                  <a:prstClr val="black"/>
                </a:solidFill>
              </a:rPr>
              <a:pPr/>
              <a:t>3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8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A5AE12-AA94-41D3-B996-CF165D22FFDA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10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3398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664421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164520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A5AE12-AA94-41D3-B996-CF165D22FFD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33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574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  <p:pic>
        <p:nvPicPr>
          <p:cNvPr id="5" name="Grafik 4" descr="70JAHRElogoSCHUNKRGB_DE_blau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51" y="389471"/>
            <a:ext cx="8074557" cy="960703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6" y="1604446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4575" y="6496050"/>
            <a:ext cx="5911850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de-DE" dirty="0"/>
              <a:t>Sennheiser electronic GmbH &amp; Co.KG / SCHUNK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FB28082-DBA7-44FB-9FEF-D75A178DA89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044575" y="6496050"/>
            <a:ext cx="5911850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de-DE" dirty="0"/>
              <a:t>Sennheiser electronic GmbH &amp; Co.KG / SCHUNK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2E7256EE-596F-4E0B-AE0A-D596409034F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8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61448" y="389471"/>
            <a:ext cx="8142290" cy="960703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51" y="1604434"/>
            <a:ext cx="3951289" cy="423756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1044575" y="6496050"/>
            <a:ext cx="2503488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de-DE" dirty="0"/>
              <a:t>Sennheiser electronic GmbH &amp; Co.KG / SCHUNK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1ADAEA4-978F-47C5-9B50-62E2E90465C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75" y="1214438"/>
            <a:ext cx="8786813" cy="5072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61925"/>
            <a:ext cx="6172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 smtClean="0"/>
              <a:t>Mastertitelformat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de-DE" dirty="0" smtClean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>
          <a:xfrm>
            <a:off x="5300663" y="6386513"/>
            <a:ext cx="1143000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5575" y="6386513"/>
            <a:ext cx="6072188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Sennheiser electronic GmbH &amp; Co.KG / SCHUNK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092950" y="6411913"/>
            <a:ext cx="758825" cy="2524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pPr>
              <a:defRPr/>
            </a:pPr>
            <a:fld id="{F337EBC7-F27F-433C-B214-4B9E27547F3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161925"/>
            <a:ext cx="6172200" cy="8382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75" y="1214438"/>
            <a:ext cx="8786813" cy="5072062"/>
          </a:xfrm>
          <a:prstGeom prst="rect">
            <a:avLst/>
          </a:prstGeom>
        </p:spPr>
        <p:txBody>
          <a:bodyPr/>
          <a:lstStyle>
            <a:lvl1pPr marL="0" indent="0">
              <a:defRPr sz="2000" b="1">
                <a:solidFill>
                  <a:srgbClr val="002060"/>
                </a:solidFill>
              </a:defRPr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5" name="Bild 6" descr="LOGOBALKEN_NEU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0200"/>
            <a:ext cx="91440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398" y="3397777"/>
            <a:ext cx="8229600" cy="717023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58809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51" y="389471"/>
            <a:ext cx="8074557" cy="960703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6" y="1604446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4575" y="6496050"/>
            <a:ext cx="5911850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r>
              <a:rPr lang="de-DE" dirty="0"/>
              <a:t>RK- Operational Excellence, 23.09.2014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FFD2610-C785-499E-B2B5-F80B86DCC1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044575" y="6496050"/>
            <a:ext cx="5911850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r>
              <a:rPr lang="de-DE" dirty="0"/>
              <a:t>RK- Operational Excellence, 23.09.2014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60661F8-1AE7-4DFB-905B-11D474A3F41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8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61448" y="389471"/>
            <a:ext cx="8142290" cy="960703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51" y="1604434"/>
            <a:ext cx="3951289" cy="423756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1044575" y="6496050"/>
            <a:ext cx="2503488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r>
              <a:rPr lang="de-DE" dirty="0"/>
              <a:t>RK- Operational Excellence, 23.09.2014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94DB456-F7FE-4FD8-A153-7538F881BEF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Textfeld 2"/>
          <p:cNvSpPr txBox="1">
            <a:spLocks noChangeArrowheads="1"/>
          </p:cNvSpPr>
          <p:nvPr userDrawn="1"/>
        </p:nvSpPr>
        <p:spPr bwMode="auto">
          <a:xfrm>
            <a:off x="0" y="631825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www.schunk.com</a:t>
            </a:r>
          </a:p>
        </p:txBody>
      </p:sp>
      <p:pic>
        <p:nvPicPr>
          <p:cNvPr id="4" name="Bild 5" descr="LOGOBALKEN_NEU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0200"/>
            <a:ext cx="91440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6" descr="TOOLS_RS_NEU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4457700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044575" y="6496050"/>
            <a:ext cx="5911850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r>
              <a:rPr lang="de-DE" dirty="0"/>
              <a:t>RK- Operational Excellence, 23.09.2014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D3024AE-6D23-4FBB-A914-F5D32A4A384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prstClr val="white"/>
                </a:solidFill>
              </a:rPr>
              <a:t>Titel, Verfasser, Datum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452"/>
            <a:ext cx="9144000" cy="51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09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890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697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08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prstClr val="white"/>
                </a:solidFill>
              </a:rPr>
              <a:t>Titel, Verfasser, Datum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901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  <p:pic>
        <p:nvPicPr>
          <p:cNvPr id="7" name="Grafik 6" descr="70JAHRElogoSCHUNKRGB_DE_blau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</p:spTree>
    <p:extLst>
      <p:ext uri="{BB962C8B-B14F-4D97-AF65-F5344CB8AC3E}">
        <p14:creationId xmlns:p14="http://schemas.microsoft.com/office/powerpoint/2010/main" val="2804029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de-DE" dirty="0"/>
            </a:lvl1pPr>
          </a:lstStyle>
          <a:p>
            <a:pPr lvl="0" algn="l"/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481800"/>
            <a:ext cx="7859460" cy="1446550"/>
          </a:xfrm>
        </p:spPr>
        <p:txBody>
          <a:bodyPr>
            <a:spAutoFit/>
          </a:bodyPr>
          <a:lstStyle>
            <a:lvl2pPr>
              <a:defRPr/>
            </a:lvl2pPr>
            <a:lvl3pPr>
              <a:defRPr baseline="0"/>
            </a:lvl3pPr>
            <a:lvl4pPr>
              <a:defRPr/>
            </a:lvl4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21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o 70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de-DE" dirty="0"/>
            </a:lvl1pPr>
          </a:lstStyle>
          <a:p>
            <a:pPr lvl="0" algn="l"/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481800"/>
            <a:ext cx="7859460" cy="1446550"/>
          </a:xfrm>
        </p:spPr>
        <p:txBody>
          <a:bodyPr>
            <a:spAutoFit/>
          </a:bodyPr>
          <a:lstStyle>
            <a:lvl2pPr>
              <a:defRPr/>
            </a:lvl2pPr>
            <a:lvl3pPr>
              <a:defRPr baseline="0"/>
            </a:lvl3pPr>
            <a:lvl4pPr>
              <a:defRPr/>
            </a:lvl4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93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>
          <a:xfrm>
            <a:off x="647700" y="2668141"/>
            <a:ext cx="4747260" cy="98488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803275" indent="-803275" algn="l">
              <a:tabLst>
                <a:tab pos="1168400" algn="l"/>
              </a:tabLst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A.	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67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610" y="978"/>
            <a:ext cx="9144001" cy="6857022"/>
            <a:chOff x="-610" y="978"/>
            <a:chExt cx="9144001" cy="6857022"/>
          </a:xfrm>
        </p:grpSpPr>
        <p:pic>
          <p:nvPicPr>
            <p:cNvPr id="11" name="Bild 1" descr="Meister_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0" y="978"/>
              <a:ext cx="9144000" cy="5643467"/>
            </a:xfrm>
            <a:prstGeom prst="rect">
              <a:avLst/>
            </a:prstGeom>
          </p:spPr>
        </p:pic>
        <p:sp>
          <p:nvSpPr>
            <p:cNvPr id="12" name="Rechteck 7"/>
            <p:cNvSpPr/>
            <p:nvPr/>
          </p:nvSpPr>
          <p:spPr>
            <a:xfrm>
              <a:off x="-304" y="5644445"/>
              <a:ext cx="9143695" cy="1213555"/>
            </a:xfrm>
            <a:prstGeom prst="rect">
              <a:avLst/>
            </a:prstGeom>
            <a:solidFill>
              <a:srgbClr val="003D6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4" name="Bild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610" y="5483469"/>
              <a:ext cx="9144000" cy="1320800"/>
            </a:xfrm>
            <a:prstGeom prst="rect">
              <a:avLst/>
            </a:prstGeom>
          </p:spPr>
        </p:pic>
      </p:grp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59996" y="5691797"/>
            <a:ext cx="4814644" cy="215444"/>
          </a:xfrm>
        </p:spPr>
        <p:txBody>
          <a:bodyPr wrap="square" anchor="ctr" anchorCtr="0">
            <a:spAutoFit/>
          </a:bodyPr>
          <a:lstStyle>
            <a:lvl1pPr>
              <a:defRPr lang="de-DE" sz="1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84138" lvl="0" algn="l" defTabSz="457200" rtl="0" eaLnBrk="1" latinLnBrk="0" hangingPunct="1">
              <a:spcBef>
                <a:spcPct val="0"/>
              </a:spcBef>
              <a:spcAft>
                <a:spcPts val="1200"/>
              </a:spcAft>
              <a:defRPr/>
            </a:pPr>
            <a:r>
              <a:rPr lang="en-US" dirty="0"/>
              <a:t>Ort, Datum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559996" y="4045451"/>
            <a:ext cx="5292000" cy="92333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  <a:lvl2pPr>
              <a:defRPr sz="3000" b="1">
                <a:solidFill>
                  <a:schemeClr val="bg1"/>
                </a:solidFill>
              </a:defRPr>
            </a:lvl2pPr>
            <a:lvl3pPr>
              <a:defRPr sz="3000" b="1">
                <a:solidFill>
                  <a:schemeClr val="bg1"/>
                </a:solidFill>
              </a:defRPr>
            </a:lvl3pPr>
            <a:lvl4pPr>
              <a:defRPr sz="3000" b="1">
                <a:solidFill>
                  <a:schemeClr val="bg1"/>
                </a:solidFill>
              </a:defRPr>
            </a:lvl4pPr>
            <a:lvl5pPr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err="1"/>
              <a:t>Dokumenttitel</a:t>
            </a:r>
            <a:r>
              <a:rPr lang="en-US" noProof="0" dirty="0"/>
              <a:t>/</a:t>
            </a:r>
            <a:r>
              <a:rPr lang="en-US" noProof="0" dirty="0" err="1"/>
              <a:t>Projektname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max. </a:t>
            </a:r>
            <a:r>
              <a:rPr lang="en-US" dirty="0" err="1"/>
              <a:t>zweizeilig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559996" y="4998439"/>
            <a:ext cx="5292000" cy="492443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max. </a:t>
            </a:r>
            <a:r>
              <a:rPr lang="en-US" dirty="0" err="1"/>
              <a:t>zweizeilig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34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44808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  <p:sp>
        <p:nvSpPr>
          <p:cNvPr id="6" name="Contents Text"/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1496640"/>
            <a:ext cx="7859460" cy="3513782"/>
          </a:xfrm>
        </p:spPr>
        <p:txBody>
          <a:bodyPr>
            <a:spAutoFit/>
          </a:bodyPr>
          <a:lstStyle>
            <a:lvl1pPr marL="360000" indent="-360000">
              <a:spcBef>
                <a:spcPts val="2000"/>
              </a:spcBef>
              <a:tabLst>
                <a:tab pos="7826375" algn="r"/>
              </a:tabLst>
              <a:defRPr>
                <a:solidFill>
                  <a:schemeClr val="tx1"/>
                </a:solidFill>
                <a:latin typeface="+mn-lt"/>
                <a:cs typeface="+mn-cs"/>
                <a:sym typeface="+mn-lt"/>
              </a:defRPr>
            </a:lvl1pPr>
            <a:lvl2pPr marL="720000" indent="-360000">
              <a:spcBef>
                <a:spcPts val="600"/>
              </a:spcBef>
              <a:buNone/>
              <a:tabLst>
                <a:tab pos="7826375" algn="r"/>
              </a:tabLst>
              <a:defRPr b="0">
                <a:solidFill>
                  <a:schemeClr val="tx1"/>
                </a:solidFill>
                <a:latin typeface="+mn-lt"/>
                <a:sym typeface="+mn-lt"/>
              </a:defRPr>
            </a:lvl2pPr>
            <a:lvl3pPr marL="1260000" indent="-540000">
              <a:spcBef>
                <a:spcPts val="0"/>
              </a:spcBef>
              <a:buNone/>
              <a:tabLst>
                <a:tab pos="7826375" algn="r"/>
              </a:tabLst>
              <a:defRPr>
                <a:solidFill>
                  <a:schemeClr val="tx1"/>
                </a:solidFill>
                <a:latin typeface="+mn-lt"/>
                <a:sym typeface="+mn-lt"/>
              </a:defRPr>
            </a:lvl3pPr>
            <a:lvl4pPr marL="1255713" indent="-534988">
              <a:buNone/>
              <a:tabLst>
                <a:tab pos="8521700" algn="r"/>
              </a:tabLst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A.	xxx	xx</a:t>
            </a:r>
          </a:p>
          <a:p>
            <a:pPr lvl="0"/>
            <a:r>
              <a:rPr lang="en-US" dirty="0"/>
              <a:t>B.	xxx	xx</a:t>
            </a:r>
          </a:p>
          <a:p>
            <a:pPr lvl="1"/>
            <a:r>
              <a:rPr lang="en-US" dirty="0"/>
              <a:t>1.	xxx	xx</a:t>
            </a:r>
          </a:p>
          <a:p>
            <a:pPr lvl="1"/>
            <a:r>
              <a:rPr lang="en-US" dirty="0"/>
              <a:t>2.	xxx	xx</a:t>
            </a:r>
          </a:p>
          <a:p>
            <a:pPr lvl="2"/>
            <a:r>
              <a:rPr lang="en-US" dirty="0"/>
              <a:t>2.1	xxx	xx</a:t>
            </a:r>
          </a:p>
          <a:p>
            <a:pPr lvl="2"/>
            <a:r>
              <a:rPr lang="en-US" dirty="0"/>
              <a:t>2.2	xxx	xx</a:t>
            </a:r>
          </a:p>
          <a:p>
            <a:pPr lvl="0"/>
            <a:r>
              <a:rPr lang="en-US" dirty="0"/>
              <a:t>C.	xxx	xx</a:t>
            </a:r>
          </a:p>
          <a:p>
            <a:pPr lvl="1"/>
            <a:r>
              <a:rPr lang="en-US" dirty="0"/>
              <a:t>1.	xxx	xx</a:t>
            </a:r>
          </a:p>
          <a:p>
            <a:pPr lvl="2"/>
            <a:r>
              <a:rPr lang="en-US" dirty="0"/>
              <a:t>1.1	xxx	xx</a:t>
            </a:r>
          </a:p>
        </p:txBody>
      </p:sp>
      <p:sp>
        <p:nvSpPr>
          <p:cNvPr id="7" name="Contents Title"/>
          <p:cNvSpPr txBox="1">
            <a:spLocks/>
          </p:cNvSpPr>
          <p:nvPr userDrawn="1"/>
        </p:nvSpPr>
        <p:spPr>
          <a:xfrm>
            <a:off x="647700" y="831951"/>
            <a:ext cx="7859460" cy="49244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lang="en-US" sz="3200" b="1" i="0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457200" fontAlgn="auto">
              <a:spcAft>
                <a:spcPts val="0"/>
              </a:spcAft>
              <a:tabLst>
                <a:tab pos="7826375" algn="r"/>
              </a:tabLst>
            </a:pPr>
            <a:r>
              <a:rPr altLang="de-DE" sz="2600" noProof="1">
                <a:solidFill>
                  <a:srgbClr val="009EE0"/>
                </a:solidFill>
                <a:sym typeface="+mn-lt"/>
              </a:rPr>
              <a:t>Agenda	Page</a:t>
            </a:r>
          </a:p>
        </p:txBody>
      </p:sp>
    </p:spTree>
    <p:extLst>
      <p:ext uri="{BB962C8B-B14F-4D97-AF65-F5344CB8AC3E}">
        <p14:creationId xmlns:p14="http://schemas.microsoft.com/office/powerpoint/2010/main" val="2526848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</p:spTree>
    <p:extLst>
      <p:ext uri="{BB962C8B-B14F-4D97-AF65-F5344CB8AC3E}">
        <p14:creationId xmlns:p14="http://schemas.microsoft.com/office/powerpoint/2010/main" val="388194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49900" y="5565021"/>
            <a:ext cx="720000" cy="480303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8947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8947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Strategy "Champion 2025" | 7th Steering Committee | May 12, 2016</a:t>
            </a:r>
          </a:p>
        </p:txBody>
      </p:sp>
    </p:spTree>
    <p:extLst>
      <p:ext uri="{BB962C8B-B14F-4D97-AF65-F5344CB8AC3E}">
        <p14:creationId xmlns:p14="http://schemas.microsoft.com/office/powerpoint/2010/main" val="148831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5" name="Fußzeilenplatzhalter 8"/>
          <p:cNvSpPr>
            <a:spLocks noGrp="1"/>
          </p:cNvSpPr>
          <p:nvPr userDrawn="1">
            <p:ph type="ftr" sz="quarter" idx="12"/>
          </p:nvPr>
        </p:nvSpPr>
        <p:spPr>
          <a:xfrm>
            <a:off x="752475" y="6430699"/>
            <a:ext cx="5962650" cy="365125"/>
          </a:xfrm>
        </p:spPr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48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60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7" name="Grafik 6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6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74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9900" y="5565024"/>
            <a:ext cx="720000" cy="480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sp>
        <p:nvSpPr>
          <p:cNvPr id="8" name="Fußzeilenplatzhalter 8"/>
          <p:cNvSpPr>
            <a:spLocks noGrp="1"/>
          </p:cNvSpPr>
          <p:nvPr userDrawn="1">
            <p:ph type="ftr" sz="quarter" idx="12"/>
          </p:nvPr>
        </p:nvSpPr>
        <p:spPr>
          <a:xfrm>
            <a:off x="752475" y="6430699"/>
            <a:ext cx="5962650" cy="365125"/>
          </a:xfrm>
        </p:spPr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284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34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302" y="206910"/>
            <a:ext cx="8661401" cy="762529"/>
          </a:xfrm>
          <a:prstGeom prst="rect">
            <a:avLst/>
          </a:prstGeom>
        </p:spPr>
        <p:txBody>
          <a:bodyPr lIns="91407" tIns="45705" rIns="91407" bIns="45705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</a:t>
            </a:r>
            <a:r>
              <a:rPr lang="de-DE" dirty="0" err="1" smtClean="0"/>
              <a:t>Powerpoint</a:t>
            </a:r>
            <a:r>
              <a:rPr lang="de-DE" dirty="0" smtClean="0"/>
              <a:t>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9" y="909638"/>
            <a:ext cx="8642373" cy="5072062"/>
          </a:xfrm>
          <a:prstGeom prst="rect">
            <a:avLst/>
          </a:prstGeom>
        </p:spPr>
        <p:txBody>
          <a:bodyPr vert="horz" lIns="91407" tIns="45705" rIns="91407" bIns="45705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737" indent="-177737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6403862" cy="252000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Monatsabschlussmeeting Mrz 2016</a:t>
            </a:r>
            <a:endParaRPr lang="de-DE" dirty="0" smtClean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31" y="6496052"/>
            <a:ext cx="758961" cy="251998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90259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7922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8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653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de-DE" dirty="0"/>
            </a:lvl1pPr>
          </a:lstStyle>
          <a:p>
            <a:pPr lvl="0" algn="l"/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481800"/>
            <a:ext cx="7859460" cy="1446550"/>
          </a:xfrm>
        </p:spPr>
        <p:txBody>
          <a:bodyPr>
            <a:spAutoFit/>
          </a:bodyPr>
          <a:lstStyle>
            <a:lvl2pPr>
              <a:defRPr/>
            </a:lvl2pPr>
            <a:lvl3pPr>
              <a:defRPr baseline="0"/>
            </a:lvl3pPr>
            <a:lvl4pPr>
              <a:defRPr/>
            </a:lvl4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4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o 70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de-DE" dirty="0"/>
            </a:lvl1pPr>
          </a:lstStyle>
          <a:p>
            <a:pPr lvl="0" algn="l"/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481800"/>
            <a:ext cx="7859460" cy="1446550"/>
          </a:xfrm>
        </p:spPr>
        <p:txBody>
          <a:bodyPr>
            <a:spAutoFit/>
          </a:bodyPr>
          <a:lstStyle>
            <a:lvl2pPr>
              <a:defRPr/>
            </a:lvl2pPr>
            <a:lvl3pPr>
              <a:defRPr baseline="0"/>
            </a:lvl3pPr>
            <a:lvl4pPr>
              <a:defRPr/>
            </a:lvl4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47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>
          <a:xfrm>
            <a:off x="647700" y="2668141"/>
            <a:ext cx="4747260" cy="98488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803275" indent="-803275" algn="l">
              <a:tabLst>
                <a:tab pos="1168400" algn="l"/>
              </a:tabLst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A.	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08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10" y="978"/>
            <a:ext cx="9144001" cy="6857022"/>
            <a:chOff x="-610" y="978"/>
            <a:chExt cx="9144001" cy="6857022"/>
          </a:xfrm>
        </p:grpSpPr>
        <p:pic>
          <p:nvPicPr>
            <p:cNvPr id="11" name="Bild 1" descr="Meister_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0" y="978"/>
              <a:ext cx="9144000" cy="5643467"/>
            </a:xfrm>
            <a:prstGeom prst="rect">
              <a:avLst/>
            </a:prstGeom>
          </p:spPr>
        </p:pic>
        <p:sp>
          <p:nvSpPr>
            <p:cNvPr id="12" name="Rechteck 7"/>
            <p:cNvSpPr/>
            <p:nvPr/>
          </p:nvSpPr>
          <p:spPr>
            <a:xfrm>
              <a:off x="-304" y="5644445"/>
              <a:ext cx="9143695" cy="1213555"/>
            </a:xfrm>
            <a:prstGeom prst="rect">
              <a:avLst/>
            </a:prstGeom>
            <a:solidFill>
              <a:srgbClr val="003D6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4" name="Bild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10" y="5483469"/>
              <a:ext cx="9144000" cy="1320800"/>
            </a:xfrm>
            <a:prstGeom prst="rect">
              <a:avLst/>
            </a:prstGeom>
          </p:spPr>
        </p:pic>
      </p:grp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59996" y="5691797"/>
            <a:ext cx="4814644" cy="215444"/>
          </a:xfrm>
        </p:spPr>
        <p:txBody>
          <a:bodyPr wrap="square" anchor="ctr" anchorCtr="0">
            <a:spAutoFit/>
          </a:bodyPr>
          <a:lstStyle>
            <a:lvl1pPr>
              <a:defRPr lang="de-DE" sz="1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84138" lvl="0" algn="l" defTabSz="457200" rtl="0" eaLnBrk="1" latinLnBrk="0" hangingPunct="1">
              <a:spcBef>
                <a:spcPct val="0"/>
              </a:spcBef>
              <a:spcAft>
                <a:spcPts val="1200"/>
              </a:spcAft>
              <a:defRPr/>
            </a:pPr>
            <a:r>
              <a:rPr lang="en-US" dirty="0"/>
              <a:t>Ort, Datum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559996" y="4045451"/>
            <a:ext cx="5292000" cy="92333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  <a:lvl2pPr>
              <a:defRPr sz="3000" b="1">
                <a:solidFill>
                  <a:schemeClr val="bg1"/>
                </a:solidFill>
              </a:defRPr>
            </a:lvl2pPr>
            <a:lvl3pPr>
              <a:defRPr sz="3000" b="1">
                <a:solidFill>
                  <a:schemeClr val="bg1"/>
                </a:solidFill>
              </a:defRPr>
            </a:lvl3pPr>
            <a:lvl4pPr>
              <a:defRPr sz="3000" b="1">
                <a:solidFill>
                  <a:schemeClr val="bg1"/>
                </a:solidFill>
              </a:defRPr>
            </a:lvl4pPr>
            <a:lvl5pPr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err="1"/>
              <a:t>Dokumenttitel</a:t>
            </a:r>
            <a:r>
              <a:rPr lang="en-US" noProof="0" dirty="0"/>
              <a:t>/</a:t>
            </a:r>
            <a:r>
              <a:rPr lang="en-US" noProof="0" dirty="0" err="1"/>
              <a:t>Projektname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max. </a:t>
            </a:r>
            <a:r>
              <a:rPr lang="en-US" dirty="0" err="1"/>
              <a:t>zweizeilig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559996" y="4998439"/>
            <a:ext cx="5292000" cy="492443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max. </a:t>
            </a:r>
            <a:r>
              <a:rPr lang="en-US" dirty="0" err="1"/>
              <a:t>zweizeilig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0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  <p:sp>
        <p:nvSpPr>
          <p:cNvPr id="6" name="Contents Text"/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1496640"/>
            <a:ext cx="7859460" cy="3513782"/>
          </a:xfrm>
        </p:spPr>
        <p:txBody>
          <a:bodyPr>
            <a:spAutoFit/>
          </a:bodyPr>
          <a:lstStyle>
            <a:lvl1pPr marL="360000" indent="-360000">
              <a:spcBef>
                <a:spcPts val="2000"/>
              </a:spcBef>
              <a:tabLst>
                <a:tab pos="7826375" algn="r"/>
              </a:tabLst>
              <a:defRPr>
                <a:solidFill>
                  <a:schemeClr val="tx1"/>
                </a:solidFill>
                <a:latin typeface="+mn-lt"/>
                <a:cs typeface="+mn-cs"/>
                <a:sym typeface="+mn-lt"/>
              </a:defRPr>
            </a:lvl1pPr>
            <a:lvl2pPr marL="720000" indent="-360000">
              <a:spcBef>
                <a:spcPts val="600"/>
              </a:spcBef>
              <a:buNone/>
              <a:tabLst>
                <a:tab pos="7826375" algn="r"/>
              </a:tabLst>
              <a:defRPr b="0">
                <a:solidFill>
                  <a:schemeClr val="tx1"/>
                </a:solidFill>
                <a:latin typeface="+mn-lt"/>
                <a:sym typeface="+mn-lt"/>
              </a:defRPr>
            </a:lvl2pPr>
            <a:lvl3pPr marL="1260000" indent="-540000">
              <a:spcBef>
                <a:spcPts val="0"/>
              </a:spcBef>
              <a:buNone/>
              <a:tabLst>
                <a:tab pos="7826375" algn="r"/>
              </a:tabLst>
              <a:defRPr>
                <a:solidFill>
                  <a:schemeClr val="tx1"/>
                </a:solidFill>
                <a:latin typeface="+mn-lt"/>
                <a:sym typeface="+mn-lt"/>
              </a:defRPr>
            </a:lvl3pPr>
            <a:lvl4pPr marL="1255713" indent="-534988">
              <a:buNone/>
              <a:tabLst>
                <a:tab pos="8521700" algn="r"/>
              </a:tabLst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A.	xxx	xx</a:t>
            </a:r>
          </a:p>
          <a:p>
            <a:pPr lvl="0"/>
            <a:r>
              <a:rPr lang="en-US" dirty="0"/>
              <a:t>B.	xxx	xx</a:t>
            </a:r>
          </a:p>
          <a:p>
            <a:pPr lvl="1"/>
            <a:r>
              <a:rPr lang="en-US" dirty="0"/>
              <a:t>1.	xxx	xx</a:t>
            </a:r>
          </a:p>
          <a:p>
            <a:pPr lvl="1"/>
            <a:r>
              <a:rPr lang="en-US" dirty="0"/>
              <a:t>2.	xxx	xx</a:t>
            </a:r>
          </a:p>
          <a:p>
            <a:pPr lvl="2"/>
            <a:r>
              <a:rPr lang="en-US" dirty="0"/>
              <a:t>2.1	xxx	xx</a:t>
            </a:r>
          </a:p>
          <a:p>
            <a:pPr lvl="2"/>
            <a:r>
              <a:rPr lang="en-US" dirty="0"/>
              <a:t>2.2	xxx	xx</a:t>
            </a:r>
          </a:p>
          <a:p>
            <a:pPr lvl="0"/>
            <a:r>
              <a:rPr lang="en-US" dirty="0"/>
              <a:t>C.	xxx	xx</a:t>
            </a:r>
          </a:p>
          <a:p>
            <a:pPr lvl="1"/>
            <a:r>
              <a:rPr lang="en-US" dirty="0"/>
              <a:t>1.	xxx	xx</a:t>
            </a:r>
          </a:p>
          <a:p>
            <a:pPr lvl="2"/>
            <a:r>
              <a:rPr lang="en-US" dirty="0"/>
              <a:t>1.1	xxx	xx</a:t>
            </a:r>
          </a:p>
        </p:txBody>
      </p:sp>
      <p:sp>
        <p:nvSpPr>
          <p:cNvPr id="7" name="Contents Title"/>
          <p:cNvSpPr txBox="1">
            <a:spLocks/>
          </p:cNvSpPr>
          <p:nvPr userDrawn="1"/>
        </p:nvSpPr>
        <p:spPr>
          <a:xfrm>
            <a:off x="647700" y="831951"/>
            <a:ext cx="7859460" cy="49244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lang="en-US" sz="3200" b="1" i="0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457200" fontAlgn="auto">
              <a:spcAft>
                <a:spcPts val="0"/>
              </a:spcAft>
              <a:tabLst>
                <a:tab pos="7826375" algn="r"/>
              </a:tabLst>
            </a:pPr>
            <a:r>
              <a:rPr altLang="de-DE" sz="2600" noProof="1">
                <a:solidFill>
                  <a:srgbClr val="009EE0"/>
                </a:solidFill>
                <a:sym typeface="+mn-lt"/>
              </a:rPr>
              <a:t>Agenda	Page</a:t>
            </a:r>
          </a:p>
        </p:txBody>
      </p:sp>
    </p:spTree>
    <p:extLst>
      <p:ext uri="{BB962C8B-B14F-4D97-AF65-F5344CB8AC3E}">
        <p14:creationId xmlns:p14="http://schemas.microsoft.com/office/powerpoint/2010/main" val="4082042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06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21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273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47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895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647700" y="1482514"/>
            <a:ext cx="7859460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389470"/>
            <a:ext cx="7859460" cy="9607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001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>
          <a:xfrm>
            <a:off x="647700" y="2668141"/>
            <a:ext cx="4747260" cy="98488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803275" indent="-803275" algn="l">
              <a:tabLst>
                <a:tab pos="1168400" algn="l"/>
              </a:tabLst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A.	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44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Strategy "Champion 2022" | 9th Steering Committee | September 20,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54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640498"/>
          </a:xfrm>
          <a:prstGeom prst="rect">
            <a:avLst/>
          </a:prstGeom>
        </p:spPr>
        <p:txBody>
          <a:bodyPr lIns="91418" tIns="45710" rIns="91418" bIns="45710" anchor="t" anchorCtr="0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 hasCustomPrompt="1"/>
          </p:nvPr>
        </p:nvSpPr>
        <p:spPr>
          <a:xfrm>
            <a:off x="561446" y="1131684"/>
            <a:ext cx="8066089" cy="4738600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  <a:lvl3pPr marL="447675" indent="-180975">
              <a:buFont typeface="Wingdings" panose="05000000000000000000" pitchFamily="2" charset="2"/>
              <a:buChar char="§"/>
              <a:defRPr sz="160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Fußzeilenplatzhalter 8"/>
          <p:cNvSpPr>
            <a:spLocks noGrp="1"/>
          </p:cNvSpPr>
          <p:nvPr userDrawn="1">
            <p:ph type="ftr" sz="quarter" idx="12"/>
          </p:nvPr>
        </p:nvSpPr>
        <p:spPr>
          <a:xfrm>
            <a:off x="752475" y="6430699"/>
            <a:ext cx="5962650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de-DE" dirty="0" smtClean="0">
                <a:solidFill>
                  <a:prstClr val="white"/>
                </a:solidFill>
              </a:rPr>
              <a:t>HMI 2017</a:t>
            </a:r>
          </a:p>
        </p:txBody>
      </p:sp>
    </p:spTree>
    <p:extLst>
      <p:ext uri="{BB962C8B-B14F-4D97-AF65-F5344CB8AC3E}">
        <p14:creationId xmlns:p14="http://schemas.microsoft.com/office/powerpoint/2010/main" val="231300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t" anchorCtr="0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 hasCustomPrompt="1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>
              <a:defRPr lang="de-DE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defRPr>
            </a:lvl1pPr>
            <a:lvl2pPr marL="177758" marR="0" indent="-177758" algn="l" defTabSz="457090" rtl="0" eaLnBrk="1" fontAlgn="auto" latinLnBrk="0" hangingPunct="1">
              <a:lnSpc>
                <a:spcPts val="2400"/>
              </a:lnSpc>
              <a:spcBef>
                <a:spcPts val="550"/>
              </a:spcBef>
              <a:spcAft>
                <a:spcPts val="0"/>
              </a:spcAft>
              <a:buClr>
                <a:srgbClr val="003D6A"/>
              </a:buClr>
              <a:buSzTx/>
              <a:buFont typeface="Wingdings" panose="05000000000000000000" pitchFamily="2" charset="2"/>
              <a:buChar char="§"/>
              <a:tabLst/>
              <a:def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  <a:lvl3pPr marL="533400" indent="431800">
              <a:defRPr sz="1600"/>
            </a:lvl3pPr>
          </a:lstStyle>
          <a:p>
            <a:pPr marL="0" lvl="0" indent="0">
              <a:lnSpc>
                <a:spcPts val="2400"/>
              </a:lnSpc>
              <a:spcBef>
                <a:spcPts val="550"/>
              </a:spcBef>
              <a:buFontTx/>
              <a:buNone/>
            </a:pPr>
            <a:r>
              <a:rPr lang="de-DE" dirty="0" smtClean="0"/>
              <a:t>Mastertextformat bearbeiten</a:t>
            </a:r>
          </a:p>
          <a:p>
            <a:pPr marL="177758" lvl="1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Zweite Ebene</a:t>
            </a:r>
          </a:p>
          <a:p>
            <a:pPr marL="1142726" marR="0" lvl="2" indent="-177758" algn="l" defTabSz="457090" rtl="0" eaLnBrk="1" fontAlgn="auto" latinLnBrk="0" hangingPunct="1">
              <a:lnSpc>
                <a:spcPts val="2400"/>
              </a:lnSpc>
              <a:spcBef>
                <a:spcPts val="550"/>
              </a:spcBef>
              <a:spcAft>
                <a:spcPts val="0"/>
              </a:spcAft>
              <a:buClr>
                <a:srgbClr val="003D6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smtClean="0"/>
              <a:t>Dritte Ebene</a:t>
            </a:r>
          </a:p>
          <a:p>
            <a:pPr marL="177758" lvl="1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Wingdings" panose="05000000000000000000" pitchFamily="2" charset="2"/>
              <a:buChar char="§"/>
            </a:pPr>
            <a:endParaRPr lang="de-DE" dirty="0" smtClean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de-DE" dirty="0" smtClean="0">
                <a:solidFill>
                  <a:prstClr val="white"/>
                </a:solidFill>
              </a:rPr>
              <a:t>HMI 2017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03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9900" y="5565024"/>
            <a:ext cx="720000" cy="480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t" anchorCtr="0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sp>
        <p:nvSpPr>
          <p:cNvPr id="8" name="Fußzeilenplatzhalter 8"/>
          <p:cNvSpPr>
            <a:spLocks noGrp="1"/>
          </p:cNvSpPr>
          <p:nvPr userDrawn="1">
            <p:ph type="ftr" sz="quarter" idx="12"/>
          </p:nvPr>
        </p:nvSpPr>
        <p:spPr>
          <a:xfrm>
            <a:off x="752475" y="6430699"/>
            <a:ext cx="5962650" cy="365125"/>
          </a:xfrm>
        </p:spPr>
        <p:txBody>
          <a:bodyPr/>
          <a:lstStyle/>
          <a:p>
            <a:pPr algn="l"/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32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t" anchorCtr="0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8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5" name="Bild 6" descr="LOGOBALKEN_NEU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0200"/>
            <a:ext cx="91440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398" y="3397777"/>
            <a:ext cx="8229600" cy="717023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58809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16128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52061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244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5" name="Bild 6" descr="LOGOBALKEN_NEU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0200"/>
            <a:ext cx="91440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398" y="3397777"/>
            <a:ext cx="8229600" cy="717023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58809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89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82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515694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080656"/>
            <a:ext cx="8066089" cy="4803680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5" name="Fußzeilenplatzhalter 8"/>
          <p:cNvSpPr>
            <a:spLocks noGrp="1"/>
          </p:cNvSpPr>
          <p:nvPr userDrawn="1">
            <p:ph type="ftr" sz="quarter" idx="12"/>
          </p:nvPr>
        </p:nvSpPr>
        <p:spPr>
          <a:xfrm>
            <a:off x="752475" y="6430699"/>
            <a:ext cx="5962650" cy="365125"/>
          </a:xfrm>
        </p:spPr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14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3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9900" y="5565024"/>
            <a:ext cx="720000" cy="480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sp>
        <p:nvSpPr>
          <p:cNvPr id="8" name="Fußzeilenplatzhalter 8"/>
          <p:cNvSpPr>
            <a:spLocks noGrp="1"/>
          </p:cNvSpPr>
          <p:nvPr userDrawn="1">
            <p:ph type="ftr" sz="quarter" idx="12"/>
          </p:nvPr>
        </p:nvSpPr>
        <p:spPr>
          <a:xfrm>
            <a:off x="752475" y="6430699"/>
            <a:ext cx="5962650" cy="365125"/>
          </a:xfrm>
        </p:spPr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62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6" y="389470"/>
            <a:ext cx="8074557" cy="960702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3" y="1604436"/>
            <a:ext cx="8066089" cy="4279899"/>
          </a:xfrm>
          <a:prstGeom prst="rect">
            <a:avLst/>
          </a:prstGeom>
        </p:spPr>
        <p:txBody>
          <a:bodyPr vert="horz" lIns="91418" tIns="45710" rIns="91418" bIns="45710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758" indent="-17775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Monatsabschlussmeeting Mrz 2016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25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47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7922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6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</a:p>
        </p:txBody>
      </p:sp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07922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95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11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139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u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0209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fld id="{AC0A125D-34A1-4362-94C3-0AB26298577D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</a:pPr>
              <a:t>4/12/2017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fld id="{80E6FE94-06B3-461E-9BA9-49F69C490E85}" type="slidenum">
              <a:rPr lang="en-US" smtClean="0">
                <a:solidFill>
                  <a:prstClr val="black"/>
                </a:solidFill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83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5" name="Bild 6" descr="LOGOBALKEN_NEU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8656"/>
            <a:ext cx="91440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398" y="3397777"/>
            <a:ext cx="8229600" cy="717023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58809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31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2.emf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53.xml"/><Relationship Id="rId16" Type="http://schemas.openxmlformats.org/officeDocument/2006/relationships/vmlDrawing" Target="../drawings/vmlDrawing3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2.emf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825" r:id="rId7"/>
    <p:sldLayoutId id="2147483826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" y="6220363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9"/>
            <a:ext cx="596265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white"/>
                </a:solidFill>
                <a:latin typeface="Calibri"/>
              </a:rPr>
              <a:t>Monatsabschlussmeeting Mrz 2016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7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</p:sldLayoutIdLst>
  <p:hf sldNum="0" hdr="0" dt="0"/>
  <p:txStyles>
    <p:titleStyle>
      <a:lvl1pPr algn="ctr" defTabSz="4570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45709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45709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4570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45709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45709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50" y="6496050"/>
            <a:ext cx="758825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1202D4DF-34F4-425C-8D1D-3D4EF23CF945}" type="slidenum">
              <a:rPr lang="de-DE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50" y="6496050"/>
            <a:ext cx="758825" cy="2524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defTabSz="457200">
              <a:defRPr/>
            </a:pPr>
            <a:fld id="{53239C0A-9888-4154-94A6-0B07350D7654}" type="slidenum">
              <a:rPr lang="de-DE"/>
              <a:pPr defTabSz="457200"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r="8063"/>
          <a:stretch/>
        </p:blipFill>
        <p:spPr>
          <a:xfrm>
            <a:off x="-8877" y="0"/>
            <a:ext cx="9161756" cy="61725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white"/>
                </a:solidFill>
              </a:rPr>
              <a:t>Titel, Verfasser, Datum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1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white"/>
                </a:solidFill>
              </a:rPr>
              <a:t>Titel, Verfasser, Datum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827" r:id="rId2"/>
    <p:sldLayoutId id="2147483749" r:id="rId3"/>
    <p:sldLayoutId id="2147483750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064005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/>
        </p:nvSpPr>
        <p:spPr>
          <a:xfrm>
            <a:off x="260327" y="6520924"/>
            <a:ext cx="758961" cy="184666"/>
          </a:xfrm>
          <a:prstGeom prst="rect">
            <a:avLst/>
          </a:prstGeom>
        </p:spPr>
        <p:txBody>
          <a:bodyPr vert="horz" lIns="91440" tIns="0" rIns="91440" bIns="0" rtlCol="0" anchor="ctr">
            <a:spAutoFit/>
          </a:bodyPr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  <p:pic>
        <p:nvPicPr>
          <p:cNvPr id="13" name="Bild 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647700" y="6520924"/>
            <a:ext cx="5962650" cy="184666"/>
          </a:xfrm>
          <a:prstGeom prst="rect">
            <a:avLst/>
          </a:prstGeom>
        </p:spPr>
        <p:txBody>
          <a:bodyPr vert="horz" lIns="0" tIns="0" rIns="91440" bIns="0" rtlCol="0" anchor="ctr">
            <a:spAutoFit/>
          </a:bodyPr>
          <a:lstStyle>
            <a:lvl1pPr>
              <a:defRPr kumimoji="0" lang="de-DE" sz="1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/>
              </a:rPr>
              <a:t>Strategy "Champion 2025" | 7th Steering Committee | May 12, 2016</a:t>
            </a:r>
          </a:p>
        </p:txBody>
      </p:sp>
      <p:grpSp>
        <p:nvGrpSpPr>
          <p:cNvPr id="3" name="Drawing grid" hidden="1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cxnSp>
          <p:nvCxnSpPr>
            <p:cNvPr id="10" name="!!!Do not delete!!!" hidden="1"/>
            <p:cNvCxnSpPr>
              <a:cxnSpLocks/>
            </p:cNvCxnSpPr>
            <p:nvPr userDrawn="1"/>
          </p:nvCxnSpPr>
          <p:spPr>
            <a:xfrm>
              <a:off x="-1" y="389470"/>
              <a:ext cx="9144000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!!!Do not delete!!!" hidden="1"/>
            <p:cNvCxnSpPr/>
            <p:nvPr/>
          </p:nvCxnSpPr>
          <p:spPr>
            <a:xfrm>
              <a:off x="647700" y="0"/>
              <a:ext cx="0" cy="685800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!!!Do not delete!!!" hidden="1"/>
            <p:cNvCxnSpPr/>
            <p:nvPr/>
          </p:nvCxnSpPr>
          <p:spPr>
            <a:xfrm>
              <a:off x="1000246" y="0"/>
              <a:ext cx="0" cy="319782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!!!Do not delete!!!" hidden="1"/>
            <p:cNvCxnSpPr/>
            <p:nvPr/>
          </p:nvCxnSpPr>
          <p:spPr>
            <a:xfrm>
              <a:off x="8507159" y="0"/>
              <a:ext cx="0" cy="685800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!!!Do not delete!!!" hidden="1"/>
            <p:cNvCxnSpPr>
              <a:cxnSpLocks/>
            </p:cNvCxnSpPr>
            <p:nvPr/>
          </p:nvCxnSpPr>
          <p:spPr>
            <a:xfrm>
              <a:off x="0" y="1480397"/>
              <a:ext cx="9144000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!!!Do not delete!!!" hidden="1"/>
            <p:cNvCxnSpPr/>
            <p:nvPr/>
          </p:nvCxnSpPr>
          <p:spPr>
            <a:xfrm>
              <a:off x="0" y="6748050"/>
              <a:ext cx="9144000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!!!Do not delete!!!" hidden="1"/>
            <p:cNvCxnSpPr/>
            <p:nvPr/>
          </p:nvCxnSpPr>
          <p:spPr>
            <a:xfrm>
              <a:off x="446211" y="1995120"/>
              <a:ext cx="8251579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 hidden="1"/>
            <p:cNvSpPr>
              <a:spLocks/>
            </p:cNvSpPr>
            <p:nvPr userDrawn="1"/>
          </p:nvSpPr>
          <p:spPr>
            <a:xfrm>
              <a:off x="647700" y="45462"/>
              <a:ext cx="274320" cy="274320"/>
            </a:xfrm>
            <a:prstGeom prst="rect">
              <a:avLst/>
            </a:prstGeom>
            <a:noFill/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108000" rtlCol="0" anchor="t" anchorCtr="0">
              <a:noAutofit/>
            </a:bodyPr>
            <a:lstStyle/>
            <a:p>
              <a:pPr defTabSz="457200" fontAlgn="auto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endParaRPr lang="en-US" sz="1500" dirty="0">
                <a:solidFill>
                  <a:srgbClr val="3E3D40"/>
                </a:solidFill>
              </a:endParaRPr>
            </a:p>
          </p:txBody>
        </p:sp>
      </p:grpSp>
      <p:sp>
        <p:nvSpPr>
          <p:cNvPr id="29" name="Subtitle" hidden="1"/>
          <p:cNvSpPr txBox="1">
            <a:spLocks/>
          </p:cNvSpPr>
          <p:nvPr/>
        </p:nvSpPr>
        <p:spPr>
          <a:xfrm>
            <a:off x="647699" y="1480397"/>
            <a:ext cx="7859460" cy="3046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3E3D40"/>
                </a:solidFill>
                <a:latin typeface="Calibri"/>
              </a:rPr>
              <a:t>Subtitle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l"/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7700" y="1478280"/>
            <a:ext cx="7859460" cy="4525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8" name="Source" hidden="1"/>
          <p:cNvSpPr txBox="1"/>
          <p:nvPr/>
        </p:nvSpPr>
        <p:spPr>
          <a:xfrm>
            <a:off x="647700" y="6748050"/>
            <a:ext cx="512961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900" dirty="0" err="1">
                <a:solidFill>
                  <a:prstClr val="white"/>
                </a:solidFill>
                <a:latin typeface="Calibri"/>
                <a:sym typeface="+mn-lt"/>
              </a:rPr>
              <a:t>Quelle</a:t>
            </a:r>
            <a:r>
              <a:rPr lang="en-US" sz="900" dirty="0">
                <a:solidFill>
                  <a:prstClr val="white"/>
                </a:solidFill>
                <a:latin typeface="Calibri"/>
                <a:sym typeface="+mn-lt"/>
              </a:rPr>
              <a:t>: xxx</a:t>
            </a:r>
          </a:p>
        </p:txBody>
      </p:sp>
      <p:sp>
        <p:nvSpPr>
          <p:cNvPr id="30" name="Notes" hidden="1"/>
          <p:cNvSpPr txBox="1">
            <a:spLocks/>
          </p:cNvSpPr>
          <p:nvPr/>
        </p:nvSpPr>
        <p:spPr>
          <a:xfrm>
            <a:off x="647700" y="6001727"/>
            <a:ext cx="7859460" cy="1384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000" dirty="0">
                <a:solidFill>
                  <a:srgbClr val="3E3D40"/>
                </a:solidFill>
                <a:latin typeface="Calibri"/>
                <a:sym typeface="+mn-lt"/>
              </a:rPr>
              <a:t>1) xxx</a:t>
            </a:r>
          </a:p>
        </p:txBody>
      </p:sp>
      <p:grpSp>
        <p:nvGrpSpPr>
          <p:cNvPr id="5" name="Legend" hidden="1"/>
          <p:cNvGrpSpPr/>
          <p:nvPr/>
        </p:nvGrpSpPr>
        <p:grpSpPr>
          <a:xfrm>
            <a:off x="647700" y="5818445"/>
            <a:ext cx="740879" cy="146050"/>
            <a:chOff x="738189" y="5052259"/>
            <a:chExt cx="740879" cy="146050"/>
          </a:xfrm>
        </p:grpSpPr>
        <p:sp>
          <p:nvSpPr>
            <p:cNvPr id="32" name="LegendIcon"/>
            <p:cNvSpPr/>
            <p:nvPr/>
          </p:nvSpPr>
          <p:spPr>
            <a:xfrm>
              <a:off x="738189" y="5052259"/>
              <a:ext cx="215900" cy="146050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kern="0" dirty="0">
                <a:solidFill>
                  <a:srgbClr val="3E3D40"/>
                </a:solidFill>
                <a:latin typeface="Calibri"/>
                <a:sym typeface="+mn-lt"/>
              </a:endParaRPr>
            </a:p>
          </p:txBody>
        </p:sp>
        <p:sp>
          <p:nvSpPr>
            <p:cNvPr id="34" name="LegendText"/>
            <p:cNvSpPr txBox="1"/>
            <p:nvPr/>
          </p:nvSpPr>
          <p:spPr>
            <a:xfrm>
              <a:off x="1036639" y="5056035"/>
              <a:ext cx="442429" cy="13849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en-US" sz="1000" kern="0" dirty="0" err="1">
                  <a:solidFill>
                    <a:srgbClr val="3E3D40"/>
                  </a:solidFill>
                  <a:latin typeface="Calibri"/>
                  <a:sym typeface="+mn-lt"/>
                </a:rPr>
                <a:t>Legende</a:t>
              </a:r>
              <a:endParaRPr lang="en-US" sz="1000" kern="0" dirty="0">
                <a:solidFill>
                  <a:srgbClr val="3E3D40"/>
                </a:solidFill>
                <a:latin typeface="Calibri"/>
                <a:sym typeface="+mn-lt"/>
              </a:endParaRPr>
            </a:p>
          </p:txBody>
        </p:sp>
      </p:grpSp>
      <p:grpSp>
        <p:nvGrpSpPr>
          <p:cNvPr id="8" name="Formatted_text" hidden="1"/>
          <p:cNvGrpSpPr/>
          <p:nvPr/>
        </p:nvGrpSpPr>
        <p:grpSpPr>
          <a:xfrm>
            <a:off x="647700" y="45462"/>
            <a:ext cx="774899" cy="274320"/>
            <a:chOff x="647700" y="45462"/>
            <a:chExt cx="774899" cy="274320"/>
          </a:xfrm>
        </p:grpSpPr>
        <p:sp>
          <p:nvSpPr>
            <p:cNvPr id="36" name="RbNavigator"/>
            <p:cNvSpPr txBox="1">
              <a:spLocks/>
            </p:cNvSpPr>
            <p:nvPr/>
          </p:nvSpPr>
          <p:spPr>
            <a:xfrm>
              <a:off x="647700" y="45462"/>
              <a:ext cx="274320" cy="27432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200" b="1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37" name="RbSticker"/>
            <p:cNvSpPr txBox="1"/>
            <p:nvPr/>
          </p:nvSpPr>
          <p:spPr>
            <a:xfrm>
              <a:off x="994020" y="90289"/>
              <a:ext cx="428579" cy="18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9EE0"/>
                  </a:solidFill>
                  <a:latin typeface="Calibri"/>
                </a:rPr>
                <a:t>Sticker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</p:sldLayoutIdLst>
  <p:hf sldNum="0"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lang="en-US" sz="2600" b="1" i="0" kern="1200" dirty="0" smtClean="0">
          <a:solidFill>
            <a:schemeClr val="accent3"/>
          </a:solidFill>
          <a:latin typeface="Calibri"/>
          <a:ea typeface="+mj-ea"/>
          <a:cs typeface="Calibri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defTabSz="457200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15925" indent="-239713" algn="l" defTabSz="4572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77863" indent="-225425" algn="l" defTabSz="457200" rtl="0" eaLnBrk="1" latinLnBrk="0" hangingPunct="1">
        <a:spcBef>
          <a:spcPts val="600"/>
        </a:spcBef>
        <a:buFont typeface="Calibri" panose="020F0502020204030204" pitchFamily="34" charset="0"/>
        <a:buChar char="–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177800" algn="l" defTabSz="457200" rtl="0" eaLnBrk="1" latinLnBrk="0" hangingPunct="1">
        <a:spcBef>
          <a:spcPts val="6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" y="6220363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9"/>
            <a:ext cx="596265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white"/>
                </a:solidFill>
                <a:latin typeface="Calibri"/>
              </a:rPr>
              <a:t>Monatsabschlussmeeting Mrz 2016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sldNum="0" hdr="0" dt="0"/>
  <p:txStyles>
    <p:titleStyle>
      <a:lvl1pPr algn="ctr" defTabSz="4570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45709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45709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4570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45709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45709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7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think-cell Slide" r:id="rId18" imgW="216" imgH="216" progId="TCLayout.ActiveDocument.1">
                  <p:embed/>
                </p:oleObj>
              </mc:Choice>
              <mc:Fallback>
                <p:oleObj name="think-cell Slide" r:id="rId18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/>
        </p:nvSpPr>
        <p:spPr>
          <a:xfrm>
            <a:off x="260327" y="6520924"/>
            <a:ext cx="758961" cy="184666"/>
          </a:xfrm>
          <a:prstGeom prst="rect">
            <a:avLst/>
          </a:prstGeom>
        </p:spPr>
        <p:txBody>
          <a:bodyPr vert="horz" lIns="91440" tIns="0" rIns="91440" bIns="0" rtlCol="0" anchor="ctr">
            <a:spAutoFit/>
          </a:bodyPr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dirty="0">
              <a:latin typeface="Calibri"/>
            </a:endParaRPr>
          </a:p>
        </p:txBody>
      </p:sp>
      <p:pic>
        <p:nvPicPr>
          <p:cNvPr id="13" name="Bild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647700" y="6520924"/>
            <a:ext cx="5962650" cy="184666"/>
          </a:xfrm>
          <a:prstGeom prst="rect">
            <a:avLst/>
          </a:prstGeom>
        </p:spPr>
        <p:txBody>
          <a:bodyPr vert="horz" lIns="0" tIns="0" rIns="91440" bIns="0" rtlCol="0" anchor="ctr">
            <a:spAutoFit/>
          </a:bodyPr>
          <a:lstStyle>
            <a:lvl1pPr>
              <a:defRPr kumimoji="0" lang="de-DE" sz="1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/>
              </a:rPr>
              <a:t>Strategy "Champion 2022" | 9th Steering Committee | September 20, 2016</a:t>
            </a:r>
            <a:endParaRPr lang="en-US" dirty="0">
              <a:latin typeface="Calibri"/>
            </a:endParaRPr>
          </a:p>
        </p:txBody>
      </p:sp>
      <p:grpSp>
        <p:nvGrpSpPr>
          <p:cNvPr id="17" name="Drawing grid" hidden="1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cxnSp>
          <p:nvCxnSpPr>
            <p:cNvPr id="10" name="!!!Do not delete!!!" hidden="1"/>
            <p:cNvCxnSpPr>
              <a:cxnSpLocks/>
            </p:cNvCxnSpPr>
            <p:nvPr userDrawn="1"/>
          </p:nvCxnSpPr>
          <p:spPr>
            <a:xfrm>
              <a:off x="-1" y="389470"/>
              <a:ext cx="9144000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!!!Do not delete!!!" hidden="1"/>
            <p:cNvCxnSpPr/>
            <p:nvPr/>
          </p:nvCxnSpPr>
          <p:spPr>
            <a:xfrm>
              <a:off x="647700" y="0"/>
              <a:ext cx="0" cy="685800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!!!Do not delete!!!" hidden="1"/>
            <p:cNvCxnSpPr/>
            <p:nvPr/>
          </p:nvCxnSpPr>
          <p:spPr>
            <a:xfrm>
              <a:off x="1000246" y="0"/>
              <a:ext cx="0" cy="319782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!!!Do not delete!!!" hidden="1"/>
            <p:cNvCxnSpPr/>
            <p:nvPr/>
          </p:nvCxnSpPr>
          <p:spPr>
            <a:xfrm>
              <a:off x="8507159" y="0"/>
              <a:ext cx="0" cy="685800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!!!Do not delete!!!" hidden="1"/>
            <p:cNvCxnSpPr>
              <a:cxnSpLocks/>
            </p:cNvCxnSpPr>
            <p:nvPr/>
          </p:nvCxnSpPr>
          <p:spPr>
            <a:xfrm>
              <a:off x="0" y="1480397"/>
              <a:ext cx="9144000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!!!Do not delete!!!" hidden="1"/>
            <p:cNvCxnSpPr/>
            <p:nvPr/>
          </p:nvCxnSpPr>
          <p:spPr>
            <a:xfrm>
              <a:off x="0" y="6748050"/>
              <a:ext cx="9144000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!!!Do not delete!!!" hidden="1"/>
            <p:cNvCxnSpPr/>
            <p:nvPr/>
          </p:nvCxnSpPr>
          <p:spPr>
            <a:xfrm>
              <a:off x="446211" y="1995120"/>
              <a:ext cx="8251579" cy="0"/>
            </a:xfrm>
            <a:prstGeom prst="line">
              <a:avLst/>
            </a:prstGeom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 hidden="1"/>
            <p:cNvSpPr>
              <a:spLocks/>
            </p:cNvSpPr>
            <p:nvPr userDrawn="1"/>
          </p:nvSpPr>
          <p:spPr>
            <a:xfrm>
              <a:off x="647700" y="45462"/>
              <a:ext cx="274320" cy="274320"/>
            </a:xfrm>
            <a:prstGeom prst="rect">
              <a:avLst/>
            </a:prstGeom>
            <a:noFill/>
            <a:ln w="3175" cap="sq">
              <a:solidFill>
                <a:schemeClr val="bg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108000" rtlCol="0" anchor="t" anchorCtr="0">
              <a:noAutofit/>
            </a:bodyPr>
            <a:lstStyle/>
            <a:p>
              <a:pPr defTabSz="457200" fontAlgn="auto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</a:pPr>
              <a:endParaRPr lang="en-US" sz="1500" dirty="0">
                <a:solidFill>
                  <a:srgbClr val="3E3D40"/>
                </a:solidFill>
              </a:endParaRPr>
            </a:p>
          </p:txBody>
        </p:sp>
      </p:grpSp>
      <p:sp>
        <p:nvSpPr>
          <p:cNvPr id="29" name="Subtitle" hidden="1"/>
          <p:cNvSpPr txBox="1">
            <a:spLocks/>
          </p:cNvSpPr>
          <p:nvPr/>
        </p:nvSpPr>
        <p:spPr>
          <a:xfrm>
            <a:off x="647699" y="1480397"/>
            <a:ext cx="7859460" cy="3046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3E3D40"/>
                </a:solidFill>
                <a:latin typeface="Calibri"/>
              </a:rPr>
              <a:t>Subtitle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47700" y="358990"/>
            <a:ext cx="7859460" cy="9607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l"/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Powerpoint-Folie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7700" y="1478280"/>
            <a:ext cx="7859460" cy="4525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8" name="Source" hidden="1"/>
          <p:cNvSpPr txBox="1"/>
          <p:nvPr/>
        </p:nvSpPr>
        <p:spPr>
          <a:xfrm>
            <a:off x="647700" y="6748050"/>
            <a:ext cx="512961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900" dirty="0" err="1">
                <a:solidFill>
                  <a:prstClr val="white"/>
                </a:solidFill>
                <a:latin typeface="Calibri"/>
                <a:sym typeface="+mn-lt"/>
              </a:rPr>
              <a:t>Quelle</a:t>
            </a:r>
            <a:r>
              <a:rPr lang="en-US" sz="900" dirty="0">
                <a:solidFill>
                  <a:prstClr val="white"/>
                </a:solidFill>
                <a:latin typeface="Calibri"/>
                <a:sym typeface="+mn-lt"/>
              </a:rPr>
              <a:t>: xxx</a:t>
            </a:r>
          </a:p>
        </p:txBody>
      </p:sp>
      <p:sp>
        <p:nvSpPr>
          <p:cNvPr id="30" name="Notes" hidden="1"/>
          <p:cNvSpPr txBox="1">
            <a:spLocks/>
          </p:cNvSpPr>
          <p:nvPr/>
        </p:nvSpPr>
        <p:spPr>
          <a:xfrm>
            <a:off x="647700" y="6001727"/>
            <a:ext cx="7859460" cy="1384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000" dirty="0">
                <a:solidFill>
                  <a:srgbClr val="3E3D40"/>
                </a:solidFill>
                <a:latin typeface="Calibri"/>
                <a:sym typeface="+mn-lt"/>
              </a:rPr>
              <a:t>1) xxx</a:t>
            </a:r>
          </a:p>
        </p:txBody>
      </p:sp>
      <p:grpSp>
        <p:nvGrpSpPr>
          <p:cNvPr id="5" name="Legend" hidden="1"/>
          <p:cNvGrpSpPr/>
          <p:nvPr/>
        </p:nvGrpSpPr>
        <p:grpSpPr>
          <a:xfrm>
            <a:off x="647700" y="5818445"/>
            <a:ext cx="740879" cy="146050"/>
            <a:chOff x="738189" y="5052259"/>
            <a:chExt cx="740879" cy="146050"/>
          </a:xfrm>
        </p:grpSpPr>
        <p:sp>
          <p:nvSpPr>
            <p:cNvPr id="32" name="LegendIcon"/>
            <p:cNvSpPr/>
            <p:nvPr/>
          </p:nvSpPr>
          <p:spPr>
            <a:xfrm>
              <a:off x="738189" y="5052259"/>
              <a:ext cx="215900" cy="146050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kern="0" dirty="0">
                <a:solidFill>
                  <a:srgbClr val="3E3D40"/>
                </a:solidFill>
                <a:latin typeface="Calibri"/>
                <a:sym typeface="+mn-lt"/>
              </a:endParaRPr>
            </a:p>
          </p:txBody>
        </p:sp>
        <p:sp>
          <p:nvSpPr>
            <p:cNvPr id="34" name="LegendText"/>
            <p:cNvSpPr txBox="1"/>
            <p:nvPr/>
          </p:nvSpPr>
          <p:spPr>
            <a:xfrm>
              <a:off x="1036639" y="5056035"/>
              <a:ext cx="442429" cy="13849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en-US" sz="1000" kern="0" dirty="0" err="1">
                  <a:solidFill>
                    <a:srgbClr val="3E3D40"/>
                  </a:solidFill>
                  <a:latin typeface="Calibri"/>
                  <a:sym typeface="+mn-lt"/>
                </a:rPr>
                <a:t>Legende</a:t>
              </a:r>
              <a:endParaRPr lang="en-US" sz="1000" kern="0" dirty="0">
                <a:solidFill>
                  <a:srgbClr val="3E3D40"/>
                </a:solidFill>
                <a:latin typeface="Calibri"/>
                <a:sym typeface="+mn-lt"/>
              </a:endParaRPr>
            </a:p>
          </p:txBody>
        </p:sp>
      </p:grpSp>
      <p:grpSp>
        <p:nvGrpSpPr>
          <p:cNvPr id="9" name="Formatted_text" hidden="1"/>
          <p:cNvGrpSpPr/>
          <p:nvPr/>
        </p:nvGrpSpPr>
        <p:grpSpPr>
          <a:xfrm>
            <a:off x="647700" y="45462"/>
            <a:ext cx="774899" cy="274320"/>
            <a:chOff x="647700" y="45462"/>
            <a:chExt cx="774899" cy="274320"/>
          </a:xfrm>
        </p:grpSpPr>
        <p:sp>
          <p:nvSpPr>
            <p:cNvPr id="36" name="RbNavigator"/>
            <p:cNvSpPr txBox="1">
              <a:spLocks/>
            </p:cNvSpPr>
            <p:nvPr/>
          </p:nvSpPr>
          <p:spPr>
            <a:xfrm>
              <a:off x="647700" y="45462"/>
              <a:ext cx="274320" cy="27432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200" b="1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  <p:sp>
          <p:nvSpPr>
            <p:cNvPr id="37" name="RbSticker"/>
            <p:cNvSpPr txBox="1"/>
            <p:nvPr/>
          </p:nvSpPr>
          <p:spPr>
            <a:xfrm>
              <a:off x="994020" y="90289"/>
              <a:ext cx="428579" cy="18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9EE0"/>
                  </a:solidFill>
                  <a:latin typeface="Calibri"/>
                </a:rPr>
                <a:t>Sticker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09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hf sldNum="0"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lang="en-US" sz="2600" b="1" i="0" kern="1200" dirty="0" smtClean="0">
          <a:solidFill>
            <a:schemeClr val="accent3"/>
          </a:solidFill>
          <a:latin typeface="Calibri"/>
          <a:ea typeface="+mj-ea"/>
          <a:cs typeface="Calibri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defTabSz="457200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15925" indent="-239713" algn="l" defTabSz="4572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77863" indent="-225425" algn="l" defTabSz="457200" rtl="0" eaLnBrk="1" latinLnBrk="0" hangingPunct="1">
        <a:spcBef>
          <a:spcPts val="600"/>
        </a:spcBef>
        <a:buFont typeface="Calibri" panose="020F0502020204030204" pitchFamily="34" charset="0"/>
        <a:buChar char="–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177800" algn="l" defTabSz="457200" rtl="0" eaLnBrk="1" latinLnBrk="0" hangingPunct="1">
        <a:spcBef>
          <a:spcPts val="6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" y="6220363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9" y="6496052"/>
            <a:ext cx="758961" cy="251998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fld id="{67E460E2-A79B-FD4C-875F-CB1722C97EA1}" type="slidenum">
              <a:rPr lang="de-DE" smtClean="0">
                <a:latin typeface="Calibri"/>
              </a:rPr>
              <a:pPr defTabSz="45709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>
              <a:latin typeface="Calibri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9"/>
            <a:ext cx="596265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HMI 2017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95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196691"/>
            <a:ext cx="7886700" cy="498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05435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0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09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265113" indent="-265113" algn="l" defTabSz="45709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39750" indent="-274638" algn="l" defTabSz="45709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599816" indent="-228545" algn="l" defTabSz="45709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45709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4570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457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8.emf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emf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eg"/><Relationship Id="rId4" Type="http://schemas.openxmlformats.org/officeDocument/2006/relationships/image" Target="../media/image34.jp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hyperlink" Target="https://upload.wikimedia.org/wikipedia/commons/f/f0/Media_Markt_logo.svg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vignette4.wikia.nocookie.net/skylanders/images/9/9d/Amazon-logo.jpeg/revision/latest?cb=20130818114820&amp;path-prefix=de" TargetMode="External"/><Relationship Id="rId11" Type="http://schemas.openxmlformats.org/officeDocument/2006/relationships/hyperlink" Target="http://techcrunch.com/2014/01/13/nest-gives-google-top-shelf-design-expertise-for-the-next-frontier-of-hardware/" TargetMode="External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jpe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microsoft.com/office/2007/relationships/hdphoto" Target="../media/hdphoto3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5645150"/>
            <a:ext cx="9144000" cy="121285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Calibri" pitchFamily="34" charset="0"/>
            </a:endParaRPr>
          </a:p>
        </p:txBody>
      </p:sp>
      <p:pic>
        <p:nvPicPr>
          <p:cNvPr id="27652" name="Bild 9" descr="Fusszeile.png"/>
          <p:cNvPicPr>
            <a:picLocks noChangeAspect="1"/>
          </p:cNvPicPr>
          <p:nvPr/>
        </p:nvPicPr>
        <p:blipFill>
          <a:blip r:embed="rId3" cstate="print"/>
          <a:srcRect l="494" r="153"/>
          <a:stretch>
            <a:fillRect/>
          </a:stretch>
        </p:blipFill>
        <p:spPr bwMode="auto">
          <a:xfrm>
            <a:off x="0" y="5380038"/>
            <a:ext cx="9144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474663" y="6096000"/>
            <a:ext cx="3236912" cy="60166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marL="84138">
              <a:spcAft>
                <a:spcPts val="1200"/>
              </a:spcAft>
              <a:defRPr/>
            </a:pPr>
            <a:r>
              <a:rPr lang="de-DE" sz="1500" b="1" dirty="0">
                <a:solidFill>
                  <a:schemeClr val="bg1"/>
                </a:solidFill>
                <a:latin typeface="Calibri" pitchFamily="34" charset="0"/>
                <a:cs typeface="Calibri"/>
              </a:rPr>
              <a:t>Superior Clamping and Gripping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26986"/>
            <a:ext cx="9143999" cy="605594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047" y="4241853"/>
            <a:ext cx="4125453" cy="1403297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47" y="4357218"/>
            <a:ext cx="94583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4138">
              <a:spcAft>
                <a:spcPts val="600"/>
              </a:spcAft>
              <a:defRPr/>
            </a:pPr>
            <a:r>
              <a:rPr lang="de-DE" sz="2400" b="1" dirty="0" smtClean="0">
                <a:solidFill>
                  <a:srgbClr val="FFFFFF"/>
                </a:solidFill>
                <a:latin typeface="Calibri" pitchFamily="34" charset="0"/>
              </a:rPr>
              <a:t>Digitalisierung bei SCHUNK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1499" y="4818883"/>
            <a:ext cx="7412562" cy="7571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93663">
              <a:lnSpc>
                <a:spcPct val="120000"/>
              </a:lnSpc>
              <a:spcAft>
                <a:spcPts val="0"/>
              </a:spcAft>
              <a:defRPr/>
            </a:pPr>
            <a:r>
              <a:rPr lang="de-DE" dirty="0" smtClean="0">
                <a:solidFill>
                  <a:srgbClr val="FFFFFF"/>
                </a:solidFill>
                <a:latin typeface="Calibri" pitchFamily="34" charset="0"/>
              </a:rPr>
              <a:t>Dr. May, Dr. Elser</a:t>
            </a:r>
          </a:p>
          <a:p>
            <a:pPr marL="93663">
              <a:lnSpc>
                <a:spcPct val="120000"/>
              </a:lnSpc>
              <a:spcAft>
                <a:spcPts val="0"/>
              </a:spcAft>
              <a:defRPr/>
            </a:pPr>
            <a:r>
              <a:rPr lang="de-DE" dirty="0" smtClean="0">
                <a:solidFill>
                  <a:srgbClr val="FFFFFF"/>
                </a:solidFill>
                <a:latin typeface="Calibri" pitchFamily="34" charset="0"/>
              </a:rPr>
              <a:t>05.04.2017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348725"/>
            <a:ext cx="8637104" cy="576263"/>
          </a:xfrm>
          <a:prstGeom prst="rect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561975" y="546100"/>
            <a:ext cx="8329613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/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smtClean="0">
                <a:solidFill>
                  <a:prstClr val="white"/>
                </a:solidFill>
                <a:latin typeface="Calibri" pitchFamily="34" charset="0"/>
              </a:rPr>
              <a:t>Agenda</a:t>
            </a: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000" b="1" cap="small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1</a:t>
            </a:r>
            <a:r>
              <a:rPr lang="de-DE" sz="2400" b="1" dirty="0" smtClean="0">
                <a:solidFill>
                  <a:prstClr val="white"/>
                </a:solidFill>
                <a:latin typeface="Calibri" pitchFamily="34" charset="0"/>
              </a:rPr>
              <a:t> | Was bedeutet Industrie 4.0 für SCHUNK</a:t>
            </a: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</a:t>
            </a:r>
            <a:r>
              <a:rPr lang="de-DE" sz="2400" b="1" dirty="0" smtClean="0">
                <a:solidFill>
                  <a:prstClr val="white"/>
                </a:solidFill>
                <a:latin typeface="Calibri" pitchFamily="34" charset="0"/>
              </a:rPr>
              <a:t> | Digitaler Produktlebenszyklus</a:t>
            </a: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dirty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prstClr val="white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prstClr val="white"/>
                </a:solidFill>
                <a:latin typeface="Calibri" pitchFamily="34" charset="0"/>
              </a:rPr>
              <a:t> </a:t>
            </a:r>
            <a:endParaRPr lang="de-DE" sz="20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Foliennummernplatzhalter 4"/>
          <p:cNvSpPr txBox="1">
            <a:spLocks/>
          </p:cNvSpPr>
          <p:nvPr/>
        </p:nvSpPr>
        <p:spPr bwMode="auto">
          <a:xfrm>
            <a:off x="0" y="6496050"/>
            <a:ext cx="758825" cy="2524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mtClean="0">
              <a:solidFill>
                <a:prstClr val="black"/>
              </a:solidFill>
            </a:endParaRPr>
          </a:p>
          <a:p>
            <a:pPr>
              <a:defRPr/>
            </a:pPr>
            <a:endParaRPr lang="de-D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91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23" name="Titel 8"/>
          <p:cNvSpPr txBox="1">
            <a:spLocks/>
          </p:cNvSpPr>
          <p:nvPr/>
        </p:nvSpPr>
        <p:spPr bwMode="auto">
          <a:xfrm>
            <a:off x="296862" y="882143"/>
            <a:ext cx="8847138" cy="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91418" bIns="45710">
            <a:spAutoFit/>
          </a:bodyPr>
          <a:lstStyle/>
          <a:p>
            <a:pPr marL="514350" lvl="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Die Produktion wird sich analog zum Privaten leben Verändern</a:t>
            </a:r>
            <a:endParaRPr lang="de-DE" sz="20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685"/>
            <a:ext cx="9144000" cy="47026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5900" y="4430250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F2F2F2"/>
                </a:solidFill>
                <a:latin typeface="+mj-lt"/>
              </a:rPr>
              <a:t>Auslegung</a:t>
            </a:r>
            <a:endParaRPr lang="de-DE" sz="2000" i="1" dirty="0">
              <a:solidFill>
                <a:srgbClr val="F2F2F2"/>
              </a:solidFill>
              <a:latin typeface="+mj-lt"/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2393443" y="4319719"/>
            <a:ext cx="126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F2F2F2"/>
                </a:solidFill>
                <a:latin typeface="+mj-lt"/>
              </a:rPr>
              <a:t>Bestellung</a:t>
            </a:r>
            <a:endParaRPr lang="de-DE" sz="2000" i="1" dirty="0">
              <a:solidFill>
                <a:srgbClr val="F2F2F2"/>
              </a:solidFill>
              <a:latin typeface="+mj-lt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3707070" y="4687603"/>
            <a:ext cx="1839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F2F2F2"/>
                </a:solidFill>
                <a:latin typeface="+mj-lt"/>
              </a:rPr>
              <a:t>Inbetriebnahme</a:t>
            </a:r>
            <a:endParaRPr lang="de-DE" sz="2000" i="1" dirty="0">
              <a:solidFill>
                <a:srgbClr val="F2F2F2"/>
              </a:solidFill>
              <a:latin typeface="+mj-lt"/>
            </a:endParaRPr>
          </a:p>
        </p:txBody>
      </p:sp>
      <p:sp>
        <p:nvSpPr>
          <p:cNvPr id="82" name="Textfeld 81"/>
          <p:cNvSpPr txBox="1"/>
          <p:nvPr/>
        </p:nvSpPr>
        <p:spPr>
          <a:xfrm>
            <a:off x="5778220" y="4604319"/>
            <a:ext cx="93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F2F2F2"/>
                </a:solidFill>
                <a:latin typeface="+mj-lt"/>
              </a:rPr>
              <a:t>Betrieb</a:t>
            </a:r>
            <a:endParaRPr lang="de-DE" sz="2000" i="1" dirty="0">
              <a:solidFill>
                <a:srgbClr val="F2F2F2"/>
              </a:solidFill>
              <a:latin typeface="+mj-lt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7380795" y="4255363"/>
            <a:ext cx="913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F2F2F2"/>
                </a:solidFill>
                <a:latin typeface="+mj-lt"/>
              </a:rPr>
              <a:t>Service</a:t>
            </a:r>
            <a:endParaRPr lang="de-DE" sz="2000" i="1" dirty="0">
              <a:solidFill>
                <a:srgbClr val="F2F2F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631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23" name="Titel 8"/>
          <p:cNvSpPr txBox="1">
            <a:spLocks/>
          </p:cNvSpPr>
          <p:nvPr/>
        </p:nvSpPr>
        <p:spPr bwMode="auto">
          <a:xfrm>
            <a:off x="296862" y="882143"/>
            <a:ext cx="8847138" cy="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91418" bIns="45710">
            <a:spAutoFit/>
          </a:bodyPr>
          <a:lstStyle/>
          <a:p>
            <a:pPr marL="514350" lvl="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Die Produktion wird sich analog zum Privaten leben Verändern</a:t>
            </a:r>
            <a:endParaRPr lang="de-DE" sz="20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685"/>
            <a:ext cx="9144000" cy="47026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2810" y="4430250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800" b="1" i="1">
                <a:solidFill>
                  <a:srgbClr val="00B0F5"/>
                </a:solidFill>
                <a:latin typeface="+mj-lt"/>
              </a:defRPr>
            </a:lvl1pPr>
          </a:lstStyle>
          <a:p>
            <a:r>
              <a:rPr lang="de-DE" dirty="0"/>
              <a:t>Auslegung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393443" y="4319719"/>
            <a:ext cx="126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Bestellung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707070" y="4687603"/>
            <a:ext cx="1839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Inbetriebnahme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5766317" y="4564493"/>
            <a:ext cx="93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Betrieb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7380795" y="4255363"/>
            <a:ext cx="913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Service</a:t>
            </a:r>
            <a:endParaRPr lang="de-DE" sz="2000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96862" y="4849480"/>
            <a:ext cx="2724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800" b="1" i="1">
                <a:solidFill>
                  <a:srgbClr val="00B0F5"/>
                </a:solidFill>
                <a:latin typeface="+mj-lt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EPLAN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3D-Online-Konfigurator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Digitaler Zwilling</a:t>
            </a: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33816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23" name="Titel 8"/>
          <p:cNvSpPr txBox="1">
            <a:spLocks/>
          </p:cNvSpPr>
          <p:nvPr/>
        </p:nvSpPr>
        <p:spPr bwMode="auto">
          <a:xfrm>
            <a:off x="296862" y="882143"/>
            <a:ext cx="8847138" cy="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91418" bIns="45710">
            <a:spAutoFit/>
          </a:bodyPr>
          <a:lstStyle/>
          <a:p>
            <a:pPr marL="514350" lvl="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Die Produktion wird sich analog zum Privaten leben Verändern</a:t>
            </a:r>
            <a:endParaRPr lang="de-DE" sz="20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685"/>
            <a:ext cx="9144000" cy="47026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5900" y="4430250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Auslegung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107242" y="4319719"/>
            <a:ext cx="174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800" b="1" i="1">
                <a:solidFill>
                  <a:srgbClr val="00B0F5"/>
                </a:solidFill>
                <a:latin typeface="+mj-lt"/>
              </a:defRPr>
            </a:lvl1pPr>
          </a:lstStyle>
          <a:p>
            <a:r>
              <a:rPr lang="de-DE" dirty="0"/>
              <a:t>Bestellung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707070" y="4687603"/>
            <a:ext cx="1839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Inbetriebnahme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5766317" y="4564493"/>
            <a:ext cx="93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Betrieb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7380795" y="4255363"/>
            <a:ext cx="913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Service</a:t>
            </a:r>
            <a:endParaRPr lang="de-DE" sz="2000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97402" y="484948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800" b="1" i="1">
                <a:solidFill>
                  <a:srgbClr val="00B0F5"/>
                </a:solidFill>
                <a:latin typeface="+mj-lt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eGRIP</a:t>
            </a: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36045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23" name="Titel 8"/>
          <p:cNvSpPr txBox="1">
            <a:spLocks/>
          </p:cNvSpPr>
          <p:nvPr/>
        </p:nvSpPr>
        <p:spPr bwMode="auto">
          <a:xfrm>
            <a:off x="296862" y="882143"/>
            <a:ext cx="8847138" cy="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91418" bIns="45710">
            <a:spAutoFit/>
          </a:bodyPr>
          <a:lstStyle/>
          <a:p>
            <a:pPr marL="514350" lvl="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Die Produktion wird sich analog zum Privaten leben Verändern</a:t>
            </a:r>
            <a:endParaRPr lang="de-DE" sz="20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685"/>
            <a:ext cx="9144000" cy="47026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5900" y="4430250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Auslegung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393443" y="4319719"/>
            <a:ext cx="126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Bestellung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350430" y="4687603"/>
            <a:ext cx="2570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800" b="1" i="1">
                <a:solidFill>
                  <a:srgbClr val="00B0F5"/>
                </a:solidFill>
                <a:latin typeface="+mj-lt"/>
              </a:defRPr>
            </a:lvl1pPr>
          </a:lstStyle>
          <a:p>
            <a:r>
              <a:rPr lang="de-DE" dirty="0"/>
              <a:t>Inbetriebnahme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5766317" y="4564493"/>
            <a:ext cx="93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Betrieb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7380795" y="4255363"/>
            <a:ext cx="913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Service</a:t>
            </a:r>
            <a:endParaRPr lang="de-DE" sz="2000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095121" y="5102481"/>
            <a:ext cx="2781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800" b="1" i="1">
                <a:solidFill>
                  <a:srgbClr val="00B0F5"/>
                </a:solidFill>
                <a:latin typeface="+mj-lt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SPS-Funktionsbausteine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Inbetriebnahmeassistent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Auto-</a:t>
            </a:r>
            <a:r>
              <a:rPr lang="de-DE" sz="1800" b="0" dirty="0" err="1" smtClean="0"/>
              <a:t>Learn</a:t>
            </a:r>
            <a:r>
              <a:rPr lang="de-DE" sz="1800" b="0" dirty="0" smtClean="0"/>
              <a:t>-Funktion ELP</a:t>
            </a: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41896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23" name="Titel 8"/>
          <p:cNvSpPr txBox="1">
            <a:spLocks/>
          </p:cNvSpPr>
          <p:nvPr/>
        </p:nvSpPr>
        <p:spPr bwMode="auto">
          <a:xfrm>
            <a:off x="296862" y="882143"/>
            <a:ext cx="8847138" cy="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91418" bIns="45710">
            <a:spAutoFit/>
          </a:bodyPr>
          <a:lstStyle/>
          <a:p>
            <a:pPr marL="514350" lvl="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Die Produktion wird sich analog zum Privaten leben Verändern</a:t>
            </a:r>
            <a:endParaRPr lang="de-DE" sz="20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685"/>
            <a:ext cx="9144000" cy="47026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5900" y="4430250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Auslegung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393443" y="4319719"/>
            <a:ext cx="126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Bestellung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707070" y="4687603"/>
            <a:ext cx="1839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Inbetriebnahme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5766317" y="4564493"/>
            <a:ext cx="1265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smtClean="0">
                <a:solidFill>
                  <a:srgbClr val="00B0F5"/>
                </a:solidFill>
                <a:latin typeface="+mj-lt"/>
              </a:rPr>
              <a:t>Betrieb</a:t>
            </a:r>
            <a:endParaRPr lang="de-DE" sz="2800" b="1" i="1" dirty="0">
              <a:solidFill>
                <a:srgbClr val="00B0F5"/>
              </a:solidFill>
              <a:latin typeface="+mj-lt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7380795" y="4255363"/>
            <a:ext cx="913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Service</a:t>
            </a:r>
            <a:endParaRPr lang="de-DE" sz="2000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45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 txBox="1">
            <a:spLocks/>
          </p:cNvSpPr>
          <p:nvPr/>
        </p:nvSpPr>
        <p:spPr bwMode="auto">
          <a:xfrm>
            <a:off x="325313" y="1009650"/>
            <a:ext cx="859790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Betrieb - „Smart </a:t>
            </a:r>
            <a:r>
              <a:rPr lang="de-DE" sz="2000" b="1" dirty="0" err="1" smtClean="0">
                <a:solidFill>
                  <a:schemeClr val="bg1"/>
                </a:solidFill>
                <a:latin typeface="+mj-lt"/>
              </a:rPr>
              <a:t>Gripping</a:t>
            </a:r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“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+mj-lt"/>
              </a:rPr>
              <a:t>2 | Digitaler Produktlebenszyklus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/>
          <a:stretch/>
        </p:blipFill>
        <p:spPr>
          <a:xfrm>
            <a:off x="8082586" y="208233"/>
            <a:ext cx="835972" cy="7942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896" y="1717516"/>
            <a:ext cx="3944409" cy="2718102"/>
          </a:xfrm>
          <a:prstGeom prst="rect">
            <a:avLst/>
          </a:prstGeom>
        </p:spPr>
      </p:pic>
      <p:sp>
        <p:nvSpPr>
          <p:cNvPr id="10" name="Inhaltsplatzhalter 3"/>
          <p:cNvSpPr txBox="1">
            <a:spLocks/>
          </p:cNvSpPr>
          <p:nvPr/>
        </p:nvSpPr>
        <p:spPr>
          <a:xfrm>
            <a:off x="236538" y="1512849"/>
            <a:ext cx="4235017" cy="160091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smtClean="0">
                <a:latin typeface="+mj-lt"/>
              </a:rPr>
              <a:t>SCHUNK integriert in den Greifer EGL </a:t>
            </a:r>
            <a:r>
              <a:rPr lang="de-DE" sz="1600" dirty="0" err="1" smtClean="0">
                <a:latin typeface="+mj-lt"/>
              </a:rPr>
              <a:t>Profinet</a:t>
            </a:r>
            <a:r>
              <a:rPr lang="de-DE" sz="1600" dirty="0" smtClean="0">
                <a:latin typeface="+mj-lt"/>
              </a:rPr>
              <a:t> Positions- und Kraftmessung und verbindet diesen Greifer mit der SAP Cloud </a:t>
            </a:r>
            <a:r>
              <a:rPr lang="de-DE" sz="1600" dirty="0" err="1" smtClean="0">
                <a:latin typeface="+mj-lt"/>
              </a:rPr>
              <a:t>Platform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smtClean="0">
                <a:latin typeface="+mj-lt"/>
              </a:rPr>
              <a:t>HANA. Durch seine Position „</a:t>
            </a:r>
            <a:r>
              <a:rPr lang="de-DE" sz="1600" dirty="0" err="1" smtClean="0">
                <a:latin typeface="+mj-lt"/>
              </a:rPr>
              <a:t>closet</a:t>
            </a:r>
            <a:r>
              <a:rPr lang="de-DE" sz="1600" dirty="0" smtClean="0">
                <a:latin typeface="+mj-lt"/>
              </a:rPr>
              <a:t> to the part“ erfasst der SCHUNK Greifer damit bisher nicht verfügbare Informationen zum gegriffenen Bauteil und Produktionsprozess. Diese Informationen werden mit einem Cloud basierten Analytics-Tools live und statistisch ausgewertet und können weltweit abgerufen werden.  Das Tool leitet automatisiert Verbesserungsvorschläge für den Produktionsprozess ab und schlägt diese dem Anlagenbetreiber vor. </a:t>
            </a:r>
            <a:endParaRPr lang="de-DE" sz="1600" dirty="0">
              <a:latin typeface="+mj-lt"/>
            </a:endParaRPr>
          </a:p>
        </p:txBody>
      </p:sp>
      <p:sp>
        <p:nvSpPr>
          <p:cNvPr id="11" name="Inhaltsplatzhalter 3"/>
          <p:cNvSpPr txBox="1">
            <a:spLocks/>
          </p:cNvSpPr>
          <p:nvPr/>
        </p:nvSpPr>
        <p:spPr>
          <a:xfrm>
            <a:off x="4566896" y="4449907"/>
            <a:ext cx="4235017" cy="160091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Funktionsintegration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Cloud-Computing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Data-Analytics</a:t>
            </a:r>
            <a:endParaRPr lang="de-D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+mj-lt"/>
              </a:rPr>
              <a:t>2 | Digitaler Produktlebenszyklus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/>
          <a:stretch/>
        </p:blipFill>
        <p:spPr>
          <a:xfrm>
            <a:off x="8082586" y="208233"/>
            <a:ext cx="835972" cy="794232"/>
          </a:xfrm>
          <a:prstGeom prst="rect">
            <a:avLst/>
          </a:prstGeom>
        </p:spPr>
      </p:pic>
      <p:grpSp>
        <p:nvGrpSpPr>
          <p:cNvPr id="87" name="Gruppieren 86"/>
          <p:cNvGrpSpPr/>
          <p:nvPr/>
        </p:nvGrpSpPr>
        <p:grpSpPr>
          <a:xfrm>
            <a:off x="236538" y="1535425"/>
            <a:ext cx="1571310" cy="1948997"/>
            <a:chOff x="2963041" y="4574410"/>
            <a:chExt cx="963665" cy="1386060"/>
          </a:xfrm>
        </p:grpSpPr>
        <p:pic>
          <p:nvPicPr>
            <p:cNvPr id="8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3679" r="26138"/>
            <a:stretch>
              <a:fillRect/>
            </a:stretch>
          </p:blipFill>
          <p:spPr bwMode="auto">
            <a:xfrm rot="1411233">
              <a:off x="2963041" y="4574410"/>
              <a:ext cx="963665" cy="138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Rechteck 88"/>
            <p:cNvSpPr/>
            <p:nvPr/>
          </p:nvSpPr>
          <p:spPr>
            <a:xfrm>
              <a:off x="3006629" y="4703418"/>
              <a:ext cx="88646" cy="241403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cxnSp>
        <p:nvCxnSpPr>
          <p:cNvPr id="96" name="Gerader Verbinder 95"/>
          <p:cNvCxnSpPr/>
          <p:nvPr/>
        </p:nvCxnSpPr>
        <p:spPr>
          <a:xfrm>
            <a:off x="3740490" y="3416230"/>
            <a:ext cx="664721" cy="326562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el 8"/>
          <p:cNvSpPr txBox="1">
            <a:spLocks/>
          </p:cNvSpPr>
          <p:nvPr/>
        </p:nvSpPr>
        <p:spPr bwMode="auto">
          <a:xfrm>
            <a:off x="325313" y="1009650"/>
            <a:ext cx="859790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„Smart </a:t>
            </a:r>
            <a:r>
              <a:rPr lang="de-DE" sz="2000" b="1" dirty="0" err="1" smtClean="0">
                <a:solidFill>
                  <a:schemeClr val="bg1"/>
                </a:solidFill>
                <a:latin typeface="+mj-lt"/>
              </a:rPr>
              <a:t>Gripping</a:t>
            </a:r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“ EGL Prototyp auf Basis des EGL 90 </a:t>
            </a:r>
            <a:r>
              <a:rPr lang="de-DE" sz="2000" b="1" dirty="0" err="1" smtClean="0">
                <a:solidFill>
                  <a:schemeClr val="bg1"/>
                </a:solidFill>
                <a:latin typeface="+mj-lt"/>
              </a:rPr>
              <a:t>Profinet</a:t>
            </a:r>
            <a:endParaRPr lang="de-DE" sz="2000" b="1" dirty="0">
              <a:solidFill>
                <a:schemeClr val="bg1"/>
              </a:solidFill>
              <a:latin typeface="+mj-lt"/>
            </a:endParaRP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532318" y="1502227"/>
            <a:ext cx="354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Profinet</a:t>
            </a:r>
            <a:r>
              <a:rPr lang="de-DE" sz="14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Kommunikation</a:t>
            </a:r>
            <a:endParaRPr lang="de-DE" sz="14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942" y="2973190"/>
            <a:ext cx="5792721" cy="3169602"/>
          </a:xfrm>
          <a:prstGeom prst="rect">
            <a:avLst/>
          </a:prstGeom>
        </p:spPr>
      </p:pic>
      <p:sp>
        <p:nvSpPr>
          <p:cNvPr id="129" name="Textfeld 128"/>
          <p:cNvSpPr txBox="1"/>
          <p:nvPr/>
        </p:nvSpPr>
        <p:spPr>
          <a:xfrm>
            <a:off x="1946504" y="1876263"/>
            <a:ext cx="354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Integrierte Positionsmessung</a:t>
            </a:r>
          </a:p>
        </p:txBody>
      </p:sp>
      <p:sp>
        <p:nvSpPr>
          <p:cNvPr id="130" name="Textfeld 129"/>
          <p:cNvSpPr txBox="1"/>
          <p:nvPr/>
        </p:nvSpPr>
        <p:spPr>
          <a:xfrm>
            <a:off x="2131475" y="2218356"/>
            <a:ext cx="354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Integrierte Kraftmessung </a:t>
            </a:r>
            <a:r>
              <a:rPr lang="de-DE" sz="1400" i="1" dirty="0"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(nur Prototyp)</a:t>
            </a:r>
          </a:p>
        </p:txBody>
      </p:sp>
      <p:sp>
        <p:nvSpPr>
          <p:cNvPr id="131" name="Textfeld 130"/>
          <p:cNvSpPr txBox="1"/>
          <p:nvPr/>
        </p:nvSpPr>
        <p:spPr>
          <a:xfrm>
            <a:off x="1946503" y="2514783"/>
            <a:ext cx="354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Variabler Hub</a:t>
            </a:r>
          </a:p>
        </p:txBody>
      </p:sp>
    </p:spTree>
    <p:extLst>
      <p:ext uri="{BB962C8B-B14F-4D97-AF65-F5344CB8AC3E}">
        <p14:creationId xmlns:p14="http://schemas.microsoft.com/office/powerpoint/2010/main" val="37135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+mj-lt"/>
              </a:rPr>
              <a:t>2 | Digitaler Produktlebenszyklus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/>
          <a:stretch/>
        </p:blipFill>
        <p:spPr>
          <a:xfrm>
            <a:off x="8082586" y="208233"/>
            <a:ext cx="835972" cy="794232"/>
          </a:xfrm>
          <a:prstGeom prst="rect">
            <a:avLst/>
          </a:prstGeom>
        </p:spPr>
      </p:pic>
      <p:pic>
        <p:nvPicPr>
          <p:cNvPr id="79" name="Grafik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9" r="33980"/>
          <a:stretch/>
        </p:blipFill>
        <p:spPr>
          <a:xfrm>
            <a:off x="3394794" y="2724151"/>
            <a:ext cx="3160298" cy="3000212"/>
          </a:xfrm>
          <a:prstGeom prst="rect">
            <a:avLst/>
          </a:prstGeom>
        </p:spPr>
      </p:pic>
      <p:pic>
        <p:nvPicPr>
          <p:cNvPr id="80" name="Grafik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929" y="3837633"/>
            <a:ext cx="1692700" cy="739740"/>
          </a:xfrm>
          <a:prstGeom prst="rect">
            <a:avLst/>
          </a:prstGeom>
        </p:spPr>
      </p:pic>
      <p:cxnSp>
        <p:nvCxnSpPr>
          <p:cNvPr id="81" name="Gerader Verbinder 80"/>
          <p:cNvCxnSpPr/>
          <p:nvPr/>
        </p:nvCxnSpPr>
        <p:spPr>
          <a:xfrm>
            <a:off x="3065090" y="4334243"/>
            <a:ext cx="432276" cy="1"/>
          </a:xfrm>
          <a:prstGeom prst="line">
            <a:avLst/>
          </a:prstGeom>
          <a:ln>
            <a:solidFill>
              <a:schemeClr val="bg1"/>
            </a:solidFill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 flipV="1">
            <a:off x="3478269" y="4199458"/>
            <a:ext cx="410937" cy="13478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 flipV="1">
            <a:off x="4964739" y="4334244"/>
            <a:ext cx="264985" cy="111600"/>
          </a:xfrm>
          <a:prstGeom prst="line">
            <a:avLst/>
          </a:prstGeom>
          <a:ln>
            <a:solidFill>
              <a:schemeClr val="bg1"/>
            </a:solidFill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/>
          <p:nvPr/>
        </p:nvCxnSpPr>
        <p:spPr>
          <a:xfrm>
            <a:off x="4968999" y="4445844"/>
            <a:ext cx="1728675" cy="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Grafik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480" y="3902814"/>
            <a:ext cx="1771134" cy="774017"/>
          </a:xfrm>
          <a:prstGeom prst="rect">
            <a:avLst/>
          </a:prstGeom>
        </p:spPr>
      </p:pic>
      <p:sp>
        <p:nvSpPr>
          <p:cNvPr id="86" name="Ellipse 85"/>
          <p:cNvSpPr/>
          <p:nvPr/>
        </p:nvSpPr>
        <p:spPr>
          <a:xfrm>
            <a:off x="4260345" y="3406335"/>
            <a:ext cx="969379" cy="576123"/>
          </a:xfrm>
          <a:prstGeom prst="ellipse">
            <a:avLst/>
          </a:prstGeom>
          <a:solidFill>
            <a:schemeClr val="accent3">
              <a:lumMod val="60000"/>
              <a:lumOff val="4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87" name="Gruppieren 86"/>
          <p:cNvGrpSpPr/>
          <p:nvPr/>
        </p:nvGrpSpPr>
        <p:grpSpPr>
          <a:xfrm>
            <a:off x="4428705" y="3383927"/>
            <a:ext cx="502260" cy="689504"/>
            <a:chOff x="2963041" y="4574410"/>
            <a:chExt cx="963665" cy="1386060"/>
          </a:xfrm>
        </p:grpSpPr>
        <p:pic>
          <p:nvPicPr>
            <p:cNvPr id="8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l="23679" r="26138"/>
            <a:stretch>
              <a:fillRect/>
            </a:stretch>
          </p:blipFill>
          <p:spPr bwMode="auto">
            <a:xfrm rot="1411233">
              <a:off x="2963041" y="4574410"/>
              <a:ext cx="963665" cy="138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Rechteck 88"/>
            <p:cNvSpPr/>
            <p:nvPr/>
          </p:nvSpPr>
          <p:spPr>
            <a:xfrm>
              <a:off x="3006629" y="4703418"/>
              <a:ext cx="88646" cy="241403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Group 23"/>
          <p:cNvGrpSpPr>
            <a:grpSpLocks noChangeAspect="1"/>
          </p:cNvGrpSpPr>
          <p:nvPr/>
        </p:nvGrpSpPr>
        <p:grpSpPr>
          <a:xfrm>
            <a:off x="5201194" y="1505824"/>
            <a:ext cx="3857966" cy="822950"/>
            <a:chOff x="11107313" y="2171169"/>
            <a:chExt cx="497115" cy="308428"/>
          </a:xfrm>
          <a:solidFill>
            <a:schemeClr val="bg1">
              <a:lumMod val="85000"/>
            </a:schemeClr>
          </a:solidFill>
        </p:grpSpPr>
        <p:sp>
          <p:nvSpPr>
            <p:cNvPr id="91" name="Oval 50"/>
            <p:cNvSpPr/>
            <p:nvPr/>
          </p:nvSpPr>
          <p:spPr>
            <a:xfrm>
              <a:off x="11107313" y="2294541"/>
              <a:ext cx="232229" cy="166914"/>
            </a:xfrm>
            <a:prstGeom prst="ellipse">
              <a:avLst/>
            </a:prstGeom>
            <a:grpFill/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2" name="Oval 51"/>
            <p:cNvSpPr/>
            <p:nvPr/>
          </p:nvSpPr>
          <p:spPr>
            <a:xfrm>
              <a:off x="11212542" y="2171169"/>
              <a:ext cx="232229" cy="166914"/>
            </a:xfrm>
            <a:prstGeom prst="ellipse">
              <a:avLst/>
            </a:prstGeom>
            <a:grpFill/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3" name="Oval 52"/>
            <p:cNvSpPr/>
            <p:nvPr/>
          </p:nvSpPr>
          <p:spPr>
            <a:xfrm>
              <a:off x="11237942" y="2312683"/>
              <a:ext cx="232229" cy="166914"/>
            </a:xfrm>
            <a:prstGeom prst="ellipse">
              <a:avLst/>
            </a:prstGeom>
            <a:grpFill/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4" name="Oval 53"/>
            <p:cNvSpPr/>
            <p:nvPr/>
          </p:nvSpPr>
          <p:spPr>
            <a:xfrm>
              <a:off x="11372199" y="2309055"/>
              <a:ext cx="232229" cy="166914"/>
            </a:xfrm>
            <a:prstGeom prst="ellipse">
              <a:avLst/>
            </a:prstGeom>
            <a:grpFill/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5" name="Oval 54"/>
            <p:cNvSpPr/>
            <p:nvPr/>
          </p:nvSpPr>
          <p:spPr>
            <a:xfrm>
              <a:off x="11339542" y="2214712"/>
              <a:ext cx="232229" cy="166914"/>
            </a:xfrm>
            <a:prstGeom prst="ellipse">
              <a:avLst/>
            </a:prstGeom>
            <a:grpFill/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cxnSp>
        <p:nvCxnSpPr>
          <p:cNvPr id="96" name="Gerader Verbinder 95"/>
          <p:cNvCxnSpPr/>
          <p:nvPr/>
        </p:nvCxnSpPr>
        <p:spPr>
          <a:xfrm>
            <a:off x="3740490" y="3416230"/>
            <a:ext cx="664721" cy="326562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7" name="Grafik 9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233" y="1904826"/>
            <a:ext cx="1045170" cy="596644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516" y="1907512"/>
            <a:ext cx="1047510" cy="597980"/>
          </a:xfrm>
          <a:prstGeom prst="rect">
            <a:avLst/>
          </a:prstGeom>
        </p:spPr>
      </p:pic>
      <p:pic>
        <p:nvPicPr>
          <p:cNvPr id="99" name="Grafik 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8987" y="1912538"/>
            <a:ext cx="1035959" cy="591386"/>
          </a:xfrm>
          <a:prstGeom prst="rect">
            <a:avLst/>
          </a:prstGeom>
        </p:spPr>
      </p:pic>
      <p:sp>
        <p:nvSpPr>
          <p:cNvPr id="100" name="Textfeld 99"/>
          <p:cNvSpPr txBox="1"/>
          <p:nvPr/>
        </p:nvSpPr>
        <p:spPr>
          <a:xfrm>
            <a:off x="5816277" y="2482804"/>
            <a:ext cx="2665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Digitale Realtime Services</a:t>
            </a:r>
          </a:p>
        </p:txBody>
      </p:sp>
      <p:cxnSp>
        <p:nvCxnSpPr>
          <p:cNvPr id="101" name="Straight Connector 80"/>
          <p:cNvCxnSpPr>
            <a:endCxn id="91" idx="2"/>
          </p:cNvCxnSpPr>
          <p:nvPr/>
        </p:nvCxnSpPr>
        <p:spPr>
          <a:xfrm rot="5400000" flipH="1" flipV="1">
            <a:off x="4279816" y="2452041"/>
            <a:ext cx="1315732" cy="527024"/>
          </a:xfrm>
          <a:prstGeom prst="bentConnector2">
            <a:avLst/>
          </a:prstGeom>
          <a:ln w="19050" cmpd="sng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feld 101"/>
          <p:cNvSpPr txBox="1"/>
          <p:nvPr/>
        </p:nvSpPr>
        <p:spPr>
          <a:xfrm>
            <a:off x="539882" y="1558394"/>
            <a:ext cx="628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Part A</a:t>
            </a:r>
            <a:endParaRPr lang="de-DE" sz="14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1745479" y="1544263"/>
            <a:ext cx="621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Part B</a:t>
            </a:r>
            <a:endParaRPr lang="de-DE" sz="14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28460" y="277982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different Sizes</a:t>
            </a:r>
          </a:p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49|</a:t>
            </a:r>
            <a:r>
              <a:rPr lang="de-DE" sz="1200" dirty="0" smtClean="0"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51|</a:t>
            </a:r>
            <a:r>
              <a:rPr lang="de-DE" sz="1200" dirty="0" smtClean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53|55|57</a:t>
            </a:r>
            <a:r>
              <a:rPr lang="de-DE" sz="1200" dirty="0" smtClean="0"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|59</a:t>
            </a:r>
            <a:r>
              <a:rPr lang="de-DE" sz="12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|61</a:t>
            </a:r>
            <a:endParaRPr lang="de-DE" sz="1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5" name="Textfeld 104"/>
          <p:cNvSpPr txBox="1"/>
          <p:nvPr/>
        </p:nvSpPr>
        <p:spPr>
          <a:xfrm>
            <a:off x="1931358" y="2794918"/>
            <a:ext cx="747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good</a:t>
            </a:r>
            <a:r>
              <a:rPr lang="de-DE" sz="1200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/</a:t>
            </a:r>
          </a:p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n</a:t>
            </a:r>
            <a:r>
              <a:rPr lang="de-DE" sz="12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ot </a:t>
            </a:r>
            <a:r>
              <a:rPr lang="de-DE" sz="12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good</a:t>
            </a:r>
            <a:endParaRPr lang="de-DE" sz="1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06" name="Gerader Verbinder 105"/>
          <p:cNvCxnSpPr/>
          <p:nvPr/>
        </p:nvCxnSpPr>
        <p:spPr>
          <a:xfrm flipH="1">
            <a:off x="1618002" y="3298815"/>
            <a:ext cx="6581" cy="517714"/>
          </a:xfrm>
          <a:prstGeom prst="line">
            <a:avLst/>
          </a:prstGeom>
          <a:ln>
            <a:solidFill>
              <a:schemeClr val="bg1"/>
            </a:solidFill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/>
          <p:cNvCxnSpPr/>
          <p:nvPr/>
        </p:nvCxnSpPr>
        <p:spPr>
          <a:xfrm>
            <a:off x="1614048" y="3836264"/>
            <a:ext cx="685407" cy="308745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Grafik 107"/>
          <p:cNvPicPr>
            <a:picLocks noChangeAspect="1"/>
          </p:cNvPicPr>
          <p:nvPr/>
        </p:nvPicPr>
        <p:blipFill rotWithShape="1">
          <a:blip r:embed="rId10"/>
          <a:srcRect l="7410" t="12491" r="17237" b="13370"/>
          <a:stretch/>
        </p:blipFill>
        <p:spPr>
          <a:xfrm>
            <a:off x="365547" y="1838223"/>
            <a:ext cx="2104909" cy="964751"/>
          </a:xfrm>
          <a:prstGeom prst="rect">
            <a:avLst/>
          </a:prstGeom>
        </p:spPr>
      </p:pic>
      <p:sp>
        <p:nvSpPr>
          <p:cNvPr id="37" name="Titel 8"/>
          <p:cNvSpPr txBox="1">
            <a:spLocks/>
          </p:cNvSpPr>
          <p:nvPr/>
        </p:nvSpPr>
        <p:spPr bwMode="auto">
          <a:xfrm>
            <a:off x="325313" y="1009650"/>
            <a:ext cx="859790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latin typeface="+mj-lt"/>
              </a:rPr>
              <a:t>Betrieb - „Smart </a:t>
            </a:r>
            <a:r>
              <a:rPr lang="de-DE" sz="2000" b="1" dirty="0" err="1">
                <a:solidFill>
                  <a:schemeClr val="bg1"/>
                </a:solidFill>
                <a:latin typeface="+mj-lt"/>
              </a:rPr>
              <a:t>Gripping</a:t>
            </a:r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“ Schema</a:t>
            </a:r>
            <a:endParaRPr lang="de-DE" sz="2000" b="1" dirty="0">
              <a:solidFill>
                <a:schemeClr val="bg1"/>
              </a:solidFill>
              <a:latin typeface="+mj-lt"/>
            </a:endParaRP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94497" y="4562584"/>
            <a:ext cx="3529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Step</a:t>
            </a:r>
            <a:r>
              <a:rPr lang="de-DE" sz="11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1: </a:t>
            </a:r>
            <a:r>
              <a:rPr lang="de-DE" sz="11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Kunde kann Bauteile unterschiedlicher</a:t>
            </a:r>
            <a:br>
              <a:rPr lang="de-DE" sz="11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de-DE" sz="11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Größe beliebig in Ladungsträger setzten</a:t>
            </a:r>
            <a:endParaRPr lang="de-DE" sz="11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064718" y="5618533"/>
            <a:ext cx="3540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Step</a:t>
            </a:r>
            <a:r>
              <a:rPr lang="de-DE" sz="11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2: </a:t>
            </a:r>
            <a:r>
              <a:rPr lang="de-DE" sz="11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Greifer pickt und vermisst Bauteil (Größe, Elastizität) mit integrierter </a:t>
            </a:r>
            <a:r>
              <a:rPr lang="de-DE" sz="1100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Sensrorik</a:t>
            </a:r>
            <a:endParaRPr lang="de-DE" sz="11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3" name="Gerader Verbinder 2"/>
          <p:cNvCxnSpPr>
            <a:stCxn id="40" idx="0"/>
          </p:cNvCxnSpPr>
          <p:nvPr/>
        </p:nvCxnSpPr>
        <p:spPr>
          <a:xfrm flipV="1">
            <a:off x="2834929" y="3742793"/>
            <a:ext cx="1770210" cy="187574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016820" y="4713334"/>
            <a:ext cx="3540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Step</a:t>
            </a:r>
            <a:r>
              <a:rPr lang="de-DE" sz="14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4: </a:t>
            </a:r>
            <a:r>
              <a:rPr lang="de-DE" sz="14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Maschine legt auf Basis der 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Greiferdaten</a:t>
            </a:r>
            <a:r>
              <a:rPr lang="de-DE" sz="14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die Bauteile sortiert ab</a:t>
            </a:r>
            <a:endParaRPr lang="de-DE" sz="14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796062" y="1258016"/>
            <a:ext cx="3540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1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Step</a:t>
            </a:r>
            <a:r>
              <a:rPr lang="de-DE" sz="11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3: </a:t>
            </a:r>
            <a:r>
              <a:rPr lang="de-DE" sz="11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Messdaten werden von Greifer direkt in Cloud (SAP Hana) übertragen</a:t>
            </a:r>
            <a:endParaRPr lang="de-DE" sz="11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446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„</a:t>
            </a:r>
            <a:r>
              <a:rPr lang="de-DE" sz="2000" b="1" dirty="0">
                <a:solidFill>
                  <a:schemeClr val="bg1"/>
                </a:solidFill>
                <a:latin typeface="Calibri"/>
              </a:rPr>
              <a:t>Smart </a:t>
            </a:r>
            <a:r>
              <a:rPr lang="de-DE" sz="2000" b="1" dirty="0" err="1" smtClean="0">
                <a:solidFill>
                  <a:schemeClr val="bg1"/>
                </a:solidFill>
                <a:latin typeface="Calibri"/>
              </a:rPr>
              <a:t>Gripping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“ -  User Story Projektingenieur Karl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 smtClean="0">
                <a:solidFill>
                  <a:schemeClr val="bg1"/>
                </a:solidFill>
                <a:latin typeface="Calibri"/>
              </a:rPr>
              <a:t>Aufgabenstellung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 smtClean="0">
                <a:solidFill>
                  <a:schemeClr val="bg1"/>
                </a:solidFill>
                <a:latin typeface="Calibri"/>
              </a:rPr>
              <a:t>Karl </a:t>
            </a:r>
            <a:r>
              <a:rPr lang="de-DE" sz="1600" dirty="0" smtClean="0">
                <a:solidFill>
                  <a:schemeClr val="bg1"/>
                </a:solidFill>
                <a:latin typeface="Calibri"/>
              </a:rPr>
              <a:t>ist Projektingenieur und hat die Aufgabe elektronische Platinen für eine Sensorauswerteeinheit vollautomatisiert zu produzieren. </a:t>
            </a:r>
            <a:br>
              <a:rPr lang="de-DE" sz="1600" dirty="0" smtClean="0">
                <a:solidFill>
                  <a:schemeClr val="bg1"/>
                </a:solidFill>
                <a:latin typeface="Calibri"/>
              </a:rPr>
            </a:br>
            <a:endParaRPr lang="de-DE" sz="1600" dirty="0" smtClean="0">
              <a:solidFill>
                <a:schemeClr val="bg1"/>
              </a:solidFill>
              <a:latin typeface="Calibri"/>
            </a:endParaRP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bg1"/>
                </a:solidFill>
                <a:latin typeface="Calibri"/>
              </a:rPr>
              <a:t>Hierfür muss er</a:t>
            </a: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solidFill>
                  <a:schemeClr val="bg1"/>
                </a:solidFill>
                <a:latin typeface="Calibri"/>
              </a:rPr>
              <a:t>Die Anlage aufbauen</a:t>
            </a: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solidFill>
                  <a:schemeClr val="bg1"/>
                </a:solidFill>
                <a:latin typeface="Calibri"/>
              </a:rPr>
              <a:t>Einen optimalen Betrieb gewährleisten</a:t>
            </a: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solidFill>
                  <a:schemeClr val="bg1"/>
                </a:solidFill>
                <a:latin typeface="Calibri"/>
              </a:rPr>
              <a:t>Die Produktivität im Betrieb automatisch kontinuierlich zu verbessern</a:t>
            </a: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solidFill>
                  <a:schemeClr val="bg1"/>
                </a:solidFill>
                <a:latin typeface="Calibri"/>
              </a:rPr>
              <a:t>Störungen und Abweichungen jederzeit erkennen und beheben</a:t>
            </a: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600" dirty="0">
              <a:solidFill>
                <a:schemeClr val="bg1"/>
              </a:solidFill>
              <a:latin typeface="Calibri"/>
            </a:endParaRP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600" dirty="0" smtClean="0">
              <a:solidFill>
                <a:schemeClr val="bg1"/>
              </a:solidFill>
              <a:latin typeface="Calibri"/>
            </a:endParaRP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600" dirty="0">
              <a:solidFill>
                <a:schemeClr val="bg1"/>
              </a:solidFill>
              <a:latin typeface="Calibri"/>
            </a:endParaRP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600" dirty="0" smtClean="0">
              <a:solidFill>
                <a:schemeClr val="bg1"/>
              </a:solidFill>
              <a:latin typeface="Calibri"/>
            </a:endParaRPr>
          </a:p>
          <a:p>
            <a:pPr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i="1" dirty="0" smtClean="0">
                <a:solidFill>
                  <a:schemeClr val="bg1"/>
                </a:solidFill>
                <a:latin typeface="Calibri"/>
              </a:rPr>
              <a:t>Was wünscht sich Karl?</a:t>
            </a:r>
          </a:p>
        </p:txBody>
      </p:sp>
      <p:grpSp>
        <p:nvGrpSpPr>
          <p:cNvPr id="8" name="Gruppieren 58"/>
          <p:cNvGrpSpPr/>
          <p:nvPr/>
        </p:nvGrpSpPr>
        <p:grpSpPr>
          <a:xfrm>
            <a:off x="5990381" y="3510116"/>
            <a:ext cx="1002890" cy="2428568"/>
            <a:chOff x="2042632" y="4103688"/>
            <a:chExt cx="318088" cy="763584"/>
          </a:xfrm>
          <a:solidFill>
            <a:schemeClr val="bg1"/>
          </a:solidFill>
        </p:grpSpPr>
        <p:sp>
          <p:nvSpPr>
            <p:cNvPr id="9" name="Oval 134"/>
            <p:cNvSpPr>
              <a:spLocks noChangeArrowheads="1"/>
            </p:cNvSpPr>
            <p:nvPr/>
          </p:nvSpPr>
          <p:spPr bwMode="auto">
            <a:xfrm>
              <a:off x="2136368" y="4103688"/>
              <a:ext cx="132152" cy="13059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Freeform 135"/>
            <p:cNvSpPr>
              <a:spLocks/>
            </p:cNvSpPr>
            <p:nvPr/>
          </p:nvSpPr>
          <p:spPr bwMode="auto">
            <a:xfrm>
              <a:off x="2042632" y="4249645"/>
              <a:ext cx="318088" cy="617627"/>
            </a:xfrm>
            <a:custGeom>
              <a:avLst/>
              <a:gdLst>
                <a:gd name="T0" fmla="*/ 135 w 207"/>
                <a:gd name="T1" fmla="*/ 402 h 402"/>
                <a:gd name="T2" fmla="*/ 145 w 207"/>
                <a:gd name="T3" fmla="*/ 400 h 402"/>
                <a:gd name="T4" fmla="*/ 152 w 207"/>
                <a:gd name="T5" fmla="*/ 397 h 402"/>
                <a:gd name="T6" fmla="*/ 158 w 207"/>
                <a:gd name="T7" fmla="*/ 390 h 402"/>
                <a:gd name="T8" fmla="*/ 160 w 207"/>
                <a:gd name="T9" fmla="*/ 385 h 402"/>
                <a:gd name="T10" fmla="*/ 161 w 207"/>
                <a:gd name="T11" fmla="*/ 380 h 402"/>
                <a:gd name="T12" fmla="*/ 161 w 207"/>
                <a:gd name="T13" fmla="*/ 220 h 402"/>
                <a:gd name="T14" fmla="*/ 171 w 207"/>
                <a:gd name="T15" fmla="*/ 82 h 402"/>
                <a:gd name="T16" fmla="*/ 177 w 207"/>
                <a:gd name="T17" fmla="*/ 220 h 402"/>
                <a:gd name="T18" fmla="*/ 192 w 207"/>
                <a:gd name="T19" fmla="*/ 220 h 402"/>
                <a:gd name="T20" fmla="*/ 199 w 207"/>
                <a:gd name="T21" fmla="*/ 218 h 402"/>
                <a:gd name="T22" fmla="*/ 202 w 207"/>
                <a:gd name="T23" fmla="*/ 215 h 402"/>
                <a:gd name="T24" fmla="*/ 205 w 207"/>
                <a:gd name="T25" fmla="*/ 209 h 402"/>
                <a:gd name="T26" fmla="*/ 206 w 207"/>
                <a:gd name="T27" fmla="*/ 204 h 402"/>
                <a:gd name="T28" fmla="*/ 207 w 207"/>
                <a:gd name="T29" fmla="*/ 36 h 402"/>
                <a:gd name="T30" fmla="*/ 206 w 207"/>
                <a:gd name="T31" fmla="*/ 28 h 402"/>
                <a:gd name="T32" fmla="*/ 203 w 207"/>
                <a:gd name="T33" fmla="*/ 21 h 402"/>
                <a:gd name="T34" fmla="*/ 199 w 207"/>
                <a:gd name="T35" fmla="*/ 15 h 402"/>
                <a:gd name="T36" fmla="*/ 192 w 207"/>
                <a:gd name="T37" fmla="*/ 7 h 402"/>
                <a:gd name="T38" fmla="*/ 186 w 207"/>
                <a:gd name="T39" fmla="*/ 4 h 402"/>
                <a:gd name="T40" fmla="*/ 180 w 207"/>
                <a:gd name="T41" fmla="*/ 1 h 402"/>
                <a:gd name="T42" fmla="*/ 169 w 207"/>
                <a:gd name="T43" fmla="*/ 0 h 402"/>
                <a:gd name="T44" fmla="*/ 30 w 207"/>
                <a:gd name="T45" fmla="*/ 1 h 402"/>
                <a:gd name="T46" fmla="*/ 21 w 207"/>
                <a:gd name="T47" fmla="*/ 4 h 402"/>
                <a:gd name="T48" fmla="*/ 12 w 207"/>
                <a:gd name="T49" fmla="*/ 10 h 402"/>
                <a:gd name="T50" fmla="*/ 7 w 207"/>
                <a:gd name="T51" fmla="*/ 15 h 402"/>
                <a:gd name="T52" fmla="*/ 2 w 207"/>
                <a:gd name="T53" fmla="*/ 24 h 402"/>
                <a:gd name="T54" fmla="*/ 0 w 207"/>
                <a:gd name="T55" fmla="*/ 32 h 402"/>
                <a:gd name="T56" fmla="*/ 0 w 207"/>
                <a:gd name="T57" fmla="*/ 199 h 402"/>
                <a:gd name="T58" fmla="*/ 1 w 207"/>
                <a:gd name="T59" fmla="*/ 209 h 402"/>
                <a:gd name="T60" fmla="*/ 5 w 207"/>
                <a:gd name="T61" fmla="*/ 215 h 402"/>
                <a:gd name="T62" fmla="*/ 11 w 207"/>
                <a:gd name="T63" fmla="*/ 219 h 402"/>
                <a:gd name="T64" fmla="*/ 20 w 207"/>
                <a:gd name="T65" fmla="*/ 220 h 402"/>
                <a:gd name="T66" fmla="*/ 36 w 207"/>
                <a:gd name="T67" fmla="*/ 220 h 402"/>
                <a:gd name="T68" fmla="*/ 46 w 207"/>
                <a:gd name="T69" fmla="*/ 82 h 402"/>
                <a:gd name="T70" fmla="*/ 46 w 207"/>
                <a:gd name="T71" fmla="*/ 374 h 402"/>
                <a:gd name="T72" fmla="*/ 47 w 207"/>
                <a:gd name="T73" fmla="*/ 385 h 402"/>
                <a:gd name="T74" fmla="*/ 51 w 207"/>
                <a:gd name="T75" fmla="*/ 394 h 402"/>
                <a:gd name="T76" fmla="*/ 55 w 207"/>
                <a:gd name="T77" fmla="*/ 397 h 402"/>
                <a:gd name="T78" fmla="*/ 63 w 207"/>
                <a:gd name="T79" fmla="*/ 400 h 402"/>
                <a:gd name="T80" fmla="*/ 73 w 207"/>
                <a:gd name="T81" fmla="*/ 402 h 402"/>
                <a:gd name="T82" fmla="*/ 99 w 207"/>
                <a:gd name="T83" fmla="*/ 194 h 402"/>
                <a:gd name="T84" fmla="*/ 109 w 207"/>
                <a:gd name="T85" fmla="*/ 401 h 4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402">
                  <a:moveTo>
                    <a:pt x="109" y="401"/>
                  </a:moveTo>
                  <a:lnTo>
                    <a:pt x="135" y="402"/>
                  </a:lnTo>
                  <a:lnTo>
                    <a:pt x="142" y="401"/>
                  </a:lnTo>
                  <a:lnTo>
                    <a:pt x="145" y="400"/>
                  </a:lnTo>
                  <a:lnTo>
                    <a:pt x="148" y="400"/>
                  </a:lnTo>
                  <a:lnTo>
                    <a:pt x="152" y="397"/>
                  </a:lnTo>
                  <a:lnTo>
                    <a:pt x="156" y="394"/>
                  </a:lnTo>
                  <a:lnTo>
                    <a:pt x="158" y="390"/>
                  </a:lnTo>
                  <a:lnTo>
                    <a:pt x="159" y="388"/>
                  </a:lnTo>
                  <a:lnTo>
                    <a:pt x="160" y="385"/>
                  </a:lnTo>
                  <a:lnTo>
                    <a:pt x="160" y="383"/>
                  </a:lnTo>
                  <a:lnTo>
                    <a:pt x="161" y="380"/>
                  </a:lnTo>
                  <a:lnTo>
                    <a:pt x="161" y="374"/>
                  </a:lnTo>
                  <a:lnTo>
                    <a:pt x="161" y="220"/>
                  </a:lnTo>
                  <a:lnTo>
                    <a:pt x="161" y="82"/>
                  </a:lnTo>
                  <a:lnTo>
                    <a:pt x="171" y="82"/>
                  </a:lnTo>
                  <a:lnTo>
                    <a:pt x="171" y="220"/>
                  </a:lnTo>
                  <a:lnTo>
                    <a:pt x="177" y="220"/>
                  </a:lnTo>
                  <a:lnTo>
                    <a:pt x="187" y="220"/>
                  </a:lnTo>
                  <a:lnTo>
                    <a:pt x="192" y="220"/>
                  </a:lnTo>
                  <a:lnTo>
                    <a:pt x="196" y="219"/>
                  </a:lnTo>
                  <a:lnTo>
                    <a:pt x="199" y="218"/>
                  </a:lnTo>
                  <a:lnTo>
                    <a:pt x="201" y="217"/>
                  </a:lnTo>
                  <a:lnTo>
                    <a:pt x="202" y="215"/>
                  </a:lnTo>
                  <a:lnTo>
                    <a:pt x="204" y="213"/>
                  </a:lnTo>
                  <a:lnTo>
                    <a:pt x="205" y="209"/>
                  </a:lnTo>
                  <a:lnTo>
                    <a:pt x="206" y="207"/>
                  </a:lnTo>
                  <a:lnTo>
                    <a:pt x="206" y="204"/>
                  </a:lnTo>
                  <a:lnTo>
                    <a:pt x="207" y="199"/>
                  </a:lnTo>
                  <a:lnTo>
                    <a:pt x="207" y="36"/>
                  </a:lnTo>
                  <a:lnTo>
                    <a:pt x="206" y="32"/>
                  </a:lnTo>
                  <a:lnTo>
                    <a:pt x="206" y="28"/>
                  </a:lnTo>
                  <a:lnTo>
                    <a:pt x="204" y="24"/>
                  </a:lnTo>
                  <a:lnTo>
                    <a:pt x="203" y="21"/>
                  </a:lnTo>
                  <a:lnTo>
                    <a:pt x="201" y="18"/>
                  </a:lnTo>
                  <a:lnTo>
                    <a:pt x="199" y="15"/>
                  </a:lnTo>
                  <a:lnTo>
                    <a:pt x="195" y="10"/>
                  </a:lnTo>
                  <a:lnTo>
                    <a:pt x="192" y="7"/>
                  </a:lnTo>
                  <a:lnTo>
                    <a:pt x="189" y="6"/>
                  </a:lnTo>
                  <a:lnTo>
                    <a:pt x="186" y="4"/>
                  </a:lnTo>
                  <a:lnTo>
                    <a:pt x="183" y="3"/>
                  </a:lnTo>
                  <a:lnTo>
                    <a:pt x="180" y="1"/>
                  </a:lnTo>
                  <a:lnTo>
                    <a:pt x="176" y="1"/>
                  </a:lnTo>
                  <a:lnTo>
                    <a:pt x="169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1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199"/>
                  </a:lnTo>
                  <a:lnTo>
                    <a:pt x="0" y="204"/>
                  </a:lnTo>
                  <a:lnTo>
                    <a:pt x="1" y="209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7" y="218"/>
                  </a:lnTo>
                  <a:lnTo>
                    <a:pt x="11" y="219"/>
                  </a:lnTo>
                  <a:lnTo>
                    <a:pt x="15" y="220"/>
                  </a:lnTo>
                  <a:lnTo>
                    <a:pt x="20" y="220"/>
                  </a:lnTo>
                  <a:lnTo>
                    <a:pt x="29" y="220"/>
                  </a:lnTo>
                  <a:lnTo>
                    <a:pt x="36" y="220"/>
                  </a:lnTo>
                  <a:lnTo>
                    <a:pt x="36" y="82"/>
                  </a:lnTo>
                  <a:lnTo>
                    <a:pt x="46" y="82"/>
                  </a:lnTo>
                  <a:lnTo>
                    <a:pt x="46" y="220"/>
                  </a:lnTo>
                  <a:lnTo>
                    <a:pt x="46" y="374"/>
                  </a:lnTo>
                  <a:lnTo>
                    <a:pt x="46" y="380"/>
                  </a:lnTo>
                  <a:lnTo>
                    <a:pt x="47" y="385"/>
                  </a:lnTo>
                  <a:lnTo>
                    <a:pt x="49" y="390"/>
                  </a:lnTo>
                  <a:lnTo>
                    <a:pt x="51" y="394"/>
                  </a:lnTo>
                  <a:lnTo>
                    <a:pt x="53" y="396"/>
                  </a:lnTo>
                  <a:lnTo>
                    <a:pt x="55" y="397"/>
                  </a:lnTo>
                  <a:lnTo>
                    <a:pt x="60" y="400"/>
                  </a:lnTo>
                  <a:lnTo>
                    <a:pt x="63" y="400"/>
                  </a:lnTo>
                  <a:lnTo>
                    <a:pt x="66" y="401"/>
                  </a:lnTo>
                  <a:lnTo>
                    <a:pt x="73" y="402"/>
                  </a:lnTo>
                  <a:lnTo>
                    <a:pt x="99" y="401"/>
                  </a:lnTo>
                  <a:lnTo>
                    <a:pt x="99" y="194"/>
                  </a:lnTo>
                  <a:lnTo>
                    <a:pt x="109" y="194"/>
                  </a:lnTo>
                  <a:lnTo>
                    <a:pt x="109" y="40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4" name="Ovale Legende 3"/>
          <p:cNvSpPr/>
          <p:nvPr/>
        </p:nvSpPr>
        <p:spPr>
          <a:xfrm>
            <a:off x="6437748" y="2402750"/>
            <a:ext cx="2315497" cy="1039040"/>
          </a:xfrm>
          <a:prstGeom prst="wedgeEllipseCallout">
            <a:avLst>
              <a:gd name="adj1" fmla="val -37167"/>
              <a:gd name="adj2" fmla="val 60229"/>
            </a:avLst>
          </a:prstGeom>
          <a:noFill/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/>
          <a:srcRect l="7410" t="12491" r="17237" b="13370"/>
          <a:stretch/>
        </p:blipFill>
        <p:spPr>
          <a:xfrm>
            <a:off x="6834515" y="2562389"/>
            <a:ext cx="1636739" cy="7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2" descr="http://www.dfb.de/uploads/tx_news/71342018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" y="-51864"/>
            <a:ext cx="9359152" cy="6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315200" y="1161428"/>
            <a:ext cx="2043953" cy="386014"/>
          </a:xfrm>
          <a:prstGeom prst="rect">
            <a:avLst/>
          </a:prstGeom>
          <a:solidFill>
            <a:srgbClr val="003D6A"/>
          </a:solidFill>
        </p:spPr>
        <p:txBody>
          <a:bodyPr wrap="square" lIns="180000" rtlCol="0" anchor="ctr">
            <a:no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+mj-lt"/>
              </a:rPr>
              <a:t>2006</a:t>
            </a:r>
          </a:p>
        </p:txBody>
      </p:sp>
      <p:pic>
        <p:nvPicPr>
          <p:cNvPr id="5124" name="Picture 4" descr="http://media0.faz.net/ppmedia/aktuell/sport/1811249256/1.440708/default/der-spickzettel-der-w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668" y="1963210"/>
            <a:ext cx="3010866" cy="38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762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44150" y="1018811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…beim </a:t>
            </a:r>
            <a:r>
              <a:rPr lang="de-DE" sz="2000" b="1" dirty="0" smtClean="0">
                <a:solidFill>
                  <a:srgbClr val="00B0F5"/>
                </a:solidFill>
                <a:latin typeface="Calibri"/>
              </a:rPr>
              <a:t>Aufbau der Anlage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2179420" y="2142366"/>
            <a:ext cx="1091048" cy="33022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Einfachheit</a:t>
            </a:r>
            <a:endParaRPr lang="de-DE" sz="1200" b="1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1095611" y="3469605"/>
            <a:ext cx="1091048" cy="33022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Geringe Kosten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296720" y="3409535"/>
            <a:ext cx="1091048" cy="33022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Schnelligkeit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801600" y="1943616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+mj-lt"/>
              </a:rPr>
              <a:t>So hilft ihm „Smart </a:t>
            </a:r>
            <a:r>
              <a:rPr lang="de-DE" b="1" dirty="0" err="1" smtClean="0">
                <a:solidFill>
                  <a:schemeClr val="bg1"/>
                </a:solidFill>
                <a:latin typeface="+mj-lt"/>
              </a:rPr>
              <a:t>Gripping</a:t>
            </a:r>
            <a:r>
              <a:rPr lang="de-DE" b="1" dirty="0" smtClean="0">
                <a:solidFill>
                  <a:schemeClr val="bg1"/>
                </a:solidFill>
                <a:latin typeface="+mj-lt"/>
              </a:rPr>
              <a:t>“…</a:t>
            </a:r>
            <a:endParaRPr lang="de-DE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6660400" y="3445810"/>
            <a:ext cx="3065453" cy="56279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Der EGL 90 integriert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Greifen</a:t>
            </a:r>
            <a:endParaRPr lang="de-DE" sz="12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i="1" dirty="0" err="1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Positionsmesssung</a:t>
            </a:r>
            <a:endParaRPr lang="de-DE" sz="12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i="1" dirty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Kraftmessung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i="1" dirty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Einfach Kommunikation und Programmierung (</a:t>
            </a:r>
            <a:r>
              <a:rPr lang="de-DE" sz="1200" i="1" dirty="0" err="1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Profinet</a:t>
            </a: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)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200" i="1" dirty="0" smtClean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Damit bietet er: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Weniger Komponenten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Schnelle Inbetriebnahme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Geringe Kosten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Einfach auszulegen</a:t>
            </a:r>
            <a:endParaRPr lang="de-DE" sz="12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endParaRPr lang="de-DE" sz="1200" i="1" dirty="0" smtClean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5979155" y="2886023"/>
            <a:ext cx="632143" cy="756594"/>
            <a:chOff x="2963041" y="4574410"/>
            <a:chExt cx="963665" cy="1386060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23679" r="26138"/>
            <a:stretch>
              <a:fillRect/>
            </a:stretch>
          </p:blipFill>
          <p:spPr bwMode="auto">
            <a:xfrm rot="1411233">
              <a:off x="2963041" y="4574410"/>
              <a:ext cx="963665" cy="138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hteck 15"/>
            <p:cNvSpPr/>
            <p:nvPr/>
          </p:nvSpPr>
          <p:spPr>
            <a:xfrm>
              <a:off x="3006629" y="4703418"/>
              <a:ext cx="88646" cy="241403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1892725" y="2455598"/>
            <a:ext cx="178100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smtClean="0">
                <a:solidFill>
                  <a:schemeClr val="bg1"/>
                </a:solidFill>
                <a:latin typeface="+mj-lt"/>
              </a:rPr>
              <a:t>Einfach Konstruktion</a:t>
            </a:r>
          </a:p>
          <a:p>
            <a:pPr algn="ctr">
              <a:lnSpc>
                <a:spcPct val="120000"/>
              </a:lnSpc>
            </a:pPr>
            <a:r>
              <a:rPr lang="de-DE" sz="1200" dirty="0" smtClean="0">
                <a:solidFill>
                  <a:schemeClr val="bg1"/>
                </a:solidFill>
                <a:latin typeface="+mj-lt"/>
              </a:rPr>
              <a:t>Wenig Bauteile und Kabel</a:t>
            </a:r>
            <a:endParaRPr lang="de-DE" sz="1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de-DE" sz="1200" dirty="0" smtClean="0">
                <a:solidFill>
                  <a:schemeClr val="bg1"/>
                </a:solidFill>
                <a:latin typeface="+mj-lt"/>
              </a:rPr>
              <a:t>Einfach Programmierung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20375" y="3794992"/>
            <a:ext cx="185858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120000"/>
              </a:lnSpc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z="1200" dirty="0"/>
              <a:t>Keine teuren Messsysteme</a:t>
            </a:r>
          </a:p>
          <a:p>
            <a:r>
              <a:rPr lang="de-DE" sz="1200" dirty="0"/>
              <a:t>Wenige Elemente</a:t>
            </a:r>
          </a:p>
          <a:p>
            <a:r>
              <a:rPr lang="de-DE" sz="1200" dirty="0"/>
              <a:t>…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273110" y="3761540"/>
            <a:ext cx="166661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lnSpc>
                <a:spcPct val="120000"/>
              </a:lnSpc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z="1200" dirty="0"/>
              <a:t>Bei der Auslegung</a:t>
            </a:r>
          </a:p>
          <a:p>
            <a:r>
              <a:rPr lang="de-DE" sz="1200" dirty="0"/>
              <a:t>Bei der Inbetriebnahme</a:t>
            </a:r>
          </a:p>
          <a:p>
            <a:r>
              <a:rPr lang="de-DE" sz="1200" dirty="0"/>
              <a:t>….</a:t>
            </a:r>
          </a:p>
        </p:txBody>
      </p:sp>
      <p:grpSp>
        <p:nvGrpSpPr>
          <p:cNvPr id="20" name="Gruppieren 58"/>
          <p:cNvGrpSpPr/>
          <p:nvPr/>
        </p:nvGrpSpPr>
        <p:grpSpPr>
          <a:xfrm>
            <a:off x="5155613" y="4303469"/>
            <a:ext cx="645987" cy="1758124"/>
            <a:chOff x="2042632" y="4103688"/>
            <a:chExt cx="318088" cy="763584"/>
          </a:xfrm>
          <a:solidFill>
            <a:schemeClr val="bg1"/>
          </a:solidFill>
        </p:grpSpPr>
        <p:sp>
          <p:nvSpPr>
            <p:cNvPr id="21" name="Oval 134"/>
            <p:cNvSpPr>
              <a:spLocks noChangeArrowheads="1"/>
            </p:cNvSpPr>
            <p:nvPr/>
          </p:nvSpPr>
          <p:spPr bwMode="auto">
            <a:xfrm>
              <a:off x="2136368" y="4103688"/>
              <a:ext cx="132152" cy="13059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135"/>
            <p:cNvSpPr>
              <a:spLocks/>
            </p:cNvSpPr>
            <p:nvPr/>
          </p:nvSpPr>
          <p:spPr bwMode="auto">
            <a:xfrm>
              <a:off x="2042632" y="4249645"/>
              <a:ext cx="318088" cy="617627"/>
            </a:xfrm>
            <a:custGeom>
              <a:avLst/>
              <a:gdLst>
                <a:gd name="T0" fmla="*/ 135 w 207"/>
                <a:gd name="T1" fmla="*/ 402 h 402"/>
                <a:gd name="T2" fmla="*/ 145 w 207"/>
                <a:gd name="T3" fmla="*/ 400 h 402"/>
                <a:gd name="T4" fmla="*/ 152 w 207"/>
                <a:gd name="T5" fmla="*/ 397 h 402"/>
                <a:gd name="T6" fmla="*/ 158 w 207"/>
                <a:gd name="T7" fmla="*/ 390 h 402"/>
                <a:gd name="T8" fmla="*/ 160 w 207"/>
                <a:gd name="T9" fmla="*/ 385 h 402"/>
                <a:gd name="T10" fmla="*/ 161 w 207"/>
                <a:gd name="T11" fmla="*/ 380 h 402"/>
                <a:gd name="T12" fmla="*/ 161 w 207"/>
                <a:gd name="T13" fmla="*/ 220 h 402"/>
                <a:gd name="T14" fmla="*/ 171 w 207"/>
                <a:gd name="T15" fmla="*/ 82 h 402"/>
                <a:gd name="T16" fmla="*/ 177 w 207"/>
                <a:gd name="T17" fmla="*/ 220 h 402"/>
                <a:gd name="T18" fmla="*/ 192 w 207"/>
                <a:gd name="T19" fmla="*/ 220 h 402"/>
                <a:gd name="T20" fmla="*/ 199 w 207"/>
                <a:gd name="T21" fmla="*/ 218 h 402"/>
                <a:gd name="T22" fmla="*/ 202 w 207"/>
                <a:gd name="T23" fmla="*/ 215 h 402"/>
                <a:gd name="T24" fmla="*/ 205 w 207"/>
                <a:gd name="T25" fmla="*/ 209 h 402"/>
                <a:gd name="T26" fmla="*/ 206 w 207"/>
                <a:gd name="T27" fmla="*/ 204 h 402"/>
                <a:gd name="T28" fmla="*/ 207 w 207"/>
                <a:gd name="T29" fmla="*/ 36 h 402"/>
                <a:gd name="T30" fmla="*/ 206 w 207"/>
                <a:gd name="T31" fmla="*/ 28 h 402"/>
                <a:gd name="T32" fmla="*/ 203 w 207"/>
                <a:gd name="T33" fmla="*/ 21 h 402"/>
                <a:gd name="T34" fmla="*/ 199 w 207"/>
                <a:gd name="T35" fmla="*/ 15 h 402"/>
                <a:gd name="T36" fmla="*/ 192 w 207"/>
                <a:gd name="T37" fmla="*/ 7 h 402"/>
                <a:gd name="T38" fmla="*/ 186 w 207"/>
                <a:gd name="T39" fmla="*/ 4 h 402"/>
                <a:gd name="T40" fmla="*/ 180 w 207"/>
                <a:gd name="T41" fmla="*/ 1 h 402"/>
                <a:gd name="T42" fmla="*/ 169 w 207"/>
                <a:gd name="T43" fmla="*/ 0 h 402"/>
                <a:gd name="T44" fmla="*/ 30 w 207"/>
                <a:gd name="T45" fmla="*/ 1 h 402"/>
                <a:gd name="T46" fmla="*/ 21 w 207"/>
                <a:gd name="T47" fmla="*/ 4 h 402"/>
                <a:gd name="T48" fmla="*/ 12 w 207"/>
                <a:gd name="T49" fmla="*/ 10 h 402"/>
                <a:gd name="T50" fmla="*/ 7 w 207"/>
                <a:gd name="T51" fmla="*/ 15 h 402"/>
                <a:gd name="T52" fmla="*/ 2 w 207"/>
                <a:gd name="T53" fmla="*/ 24 h 402"/>
                <a:gd name="T54" fmla="*/ 0 w 207"/>
                <a:gd name="T55" fmla="*/ 32 h 402"/>
                <a:gd name="T56" fmla="*/ 0 w 207"/>
                <a:gd name="T57" fmla="*/ 199 h 402"/>
                <a:gd name="T58" fmla="*/ 1 w 207"/>
                <a:gd name="T59" fmla="*/ 209 h 402"/>
                <a:gd name="T60" fmla="*/ 5 w 207"/>
                <a:gd name="T61" fmla="*/ 215 h 402"/>
                <a:gd name="T62" fmla="*/ 11 w 207"/>
                <a:gd name="T63" fmla="*/ 219 h 402"/>
                <a:gd name="T64" fmla="*/ 20 w 207"/>
                <a:gd name="T65" fmla="*/ 220 h 402"/>
                <a:gd name="T66" fmla="*/ 36 w 207"/>
                <a:gd name="T67" fmla="*/ 220 h 402"/>
                <a:gd name="T68" fmla="*/ 46 w 207"/>
                <a:gd name="T69" fmla="*/ 82 h 402"/>
                <a:gd name="T70" fmla="*/ 46 w 207"/>
                <a:gd name="T71" fmla="*/ 374 h 402"/>
                <a:gd name="T72" fmla="*/ 47 w 207"/>
                <a:gd name="T73" fmla="*/ 385 h 402"/>
                <a:gd name="T74" fmla="*/ 51 w 207"/>
                <a:gd name="T75" fmla="*/ 394 h 402"/>
                <a:gd name="T76" fmla="*/ 55 w 207"/>
                <a:gd name="T77" fmla="*/ 397 h 402"/>
                <a:gd name="T78" fmla="*/ 63 w 207"/>
                <a:gd name="T79" fmla="*/ 400 h 402"/>
                <a:gd name="T80" fmla="*/ 73 w 207"/>
                <a:gd name="T81" fmla="*/ 402 h 402"/>
                <a:gd name="T82" fmla="*/ 99 w 207"/>
                <a:gd name="T83" fmla="*/ 194 h 402"/>
                <a:gd name="T84" fmla="*/ 109 w 207"/>
                <a:gd name="T85" fmla="*/ 401 h 4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402">
                  <a:moveTo>
                    <a:pt x="109" y="401"/>
                  </a:moveTo>
                  <a:lnTo>
                    <a:pt x="135" y="402"/>
                  </a:lnTo>
                  <a:lnTo>
                    <a:pt x="142" y="401"/>
                  </a:lnTo>
                  <a:lnTo>
                    <a:pt x="145" y="400"/>
                  </a:lnTo>
                  <a:lnTo>
                    <a:pt x="148" y="400"/>
                  </a:lnTo>
                  <a:lnTo>
                    <a:pt x="152" y="397"/>
                  </a:lnTo>
                  <a:lnTo>
                    <a:pt x="156" y="394"/>
                  </a:lnTo>
                  <a:lnTo>
                    <a:pt x="158" y="390"/>
                  </a:lnTo>
                  <a:lnTo>
                    <a:pt x="159" y="388"/>
                  </a:lnTo>
                  <a:lnTo>
                    <a:pt x="160" y="385"/>
                  </a:lnTo>
                  <a:lnTo>
                    <a:pt x="160" y="383"/>
                  </a:lnTo>
                  <a:lnTo>
                    <a:pt x="161" y="380"/>
                  </a:lnTo>
                  <a:lnTo>
                    <a:pt x="161" y="374"/>
                  </a:lnTo>
                  <a:lnTo>
                    <a:pt x="161" y="220"/>
                  </a:lnTo>
                  <a:lnTo>
                    <a:pt x="161" y="82"/>
                  </a:lnTo>
                  <a:lnTo>
                    <a:pt x="171" y="82"/>
                  </a:lnTo>
                  <a:lnTo>
                    <a:pt x="171" y="220"/>
                  </a:lnTo>
                  <a:lnTo>
                    <a:pt x="177" y="220"/>
                  </a:lnTo>
                  <a:lnTo>
                    <a:pt x="187" y="220"/>
                  </a:lnTo>
                  <a:lnTo>
                    <a:pt x="192" y="220"/>
                  </a:lnTo>
                  <a:lnTo>
                    <a:pt x="196" y="219"/>
                  </a:lnTo>
                  <a:lnTo>
                    <a:pt x="199" y="218"/>
                  </a:lnTo>
                  <a:lnTo>
                    <a:pt x="201" y="217"/>
                  </a:lnTo>
                  <a:lnTo>
                    <a:pt x="202" y="215"/>
                  </a:lnTo>
                  <a:lnTo>
                    <a:pt x="204" y="213"/>
                  </a:lnTo>
                  <a:lnTo>
                    <a:pt x="205" y="209"/>
                  </a:lnTo>
                  <a:lnTo>
                    <a:pt x="206" y="207"/>
                  </a:lnTo>
                  <a:lnTo>
                    <a:pt x="206" y="204"/>
                  </a:lnTo>
                  <a:lnTo>
                    <a:pt x="207" y="199"/>
                  </a:lnTo>
                  <a:lnTo>
                    <a:pt x="207" y="36"/>
                  </a:lnTo>
                  <a:lnTo>
                    <a:pt x="206" y="32"/>
                  </a:lnTo>
                  <a:lnTo>
                    <a:pt x="206" y="28"/>
                  </a:lnTo>
                  <a:lnTo>
                    <a:pt x="204" y="24"/>
                  </a:lnTo>
                  <a:lnTo>
                    <a:pt x="203" y="21"/>
                  </a:lnTo>
                  <a:lnTo>
                    <a:pt x="201" y="18"/>
                  </a:lnTo>
                  <a:lnTo>
                    <a:pt x="199" y="15"/>
                  </a:lnTo>
                  <a:lnTo>
                    <a:pt x="195" y="10"/>
                  </a:lnTo>
                  <a:lnTo>
                    <a:pt x="192" y="7"/>
                  </a:lnTo>
                  <a:lnTo>
                    <a:pt x="189" y="6"/>
                  </a:lnTo>
                  <a:lnTo>
                    <a:pt x="186" y="4"/>
                  </a:lnTo>
                  <a:lnTo>
                    <a:pt x="183" y="3"/>
                  </a:lnTo>
                  <a:lnTo>
                    <a:pt x="180" y="1"/>
                  </a:lnTo>
                  <a:lnTo>
                    <a:pt x="176" y="1"/>
                  </a:lnTo>
                  <a:lnTo>
                    <a:pt x="169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1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199"/>
                  </a:lnTo>
                  <a:lnTo>
                    <a:pt x="0" y="204"/>
                  </a:lnTo>
                  <a:lnTo>
                    <a:pt x="1" y="209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7" y="218"/>
                  </a:lnTo>
                  <a:lnTo>
                    <a:pt x="11" y="219"/>
                  </a:lnTo>
                  <a:lnTo>
                    <a:pt x="15" y="220"/>
                  </a:lnTo>
                  <a:lnTo>
                    <a:pt x="20" y="220"/>
                  </a:lnTo>
                  <a:lnTo>
                    <a:pt x="29" y="220"/>
                  </a:lnTo>
                  <a:lnTo>
                    <a:pt x="36" y="220"/>
                  </a:lnTo>
                  <a:lnTo>
                    <a:pt x="36" y="82"/>
                  </a:lnTo>
                  <a:lnTo>
                    <a:pt x="46" y="82"/>
                  </a:lnTo>
                  <a:lnTo>
                    <a:pt x="46" y="220"/>
                  </a:lnTo>
                  <a:lnTo>
                    <a:pt x="46" y="374"/>
                  </a:lnTo>
                  <a:lnTo>
                    <a:pt x="46" y="380"/>
                  </a:lnTo>
                  <a:lnTo>
                    <a:pt x="47" y="385"/>
                  </a:lnTo>
                  <a:lnTo>
                    <a:pt x="49" y="390"/>
                  </a:lnTo>
                  <a:lnTo>
                    <a:pt x="51" y="394"/>
                  </a:lnTo>
                  <a:lnTo>
                    <a:pt x="53" y="396"/>
                  </a:lnTo>
                  <a:lnTo>
                    <a:pt x="55" y="397"/>
                  </a:lnTo>
                  <a:lnTo>
                    <a:pt x="60" y="400"/>
                  </a:lnTo>
                  <a:lnTo>
                    <a:pt x="63" y="400"/>
                  </a:lnTo>
                  <a:lnTo>
                    <a:pt x="66" y="401"/>
                  </a:lnTo>
                  <a:lnTo>
                    <a:pt x="73" y="402"/>
                  </a:lnTo>
                  <a:lnTo>
                    <a:pt x="99" y="401"/>
                  </a:lnTo>
                  <a:lnTo>
                    <a:pt x="99" y="194"/>
                  </a:lnTo>
                  <a:lnTo>
                    <a:pt x="109" y="194"/>
                  </a:lnTo>
                  <a:lnTo>
                    <a:pt x="109" y="40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23" name="Ovale Legende 22"/>
          <p:cNvSpPr/>
          <p:nvPr/>
        </p:nvSpPr>
        <p:spPr>
          <a:xfrm>
            <a:off x="5810728" y="2325248"/>
            <a:ext cx="3377243" cy="2632234"/>
          </a:xfrm>
          <a:prstGeom prst="wedgeEllipseCallout">
            <a:avLst>
              <a:gd name="adj1" fmla="val -54951"/>
              <a:gd name="adj2" fmla="val 25830"/>
            </a:avLst>
          </a:prstGeom>
          <a:noFill/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e Legende 23"/>
          <p:cNvSpPr/>
          <p:nvPr/>
        </p:nvSpPr>
        <p:spPr>
          <a:xfrm flipH="1">
            <a:off x="161976" y="1943616"/>
            <a:ext cx="5242495" cy="2888360"/>
          </a:xfrm>
          <a:prstGeom prst="wedgeEllipseCallout">
            <a:avLst>
              <a:gd name="adj1" fmla="val -49696"/>
              <a:gd name="adj2" fmla="val 30638"/>
            </a:avLst>
          </a:prstGeom>
          <a:noFill/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44150" y="1627193"/>
            <a:ext cx="205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chemeClr val="bg1"/>
                </a:solidFill>
                <a:latin typeface="+mj-lt"/>
              </a:rPr>
              <a:t>Karl wünscht sich… </a:t>
            </a:r>
            <a:endParaRPr lang="de-DE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56" y="-90900"/>
            <a:ext cx="3573615" cy="1837859"/>
          </a:xfrm>
          <a:prstGeom prst="rect">
            <a:avLst/>
          </a:prstGeom>
          <a:noFill/>
        </p:spPr>
      </p:pic>
      <p:grpSp>
        <p:nvGrpSpPr>
          <p:cNvPr id="11" name="Gruppieren 10"/>
          <p:cNvGrpSpPr/>
          <p:nvPr/>
        </p:nvGrpSpPr>
        <p:grpSpPr>
          <a:xfrm>
            <a:off x="5611148" y="1091909"/>
            <a:ext cx="3212459" cy="430887"/>
            <a:chOff x="5031189" y="1127557"/>
            <a:chExt cx="7902678" cy="607920"/>
          </a:xfrm>
        </p:grpSpPr>
        <p:sp>
          <p:nvSpPr>
            <p:cNvPr id="26" name="Textfeld 25"/>
            <p:cNvSpPr txBox="1"/>
            <p:nvPr/>
          </p:nvSpPr>
          <p:spPr>
            <a:xfrm>
              <a:off x="5031189" y="1217987"/>
              <a:ext cx="1696452" cy="32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b="1" i="1" dirty="0" smtClean="0">
                  <a:solidFill>
                    <a:srgbClr val="00B0F5"/>
                  </a:solidFill>
                  <a:latin typeface="+mj-lt"/>
                </a:rPr>
                <a:t>Auslegung</a:t>
              </a:r>
              <a:endParaRPr lang="de-DE" sz="900" b="1" i="1" dirty="0">
                <a:solidFill>
                  <a:srgbClr val="00B0F5"/>
                </a:solidFill>
                <a:latin typeface="+mj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6865234" y="1191913"/>
              <a:ext cx="1688565" cy="32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b="1" i="1" dirty="0" smtClean="0">
                  <a:solidFill>
                    <a:srgbClr val="00B0F5"/>
                  </a:solidFill>
                  <a:latin typeface="+mj-lt"/>
                </a:rPr>
                <a:t>Bestellung</a:t>
              </a:r>
              <a:endParaRPr lang="de-DE" sz="900" b="1" i="1" dirty="0">
                <a:solidFill>
                  <a:srgbClr val="00B0F5"/>
                </a:solidFill>
                <a:latin typeface="+mj-lt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421760" y="1409806"/>
              <a:ext cx="2339225" cy="32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b="1" i="1" dirty="0" smtClean="0">
                  <a:solidFill>
                    <a:srgbClr val="00B0F5"/>
                  </a:solidFill>
                  <a:latin typeface="+mj-lt"/>
                </a:rPr>
                <a:t>Inbetriebnahme</a:t>
              </a:r>
              <a:endParaRPr lang="de-DE" sz="900" b="1" i="1" dirty="0">
                <a:solidFill>
                  <a:srgbClr val="00B0F5"/>
                </a:solidFill>
                <a:latin typeface="+mj-lt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0625894" y="1387983"/>
              <a:ext cx="1100997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700" i="1" dirty="0" smtClean="0">
                  <a:solidFill>
                    <a:srgbClr val="F2F2F2"/>
                  </a:solidFill>
                  <a:latin typeface="+mj-lt"/>
                </a:rPr>
                <a:t>Betrieb</a:t>
              </a:r>
              <a:endParaRPr lang="de-DE" sz="700" i="1" dirty="0">
                <a:solidFill>
                  <a:srgbClr val="F2F2F2"/>
                </a:solidFill>
                <a:latin typeface="+mj-lt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1852585" y="1127557"/>
              <a:ext cx="1081282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700" i="1" dirty="0" smtClean="0">
                  <a:solidFill>
                    <a:srgbClr val="F2F2F2"/>
                  </a:solidFill>
                  <a:latin typeface="+mj-lt"/>
                </a:rPr>
                <a:t>Service</a:t>
              </a:r>
              <a:endParaRPr lang="de-DE" sz="700" i="1" dirty="0">
                <a:solidFill>
                  <a:srgbClr val="F2F2F2"/>
                </a:solidFill>
                <a:latin typeface="+mj-lt"/>
              </a:endParaRP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5904841" y="3445810"/>
            <a:ext cx="84029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5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de-DE" sz="6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….während des </a:t>
            </a:r>
            <a:r>
              <a:rPr lang="de-DE" sz="2000" b="1" dirty="0" smtClean="0">
                <a:solidFill>
                  <a:srgbClr val="00B0F5"/>
                </a:solidFill>
                <a:latin typeface="Calibri"/>
              </a:rPr>
              <a:t>Betriebs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 der Anlage?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85985" y="1696184"/>
            <a:ext cx="205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chemeClr val="bg1"/>
                </a:solidFill>
                <a:latin typeface="+mj-lt"/>
              </a:rPr>
              <a:t>Karl wünscht sich… </a:t>
            </a:r>
            <a:endParaRPr lang="de-DE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731292" y="1863871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+mj-lt"/>
              </a:rPr>
              <a:t>So hilft ihm Smart </a:t>
            </a:r>
            <a:r>
              <a:rPr lang="de-DE" b="1" dirty="0" err="1" smtClean="0">
                <a:solidFill>
                  <a:schemeClr val="bg1"/>
                </a:solidFill>
                <a:latin typeface="+mj-lt"/>
              </a:rPr>
              <a:t>Gripping</a:t>
            </a:r>
            <a:r>
              <a:rPr lang="de-DE" b="1" dirty="0" smtClean="0">
                <a:solidFill>
                  <a:schemeClr val="bg1"/>
                </a:solidFill>
                <a:latin typeface="+mj-lt"/>
              </a:rPr>
              <a:t>…</a:t>
            </a:r>
            <a:endParaRPr lang="de-DE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1085517" y="2394968"/>
            <a:ext cx="952508" cy="366122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Kurze Taktzeiten</a:t>
            </a:r>
            <a:endParaRPr lang="de-DE" sz="1200" b="1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2809380" y="2410074"/>
            <a:ext cx="952508" cy="366122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Geringe Q-Kosten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1971591" y="3503066"/>
            <a:ext cx="952508" cy="366122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Hohe Flexibilität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29675" y="2776196"/>
            <a:ext cx="126419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smtClean="0">
                <a:solidFill>
                  <a:schemeClr val="bg1"/>
                </a:solidFill>
                <a:latin typeface="+mj-lt"/>
              </a:rPr>
              <a:t>Kein verzögernde</a:t>
            </a:r>
            <a:br>
              <a:rPr lang="de-DE" sz="1200" dirty="0" smtClean="0">
                <a:solidFill>
                  <a:schemeClr val="bg1"/>
                </a:solidFill>
                <a:latin typeface="+mj-lt"/>
              </a:rPr>
            </a:br>
            <a:r>
              <a:rPr lang="de-DE" sz="1200" dirty="0" smtClean="0">
                <a:solidFill>
                  <a:schemeClr val="bg1"/>
                </a:solidFill>
                <a:latin typeface="+mj-lt"/>
              </a:rPr>
              <a:t>Messvorgänge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216111" y="2768247"/>
            <a:ext cx="214303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120000"/>
              </a:lnSpc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1200" dirty="0" smtClean="0"/>
              <a:t>Fehler werden direkt beim Greifen erkannt</a:t>
            </a:r>
            <a:endParaRPr lang="de-DE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1181812" y="3857720"/>
            <a:ext cx="26897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120000"/>
              </a:lnSpc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1200" dirty="0" smtClean="0"/>
              <a:t>Produktion unterschiedlicher</a:t>
            </a:r>
          </a:p>
          <a:p>
            <a:pPr algn="ctr"/>
            <a:r>
              <a:rPr lang="de-DE" sz="1200" dirty="0" smtClean="0"/>
              <a:t>Bauteile ohne Umrüstung</a:t>
            </a:r>
            <a:endParaRPr lang="de-DE" sz="1200" dirty="0"/>
          </a:p>
        </p:txBody>
      </p:sp>
      <p:sp>
        <p:nvSpPr>
          <p:cNvPr id="19" name="Ovale Legende 18"/>
          <p:cNvSpPr/>
          <p:nvPr/>
        </p:nvSpPr>
        <p:spPr>
          <a:xfrm flipH="1">
            <a:off x="88726" y="2092167"/>
            <a:ext cx="4761177" cy="2449325"/>
          </a:xfrm>
          <a:prstGeom prst="wedgeEllipseCallout">
            <a:avLst>
              <a:gd name="adj1" fmla="val -55341"/>
              <a:gd name="adj2" fmla="val 36774"/>
            </a:avLst>
          </a:prstGeom>
          <a:noFill/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56" y="-90900"/>
            <a:ext cx="3573615" cy="1837859"/>
          </a:xfrm>
          <a:prstGeom prst="rect">
            <a:avLst/>
          </a:prstGeom>
          <a:noFill/>
        </p:spPr>
      </p:pic>
      <p:grpSp>
        <p:nvGrpSpPr>
          <p:cNvPr id="21" name="Gruppieren 20"/>
          <p:cNvGrpSpPr/>
          <p:nvPr/>
        </p:nvGrpSpPr>
        <p:grpSpPr>
          <a:xfrm>
            <a:off x="5611148" y="1091909"/>
            <a:ext cx="3295815" cy="415419"/>
            <a:chOff x="5031189" y="1127557"/>
            <a:chExt cx="8107735" cy="586097"/>
          </a:xfrm>
        </p:grpSpPr>
        <p:sp>
          <p:nvSpPr>
            <p:cNvPr id="22" name="Textfeld 21"/>
            <p:cNvSpPr txBox="1"/>
            <p:nvPr/>
          </p:nvSpPr>
          <p:spPr>
            <a:xfrm>
              <a:off x="5031189" y="1217987"/>
              <a:ext cx="1396754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700" i="1">
                  <a:solidFill>
                    <a:srgbClr val="F2F2F2"/>
                  </a:solidFill>
                  <a:latin typeface="+mj-lt"/>
                </a:defRPr>
              </a:lvl1pPr>
            </a:lstStyle>
            <a:p>
              <a:r>
                <a:rPr lang="de-DE" dirty="0"/>
                <a:t>Auslegung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6865234" y="1191913"/>
              <a:ext cx="1392810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700" i="1">
                  <a:solidFill>
                    <a:srgbClr val="F2F2F2"/>
                  </a:solidFill>
                  <a:latin typeface="+mj-lt"/>
                </a:defRPr>
              </a:lvl1pPr>
            </a:lstStyle>
            <a:p>
              <a:r>
                <a:rPr lang="de-DE" dirty="0"/>
                <a:t>Bestellung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421761" y="1409806"/>
              <a:ext cx="1889678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700" i="1">
                  <a:solidFill>
                    <a:srgbClr val="F2F2F2"/>
                  </a:solidFill>
                  <a:latin typeface="+mj-lt"/>
                </a:defRPr>
              </a:lvl1pPr>
            </a:lstStyle>
            <a:p>
              <a:r>
                <a:rPr lang="de-DE" dirty="0"/>
                <a:t>Inbetriebnahme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0625894" y="1387983"/>
              <a:ext cx="1306056" cy="32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900" b="1" i="1">
                  <a:solidFill>
                    <a:srgbClr val="00B0F5"/>
                  </a:solidFill>
                  <a:latin typeface="+mj-lt"/>
                </a:defRPr>
              </a:lvl1pPr>
            </a:lstStyle>
            <a:p>
              <a:r>
                <a:rPr lang="de-DE" dirty="0"/>
                <a:t>Betrieb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1852585" y="1127557"/>
              <a:ext cx="1286339" cy="32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900" b="1" i="1">
                  <a:solidFill>
                    <a:srgbClr val="00B0F5"/>
                  </a:solidFill>
                  <a:latin typeface="+mj-lt"/>
                </a:defRPr>
              </a:lvl1pPr>
            </a:lstStyle>
            <a:p>
              <a:r>
                <a:rPr lang="de-DE" dirty="0"/>
                <a:t>Service</a:t>
              </a:r>
            </a:p>
          </p:txBody>
        </p:sp>
      </p:grpSp>
      <p:grpSp>
        <p:nvGrpSpPr>
          <p:cNvPr id="31" name="Gruppieren 58"/>
          <p:cNvGrpSpPr/>
          <p:nvPr/>
        </p:nvGrpSpPr>
        <p:grpSpPr>
          <a:xfrm>
            <a:off x="4991426" y="4231273"/>
            <a:ext cx="645987" cy="1758124"/>
            <a:chOff x="2042632" y="4103688"/>
            <a:chExt cx="318088" cy="763584"/>
          </a:xfrm>
          <a:solidFill>
            <a:schemeClr val="bg1"/>
          </a:solidFill>
        </p:grpSpPr>
        <p:sp>
          <p:nvSpPr>
            <p:cNvPr id="32" name="Oval 134"/>
            <p:cNvSpPr>
              <a:spLocks noChangeArrowheads="1"/>
            </p:cNvSpPr>
            <p:nvPr/>
          </p:nvSpPr>
          <p:spPr bwMode="auto">
            <a:xfrm>
              <a:off x="2136368" y="4103688"/>
              <a:ext cx="132152" cy="13059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135"/>
            <p:cNvSpPr>
              <a:spLocks/>
            </p:cNvSpPr>
            <p:nvPr/>
          </p:nvSpPr>
          <p:spPr bwMode="auto">
            <a:xfrm>
              <a:off x="2042632" y="4249645"/>
              <a:ext cx="318088" cy="617627"/>
            </a:xfrm>
            <a:custGeom>
              <a:avLst/>
              <a:gdLst>
                <a:gd name="T0" fmla="*/ 135 w 207"/>
                <a:gd name="T1" fmla="*/ 402 h 402"/>
                <a:gd name="T2" fmla="*/ 145 w 207"/>
                <a:gd name="T3" fmla="*/ 400 h 402"/>
                <a:gd name="T4" fmla="*/ 152 w 207"/>
                <a:gd name="T5" fmla="*/ 397 h 402"/>
                <a:gd name="T6" fmla="*/ 158 w 207"/>
                <a:gd name="T7" fmla="*/ 390 h 402"/>
                <a:gd name="T8" fmla="*/ 160 w 207"/>
                <a:gd name="T9" fmla="*/ 385 h 402"/>
                <a:gd name="T10" fmla="*/ 161 w 207"/>
                <a:gd name="T11" fmla="*/ 380 h 402"/>
                <a:gd name="T12" fmla="*/ 161 w 207"/>
                <a:gd name="T13" fmla="*/ 220 h 402"/>
                <a:gd name="T14" fmla="*/ 171 w 207"/>
                <a:gd name="T15" fmla="*/ 82 h 402"/>
                <a:gd name="T16" fmla="*/ 177 w 207"/>
                <a:gd name="T17" fmla="*/ 220 h 402"/>
                <a:gd name="T18" fmla="*/ 192 w 207"/>
                <a:gd name="T19" fmla="*/ 220 h 402"/>
                <a:gd name="T20" fmla="*/ 199 w 207"/>
                <a:gd name="T21" fmla="*/ 218 h 402"/>
                <a:gd name="T22" fmla="*/ 202 w 207"/>
                <a:gd name="T23" fmla="*/ 215 h 402"/>
                <a:gd name="T24" fmla="*/ 205 w 207"/>
                <a:gd name="T25" fmla="*/ 209 h 402"/>
                <a:gd name="T26" fmla="*/ 206 w 207"/>
                <a:gd name="T27" fmla="*/ 204 h 402"/>
                <a:gd name="T28" fmla="*/ 207 w 207"/>
                <a:gd name="T29" fmla="*/ 36 h 402"/>
                <a:gd name="T30" fmla="*/ 206 w 207"/>
                <a:gd name="T31" fmla="*/ 28 h 402"/>
                <a:gd name="T32" fmla="*/ 203 w 207"/>
                <a:gd name="T33" fmla="*/ 21 h 402"/>
                <a:gd name="T34" fmla="*/ 199 w 207"/>
                <a:gd name="T35" fmla="*/ 15 h 402"/>
                <a:gd name="T36" fmla="*/ 192 w 207"/>
                <a:gd name="T37" fmla="*/ 7 h 402"/>
                <a:gd name="T38" fmla="*/ 186 w 207"/>
                <a:gd name="T39" fmla="*/ 4 h 402"/>
                <a:gd name="T40" fmla="*/ 180 w 207"/>
                <a:gd name="T41" fmla="*/ 1 h 402"/>
                <a:gd name="T42" fmla="*/ 169 w 207"/>
                <a:gd name="T43" fmla="*/ 0 h 402"/>
                <a:gd name="T44" fmla="*/ 30 w 207"/>
                <a:gd name="T45" fmla="*/ 1 h 402"/>
                <a:gd name="T46" fmla="*/ 21 w 207"/>
                <a:gd name="T47" fmla="*/ 4 h 402"/>
                <a:gd name="T48" fmla="*/ 12 w 207"/>
                <a:gd name="T49" fmla="*/ 10 h 402"/>
                <a:gd name="T50" fmla="*/ 7 w 207"/>
                <a:gd name="T51" fmla="*/ 15 h 402"/>
                <a:gd name="T52" fmla="*/ 2 w 207"/>
                <a:gd name="T53" fmla="*/ 24 h 402"/>
                <a:gd name="T54" fmla="*/ 0 w 207"/>
                <a:gd name="T55" fmla="*/ 32 h 402"/>
                <a:gd name="T56" fmla="*/ 0 w 207"/>
                <a:gd name="T57" fmla="*/ 199 h 402"/>
                <a:gd name="T58" fmla="*/ 1 w 207"/>
                <a:gd name="T59" fmla="*/ 209 h 402"/>
                <a:gd name="T60" fmla="*/ 5 w 207"/>
                <a:gd name="T61" fmla="*/ 215 h 402"/>
                <a:gd name="T62" fmla="*/ 11 w 207"/>
                <a:gd name="T63" fmla="*/ 219 h 402"/>
                <a:gd name="T64" fmla="*/ 20 w 207"/>
                <a:gd name="T65" fmla="*/ 220 h 402"/>
                <a:gd name="T66" fmla="*/ 36 w 207"/>
                <a:gd name="T67" fmla="*/ 220 h 402"/>
                <a:gd name="T68" fmla="*/ 46 w 207"/>
                <a:gd name="T69" fmla="*/ 82 h 402"/>
                <a:gd name="T70" fmla="*/ 46 w 207"/>
                <a:gd name="T71" fmla="*/ 374 h 402"/>
                <a:gd name="T72" fmla="*/ 47 w 207"/>
                <a:gd name="T73" fmla="*/ 385 h 402"/>
                <a:gd name="T74" fmla="*/ 51 w 207"/>
                <a:gd name="T75" fmla="*/ 394 h 402"/>
                <a:gd name="T76" fmla="*/ 55 w 207"/>
                <a:gd name="T77" fmla="*/ 397 h 402"/>
                <a:gd name="T78" fmla="*/ 63 w 207"/>
                <a:gd name="T79" fmla="*/ 400 h 402"/>
                <a:gd name="T80" fmla="*/ 73 w 207"/>
                <a:gd name="T81" fmla="*/ 402 h 402"/>
                <a:gd name="T82" fmla="*/ 99 w 207"/>
                <a:gd name="T83" fmla="*/ 194 h 402"/>
                <a:gd name="T84" fmla="*/ 109 w 207"/>
                <a:gd name="T85" fmla="*/ 401 h 4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402">
                  <a:moveTo>
                    <a:pt x="109" y="401"/>
                  </a:moveTo>
                  <a:lnTo>
                    <a:pt x="135" y="402"/>
                  </a:lnTo>
                  <a:lnTo>
                    <a:pt x="142" y="401"/>
                  </a:lnTo>
                  <a:lnTo>
                    <a:pt x="145" y="400"/>
                  </a:lnTo>
                  <a:lnTo>
                    <a:pt x="148" y="400"/>
                  </a:lnTo>
                  <a:lnTo>
                    <a:pt x="152" y="397"/>
                  </a:lnTo>
                  <a:lnTo>
                    <a:pt x="156" y="394"/>
                  </a:lnTo>
                  <a:lnTo>
                    <a:pt x="158" y="390"/>
                  </a:lnTo>
                  <a:lnTo>
                    <a:pt x="159" y="388"/>
                  </a:lnTo>
                  <a:lnTo>
                    <a:pt x="160" y="385"/>
                  </a:lnTo>
                  <a:lnTo>
                    <a:pt x="160" y="383"/>
                  </a:lnTo>
                  <a:lnTo>
                    <a:pt x="161" y="380"/>
                  </a:lnTo>
                  <a:lnTo>
                    <a:pt x="161" y="374"/>
                  </a:lnTo>
                  <a:lnTo>
                    <a:pt x="161" y="220"/>
                  </a:lnTo>
                  <a:lnTo>
                    <a:pt x="161" y="82"/>
                  </a:lnTo>
                  <a:lnTo>
                    <a:pt x="171" y="82"/>
                  </a:lnTo>
                  <a:lnTo>
                    <a:pt x="171" y="220"/>
                  </a:lnTo>
                  <a:lnTo>
                    <a:pt x="177" y="220"/>
                  </a:lnTo>
                  <a:lnTo>
                    <a:pt x="187" y="220"/>
                  </a:lnTo>
                  <a:lnTo>
                    <a:pt x="192" y="220"/>
                  </a:lnTo>
                  <a:lnTo>
                    <a:pt x="196" y="219"/>
                  </a:lnTo>
                  <a:lnTo>
                    <a:pt x="199" y="218"/>
                  </a:lnTo>
                  <a:lnTo>
                    <a:pt x="201" y="217"/>
                  </a:lnTo>
                  <a:lnTo>
                    <a:pt x="202" y="215"/>
                  </a:lnTo>
                  <a:lnTo>
                    <a:pt x="204" y="213"/>
                  </a:lnTo>
                  <a:lnTo>
                    <a:pt x="205" y="209"/>
                  </a:lnTo>
                  <a:lnTo>
                    <a:pt x="206" y="207"/>
                  </a:lnTo>
                  <a:lnTo>
                    <a:pt x="206" y="204"/>
                  </a:lnTo>
                  <a:lnTo>
                    <a:pt x="207" y="199"/>
                  </a:lnTo>
                  <a:lnTo>
                    <a:pt x="207" y="36"/>
                  </a:lnTo>
                  <a:lnTo>
                    <a:pt x="206" y="32"/>
                  </a:lnTo>
                  <a:lnTo>
                    <a:pt x="206" y="28"/>
                  </a:lnTo>
                  <a:lnTo>
                    <a:pt x="204" y="24"/>
                  </a:lnTo>
                  <a:lnTo>
                    <a:pt x="203" y="21"/>
                  </a:lnTo>
                  <a:lnTo>
                    <a:pt x="201" y="18"/>
                  </a:lnTo>
                  <a:lnTo>
                    <a:pt x="199" y="15"/>
                  </a:lnTo>
                  <a:lnTo>
                    <a:pt x="195" y="10"/>
                  </a:lnTo>
                  <a:lnTo>
                    <a:pt x="192" y="7"/>
                  </a:lnTo>
                  <a:lnTo>
                    <a:pt x="189" y="6"/>
                  </a:lnTo>
                  <a:lnTo>
                    <a:pt x="186" y="4"/>
                  </a:lnTo>
                  <a:lnTo>
                    <a:pt x="183" y="3"/>
                  </a:lnTo>
                  <a:lnTo>
                    <a:pt x="180" y="1"/>
                  </a:lnTo>
                  <a:lnTo>
                    <a:pt x="176" y="1"/>
                  </a:lnTo>
                  <a:lnTo>
                    <a:pt x="169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1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199"/>
                  </a:lnTo>
                  <a:lnTo>
                    <a:pt x="0" y="204"/>
                  </a:lnTo>
                  <a:lnTo>
                    <a:pt x="1" y="209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7" y="218"/>
                  </a:lnTo>
                  <a:lnTo>
                    <a:pt x="11" y="219"/>
                  </a:lnTo>
                  <a:lnTo>
                    <a:pt x="15" y="220"/>
                  </a:lnTo>
                  <a:lnTo>
                    <a:pt x="20" y="220"/>
                  </a:lnTo>
                  <a:lnTo>
                    <a:pt x="29" y="220"/>
                  </a:lnTo>
                  <a:lnTo>
                    <a:pt x="36" y="220"/>
                  </a:lnTo>
                  <a:lnTo>
                    <a:pt x="36" y="82"/>
                  </a:lnTo>
                  <a:lnTo>
                    <a:pt x="46" y="82"/>
                  </a:lnTo>
                  <a:lnTo>
                    <a:pt x="46" y="220"/>
                  </a:lnTo>
                  <a:lnTo>
                    <a:pt x="46" y="374"/>
                  </a:lnTo>
                  <a:lnTo>
                    <a:pt x="46" y="380"/>
                  </a:lnTo>
                  <a:lnTo>
                    <a:pt x="47" y="385"/>
                  </a:lnTo>
                  <a:lnTo>
                    <a:pt x="49" y="390"/>
                  </a:lnTo>
                  <a:lnTo>
                    <a:pt x="51" y="394"/>
                  </a:lnTo>
                  <a:lnTo>
                    <a:pt x="53" y="396"/>
                  </a:lnTo>
                  <a:lnTo>
                    <a:pt x="55" y="397"/>
                  </a:lnTo>
                  <a:lnTo>
                    <a:pt x="60" y="400"/>
                  </a:lnTo>
                  <a:lnTo>
                    <a:pt x="63" y="400"/>
                  </a:lnTo>
                  <a:lnTo>
                    <a:pt x="66" y="401"/>
                  </a:lnTo>
                  <a:lnTo>
                    <a:pt x="73" y="402"/>
                  </a:lnTo>
                  <a:lnTo>
                    <a:pt x="99" y="401"/>
                  </a:lnTo>
                  <a:lnTo>
                    <a:pt x="99" y="194"/>
                  </a:lnTo>
                  <a:lnTo>
                    <a:pt x="109" y="194"/>
                  </a:lnTo>
                  <a:lnTo>
                    <a:pt x="109" y="40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7" name="Ovale Legende 36"/>
          <p:cNvSpPr/>
          <p:nvPr/>
        </p:nvSpPr>
        <p:spPr>
          <a:xfrm>
            <a:off x="5703150" y="2325248"/>
            <a:ext cx="3322762" cy="2632234"/>
          </a:xfrm>
          <a:prstGeom prst="wedgeEllipseCallout">
            <a:avLst>
              <a:gd name="adj1" fmla="val -54951"/>
              <a:gd name="adj2" fmla="val 25830"/>
            </a:avLst>
          </a:prstGeom>
          <a:noFill/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Abgerundetes Rechteck 37"/>
          <p:cNvSpPr/>
          <p:nvPr/>
        </p:nvSpPr>
        <p:spPr>
          <a:xfrm>
            <a:off x="6014939" y="3503066"/>
            <a:ext cx="3065453" cy="56279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Der EGL 90 integriert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Messung während des Greifens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Einstellbarer Hub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2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Damit bietet er: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Keine Verzögerung durch Messstationen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Defekte Teile werden nicht weiter verarbeitet</a:t>
            </a:r>
          </a:p>
          <a:p>
            <a:pPr marL="171450" indent="-171450" defTabSz="45709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Automatische Umrüstung</a:t>
            </a:r>
            <a:endParaRPr lang="de-DE" sz="12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endParaRPr lang="de-DE" sz="1200" i="1" dirty="0" smtClean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8276484" y="3029010"/>
            <a:ext cx="632143" cy="756594"/>
            <a:chOff x="2963041" y="4574410"/>
            <a:chExt cx="963665" cy="1386060"/>
          </a:xfrm>
        </p:grpSpPr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3679" r="26138"/>
            <a:stretch>
              <a:fillRect/>
            </a:stretch>
          </p:blipFill>
          <p:spPr bwMode="auto">
            <a:xfrm rot="1411233">
              <a:off x="2963041" y="4574410"/>
              <a:ext cx="963665" cy="138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hteck 40"/>
            <p:cNvSpPr/>
            <p:nvPr/>
          </p:nvSpPr>
          <p:spPr>
            <a:xfrm>
              <a:off x="3006629" y="4703418"/>
              <a:ext cx="88646" cy="241403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90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8193388" y="2206647"/>
            <a:ext cx="84029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5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de-DE" sz="6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latin typeface="Calibri"/>
              </a:rPr>
              <a:t>….während des </a:t>
            </a:r>
            <a:r>
              <a:rPr lang="de-DE" sz="2000" b="1" dirty="0">
                <a:solidFill>
                  <a:srgbClr val="00B0F5"/>
                </a:solidFill>
                <a:latin typeface="Calibri"/>
              </a:rPr>
              <a:t>Betriebs</a:t>
            </a:r>
            <a:r>
              <a:rPr lang="de-DE" sz="2000" b="1" dirty="0">
                <a:solidFill>
                  <a:schemeClr val="bg1"/>
                </a:solidFill>
                <a:latin typeface="Calibri"/>
              </a:rPr>
              <a:t> der Anlage?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85985" y="1696184"/>
            <a:ext cx="205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chemeClr val="bg1"/>
                </a:solidFill>
                <a:latin typeface="+mj-lt"/>
              </a:rPr>
              <a:t>Karl wünscht sich… </a:t>
            </a:r>
            <a:endParaRPr lang="de-DE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2782" y="1826231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+mj-lt"/>
              </a:rPr>
              <a:t>So hilft ihm Smart </a:t>
            </a:r>
            <a:r>
              <a:rPr lang="de-DE" b="1" dirty="0" err="1" smtClean="0">
                <a:solidFill>
                  <a:schemeClr val="bg1"/>
                </a:solidFill>
                <a:latin typeface="+mj-lt"/>
              </a:rPr>
              <a:t>Gripping</a:t>
            </a:r>
            <a:r>
              <a:rPr lang="de-DE" b="1" dirty="0" smtClean="0">
                <a:solidFill>
                  <a:schemeClr val="bg1"/>
                </a:solidFill>
                <a:latin typeface="+mj-lt"/>
              </a:rPr>
              <a:t>…</a:t>
            </a:r>
            <a:endParaRPr lang="de-DE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400935" y="3317485"/>
            <a:ext cx="1528656" cy="46169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Hinweise bei Störungen</a:t>
            </a:r>
            <a:endParaRPr lang="de-DE" sz="1200" b="1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2392423" y="3326203"/>
            <a:ext cx="1528621" cy="46169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24/7 weltweite </a:t>
            </a: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Information</a:t>
            </a:r>
            <a:endParaRPr lang="de-DE" sz="1200" b="1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2338854" y="2681534"/>
            <a:ext cx="1528657" cy="46169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Aut. </a:t>
            </a:r>
            <a:r>
              <a:rPr lang="de-DE" sz="1200" b="1" i="1" dirty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Prozessanalyse und Optimierung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1574527" y="3883431"/>
            <a:ext cx="1528656" cy="46169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Transparenz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2328692"/>
            <a:ext cx="2375159" cy="1636728"/>
          </a:xfrm>
          <a:prstGeom prst="wedgeEllipseCallout">
            <a:avLst>
              <a:gd name="adj1" fmla="val -51028"/>
              <a:gd name="adj2" fmla="val 65239"/>
            </a:avLst>
          </a:prstGeom>
          <a:noFill/>
          <a:ln>
            <a:solidFill>
              <a:srgbClr val="00B0F5"/>
            </a:solidFill>
          </a:ln>
          <a:effectLst/>
        </p:spPr>
      </p:pic>
      <p:sp>
        <p:nvSpPr>
          <p:cNvPr id="37" name="Abgerundetes Rechteck 36"/>
          <p:cNvSpPr/>
          <p:nvPr/>
        </p:nvSpPr>
        <p:spPr>
          <a:xfrm>
            <a:off x="5291207" y="3906855"/>
            <a:ext cx="3784729" cy="219000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„Smart </a:t>
            </a:r>
            <a:r>
              <a:rPr lang="de-DE" sz="1400" b="1" i="1" dirty="0" err="1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Gripping</a:t>
            </a:r>
            <a:r>
              <a:rPr lang="de-DE" sz="14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“  ist mit der Cloud verbunden und bietet 24/7 weltweit</a:t>
            </a: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Real-Time-CM (Live Status)</a:t>
            </a:r>
            <a:endParaRPr lang="en-US" sz="12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Process-Analytics (</a:t>
            </a:r>
            <a:r>
              <a:rPr lang="en-US" sz="1200" i="1" dirty="0" err="1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Statistische</a:t>
            </a:r>
            <a: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i="1" dirty="0" err="1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Analysen</a:t>
            </a:r>
            <a: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)</a:t>
            </a:r>
            <a:endParaRPr lang="en-US" sz="12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  <a:p>
            <a:pPr marL="285750" indent="-285750" defTabSz="45709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Knowledge and </a:t>
            </a:r>
            <a: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Action</a:t>
            </a:r>
            <a:b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(</a:t>
            </a:r>
            <a:r>
              <a:rPr lang="en-US" sz="1200" i="1" dirty="0" err="1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Optimierungsvorschläge</a:t>
            </a:r>
            <a:r>
              <a:rPr lang="en-US" sz="12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)</a:t>
            </a:r>
          </a:p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Damit weiß Karl jederzeit was in seiner Anlage passiert und erhält automatisch Hinweise bei Ausfällen und Tipps zur Prozessoptimierung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56" y="-90900"/>
            <a:ext cx="3573615" cy="1837859"/>
          </a:xfrm>
          <a:prstGeom prst="rect">
            <a:avLst/>
          </a:prstGeom>
          <a:noFill/>
        </p:spPr>
      </p:pic>
      <p:grpSp>
        <p:nvGrpSpPr>
          <p:cNvPr id="14" name="Gruppieren 13"/>
          <p:cNvGrpSpPr/>
          <p:nvPr/>
        </p:nvGrpSpPr>
        <p:grpSpPr>
          <a:xfrm>
            <a:off x="5611148" y="1091909"/>
            <a:ext cx="3295815" cy="415419"/>
            <a:chOff x="5031189" y="1127557"/>
            <a:chExt cx="8107735" cy="586097"/>
          </a:xfrm>
        </p:grpSpPr>
        <p:sp>
          <p:nvSpPr>
            <p:cNvPr id="15" name="Textfeld 14"/>
            <p:cNvSpPr txBox="1"/>
            <p:nvPr/>
          </p:nvSpPr>
          <p:spPr>
            <a:xfrm>
              <a:off x="5031189" y="1217987"/>
              <a:ext cx="1396754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700" i="1">
                  <a:solidFill>
                    <a:srgbClr val="F2F2F2"/>
                  </a:solidFill>
                  <a:latin typeface="+mj-lt"/>
                </a:defRPr>
              </a:lvl1pPr>
            </a:lstStyle>
            <a:p>
              <a:r>
                <a:rPr lang="de-DE" dirty="0"/>
                <a:t>Auslegung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865234" y="1191913"/>
              <a:ext cx="1392810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700" i="1">
                  <a:solidFill>
                    <a:srgbClr val="F2F2F2"/>
                  </a:solidFill>
                  <a:latin typeface="+mj-lt"/>
                </a:defRPr>
              </a:lvl1pPr>
            </a:lstStyle>
            <a:p>
              <a:r>
                <a:rPr lang="de-DE" dirty="0"/>
                <a:t>Bestellung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421761" y="1409806"/>
              <a:ext cx="1889678" cy="282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700" i="1">
                  <a:solidFill>
                    <a:srgbClr val="F2F2F2"/>
                  </a:solidFill>
                  <a:latin typeface="+mj-lt"/>
                </a:defRPr>
              </a:lvl1pPr>
            </a:lstStyle>
            <a:p>
              <a:r>
                <a:rPr lang="de-DE" dirty="0"/>
                <a:t>Inbetriebnahme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0625894" y="1387983"/>
              <a:ext cx="1306056" cy="32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900" b="1" i="1">
                  <a:solidFill>
                    <a:srgbClr val="00B0F5"/>
                  </a:solidFill>
                  <a:latin typeface="+mj-lt"/>
                </a:defRPr>
              </a:lvl1pPr>
            </a:lstStyle>
            <a:p>
              <a:r>
                <a:rPr lang="de-DE" dirty="0"/>
                <a:t>Betrieb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1852585" y="1127557"/>
              <a:ext cx="1286339" cy="32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900" b="1" i="1">
                  <a:solidFill>
                    <a:srgbClr val="00B0F5"/>
                  </a:solidFill>
                  <a:latin typeface="+mj-lt"/>
                </a:defRPr>
              </a:lvl1pPr>
            </a:lstStyle>
            <a:p>
              <a:r>
                <a:rPr lang="de-DE" dirty="0"/>
                <a:t>Service</a:t>
              </a:r>
            </a:p>
          </p:txBody>
        </p:sp>
      </p:grpSp>
      <p:sp>
        <p:nvSpPr>
          <p:cNvPr id="25" name="Ovale Legende 24"/>
          <p:cNvSpPr/>
          <p:nvPr/>
        </p:nvSpPr>
        <p:spPr>
          <a:xfrm flipH="1">
            <a:off x="88725" y="2092167"/>
            <a:ext cx="4169509" cy="2449325"/>
          </a:xfrm>
          <a:prstGeom prst="wedgeEllipseCallout">
            <a:avLst>
              <a:gd name="adj1" fmla="val -46096"/>
              <a:gd name="adj2" fmla="val 38238"/>
            </a:avLst>
          </a:prstGeom>
          <a:noFill/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58"/>
          <p:cNvGrpSpPr/>
          <p:nvPr/>
        </p:nvGrpSpPr>
        <p:grpSpPr>
          <a:xfrm>
            <a:off x="4056396" y="4240535"/>
            <a:ext cx="645987" cy="1758124"/>
            <a:chOff x="2042632" y="4103688"/>
            <a:chExt cx="318088" cy="763584"/>
          </a:xfrm>
          <a:solidFill>
            <a:schemeClr val="bg1"/>
          </a:solidFill>
        </p:grpSpPr>
        <p:sp>
          <p:nvSpPr>
            <p:cNvPr id="27" name="Oval 134"/>
            <p:cNvSpPr>
              <a:spLocks noChangeArrowheads="1"/>
            </p:cNvSpPr>
            <p:nvPr/>
          </p:nvSpPr>
          <p:spPr bwMode="auto">
            <a:xfrm>
              <a:off x="2136368" y="4103688"/>
              <a:ext cx="132152" cy="13059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135"/>
            <p:cNvSpPr>
              <a:spLocks/>
            </p:cNvSpPr>
            <p:nvPr/>
          </p:nvSpPr>
          <p:spPr bwMode="auto">
            <a:xfrm>
              <a:off x="2042632" y="4249645"/>
              <a:ext cx="318088" cy="617627"/>
            </a:xfrm>
            <a:custGeom>
              <a:avLst/>
              <a:gdLst>
                <a:gd name="T0" fmla="*/ 135 w 207"/>
                <a:gd name="T1" fmla="*/ 402 h 402"/>
                <a:gd name="T2" fmla="*/ 145 w 207"/>
                <a:gd name="T3" fmla="*/ 400 h 402"/>
                <a:gd name="T4" fmla="*/ 152 w 207"/>
                <a:gd name="T5" fmla="*/ 397 h 402"/>
                <a:gd name="T6" fmla="*/ 158 w 207"/>
                <a:gd name="T7" fmla="*/ 390 h 402"/>
                <a:gd name="T8" fmla="*/ 160 w 207"/>
                <a:gd name="T9" fmla="*/ 385 h 402"/>
                <a:gd name="T10" fmla="*/ 161 w 207"/>
                <a:gd name="T11" fmla="*/ 380 h 402"/>
                <a:gd name="T12" fmla="*/ 161 w 207"/>
                <a:gd name="T13" fmla="*/ 220 h 402"/>
                <a:gd name="T14" fmla="*/ 171 w 207"/>
                <a:gd name="T15" fmla="*/ 82 h 402"/>
                <a:gd name="T16" fmla="*/ 177 w 207"/>
                <a:gd name="T17" fmla="*/ 220 h 402"/>
                <a:gd name="T18" fmla="*/ 192 w 207"/>
                <a:gd name="T19" fmla="*/ 220 h 402"/>
                <a:gd name="T20" fmla="*/ 199 w 207"/>
                <a:gd name="T21" fmla="*/ 218 h 402"/>
                <a:gd name="T22" fmla="*/ 202 w 207"/>
                <a:gd name="T23" fmla="*/ 215 h 402"/>
                <a:gd name="T24" fmla="*/ 205 w 207"/>
                <a:gd name="T25" fmla="*/ 209 h 402"/>
                <a:gd name="T26" fmla="*/ 206 w 207"/>
                <a:gd name="T27" fmla="*/ 204 h 402"/>
                <a:gd name="T28" fmla="*/ 207 w 207"/>
                <a:gd name="T29" fmla="*/ 36 h 402"/>
                <a:gd name="T30" fmla="*/ 206 w 207"/>
                <a:gd name="T31" fmla="*/ 28 h 402"/>
                <a:gd name="T32" fmla="*/ 203 w 207"/>
                <a:gd name="T33" fmla="*/ 21 h 402"/>
                <a:gd name="T34" fmla="*/ 199 w 207"/>
                <a:gd name="T35" fmla="*/ 15 h 402"/>
                <a:gd name="T36" fmla="*/ 192 w 207"/>
                <a:gd name="T37" fmla="*/ 7 h 402"/>
                <a:gd name="T38" fmla="*/ 186 w 207"/>
                <a:gd name="T39" fmla="*/ 4 h 402"/>
                <a:gd name="T40" fmla="*/ 180 w 207"/>
                <a:gd name="T41" fmla="*/ 1 h 402"/>
                <a:gd name="T42" fmla="*/ 169 w 207"/>
                <a:gd name="T43" fmla="*/ 0 h 402"/>
                <a:gd name="T44" fmla="*/ 30 w 207"/>
                <a:gd name="T45" fmla="*/ 1 h 402"/>
                <a:gd name="T46" fmla="*/ 21 w 207"/>
                <a:gd name="T47" fmla="*/ 4 h 402"/>
                <a:gd name="T48" fmla="*/ 12 w 207"/>
                <a:gd name="T49" fmla="*/ 10 h 402"/>
                <a:gd name="T50" fmla="*/ 7 w 207"/>
                <a:gd name="T51" fmla="*/ 15 h 402"/>
                <a:gd name="T52" fmla="*/ 2 w 207"/>
                <a:gd name="T53" fmla="*/ 24 h 402"/>
                <a:gd name="T54" fmla="*/ 0 w 207"/>
                <a:gd name="T55" fmla="*/ 32 h 402"/>
                <a:gd name="T56" fmla="*/ 0 w 207"/>
                <a:gd name="T57" fmla="*/ 199 h 402"/>
                <a:gd name="T58" fmla="*/ 1 w 207"/>
                <a:gd name="T59" fmla="*/ 209 h 402"/>
                <a:gd name="T60" fmla="*/ 5 w 207"/>
                <a:gd name="T61" fmla="*/ 215 h 402"/>
                <a:gd name="T62" fmla="*/ 11 w 207"/>
                <a:gd name="T63" fmla="*/ 219 h 402"/>
                <a:gd name="T64" fmla="*/ 20 w 207"/>
                <a:gd name="T65" fmla="*/ 220 h 402"/>
                <a:gd name="T66" fmla="*/ 36 w 207"/>
                <a:gd name="T67" fmla="*/ 220 h 402"/>
                <a:gd name="T68" fmla="*/ 46 w 207"/>
                <a:gd name="T69" fmla="*/ 82 h 402"/>
                <a:gd name="T70" fmla="*/ 46 w 207"/>
                <a:gd name="T71" fmla="*/ 374 h 402"/>
                <a:gd name="T72" fmla="*/ 47 w 207"/>
                <a:gd name="T73" fmla="*/ 385 h 402"/>
                <a:gd name="T74" fmla="*/ 51 w 207"/>
                <a:gd name="T75" fmla="*/ 394 h 402"/>
                <a:gd name="T76" fmla="*/ 55 w 207"/>
                <a:gd name="T77" fmla="*/ 397 h 402"/>
                <a:gd name="T78" fmla="*/ 63 w 207"/>
                <a:gd name="T79" fmla="*/ 400 h 402"/>
                <a:gd name="T80" fmla="*/ 73 w 207"/>
                <a:gd name="T81" fmla="*/ 402 h 402"/>
                <a:gd name="T82" fmla="*/ 99 w 207"/>
                <a:gd name="T83" fmla="*/ 194 h 402"/>
                <a:gd name="T84" fmla="*/ 109 w 207"/>
                <a:gd name="T85" fmla="*/ 401 h 4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402">
                  <a:moveTo>
                    <a:pt x="109" y="401"/>
                  </a:moveTo>
                  <a:lnTo>
                    <a:pt x="135" y="402"/>
                  </a:lnTo>
                  <a:lnTo>
                    <a:pt x="142" y="401"/>
                  </a:lnTo>
                  <a:lnTo>
                    <a:pt x="145" y="400"/>
                  </a:lnTo>
                  <a:lnTo>
                    <a:pt x="148" y="400"/>
                  </a:lnTo>
                  <a:lnTo>
                    <a:pt x="152" y="397"/>
                  </a:lnTo>
                  <a:lnTo>
                    <a:pt x="156" y="394"/>
                  </a:lnTo>
                  <a:lnTo>
                    <a:pt x="158" y="390"/>
                  </a:lnTo>
                  <a:lnTo>
                    <a:pt x="159" y="388"/>
                  </a:lnTo>
                  <a:lnTo>
                    <a:pt x="160" y="385"/>
                  </a:lnTo>
                  <a:lnTo>
                    <a:pt x="160" y="383"/>
                  </a:lnTo>
                  <a:lnTo>
                    <a:pt x="161" y="380"/>
                  </a:lnTo>
                  <a:lnTo>
                    <a:pt x="161" y="374"/>
                  </a:lnTo>
                  <a:lnTo>
                    <a:pt x="161" y="220"/>
                  </a:lnTo>
                  <a:lnTo>
                    <a:pt x="161" y="82"/>
                  </a:lnTo>
                  <a:lnTo>
                    <a:pt x="171" y="82"/>
                  </a:lnTo>
                  <a:lnTo>
                    <a:pt x="171" y="220"/>
                  </a:lnTo>
                  <a:lnTo>
                    <a:pt x="177" y="220"/>
                  </a:lnTo>
                  <a:lnTo>
                    <a:pt x="187" y="220"/>
                  </a:lnTo>
                  <a:lnTo>
                    <a:pt x="192" y="220"/>
                  </a:lnTo>
                  <a:lnTo>
                    <a:pt x="196" y="219"/>
                  </a:lnTo>
                  <a:lnTo>
                    <a:pt x="199" y="218"/>
                  </a:lnTo>
                  <a:lnTo>
                    <a:pt x="201" y="217"/>
                  </a:lnTo>
                  <a:lnTo>
                    <a:pt x="202" y="215"/>
                  </a:lnTo>
                  <a:lnTo>
                    <a:pt x="204" y="213"/>
                  </a:lnTo>
                  <a:lnTo>
                    <a:pt x="205" y="209"/>
                  </a:lnTo>
                  <a:lnTo>
                    <a:pt x="206" y="207"/>
                  </a:lnTo>
                  <a:lnTo>
                    <a:pt x="206" y="204"/>
                  </a:lnTo>
                  <a:lnTo>
                    <a:pt x="207" y="199"/>
                  </a:lnTo>
                  <a:lnTo>
                    <a:pt x="207" y="36"/>
                  </a:lnTo>
                  <a:lnTo>
                    <a:pt x="206" y="32"/>
                  </a:lnTo>
                  <a:lnTo>
                    <a:pt x="206" y="28"/>
                  </a:lnTo>
                  <a:lnTo>
                    <a:pt x="204" y="24"/>
                  </a:lnTo>
                  <a:lnTo>
                    <a:pt x="203" y="21"/>
                  </a:lnTo>
                  <a:lnTo>
                    <a:pt x="201" y="18"/>
                  </a:lnTo>
                  <a:lnTo>
                    <a:pt x="199" y="15"/>
                  </a:lnTo>
                  <a:lnTo>
                    <a:pt x="195" y="10"/>
                  </a:lnTo>
                  <a:lnTo>
                    <a:pt x="192" y="7"/>
                  </a:lnTo>
                  <a:lnTo>
                    <a:pt x="189" y="6"/>
                  </a:lnTo>
                  <a:lnTo>
                    <a:pt x="186" y="4"/>
                  </a:lnTo>
                  <a:lnTo>
                    <a:pt x="183" y="3"/>
                  </a:lnTo>
                  <a:lnTo>
                    <a:pt x="180" y="1"/>
                  </a:lnTo>
                  <a:lnTo>
                    <a:pt x="176" y="1"/>
                  </a:lnTo>
                  <a:lnTo>
                    <a:pt x="169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1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199"/>
                  </a:lnTo>
                  <a:lnTo>
                    <a:pt x="0" y="204"/>
                  </a:lnTo>
                  <a:lnTo>
                    <a:pt x="1" y="209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7" y="218"/>
                  </a:lnTo>
                  <a:lnTo>
                    <a:pt x="11" y="219"/>
                  </a:lnTo>
                  <a:lnTo>
                    <a:pt x="15" y="220"/>
                  </a:lnTo>
                  <a:lnTo>
                    <a:pt x="20" y="220"/>
                  </a:lnTo>
                  <a:lnTo>
                    <a:pt x="29" y="220"/>
                  </a:lnTo>
                  <a:lnTo>
                    <a:pt x="36" y="220"/>
                  </a:lnTo>
                  <a:lnTo>
                    <a:pt x="36" y="82"/>
                  </a:lnTo>
                  <a:lnTo>
                    <a:pt x="46" y="82"/>
                  </a:lnTo>
                  <a:lnTo>
                    <a:pt x="46" y="220"/>
                  </a:lnTo>
                  <a:lnTo>
                    <a:pt x="46" y="374"/>
                  </a:lnTo>
                  <a:lnTo>
                    <a:pt x="46" y="380"/>
                  </a:lnTo>
                  <a:lnTo>
                    <a:pt x="47" y="385"/>
                  </a:lnTo>
                  <a:lnTo>
                    <a:pt x="49" y="390"/>
                  </a:lnTo>
                  <a:lnTo>
                    <a:pt x="51" y="394"/>
                  </a:lnTo>
                  <a:lnTo>
                    <a:pt x="53" y="396"/>
                  </a:lnTo>
                  <a:lnTo>
                    <a:pt x="55" y="397"/>
                  </a:lnTo>
                  <a:lnTo>
                    <a:pt x="60" y="400"/>
                  </a:lnTo>
                  <a:lnTo>
                    <a:pt x="63" y="400"/>
                  </a:lnTo>
                  <a:lnTo>
                    <a:pt x="66" y="401"/>
                  </a:lnTo>
                  <a:lnTo>
                    <a:pt x="73" y="402"/>
                  </a:lnTo>
                  <a:lnTo>
                    <a:pt x="99" y="401"/>
                  </a:lnTo>
                  <a:lnTo>
                    <a:pt x="99" y="194"/>
                  </a:lnTo>
                  <a:lnTo>
                    <a:pt x="109" y="194"/>
                  </a:lnTo>
                  <a:lnTo>
                    <a:pt x="109" y="40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343277" y="2209017"/>
            <a:ext cx="84029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5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de-DE" sz="6500" b="1" dirty="0">
              <a:solidFill>
                <a:srgbClr val="00B050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646188" y="2524473"/>
            <a:ext cx="1528657" cy="461693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Ständige Optimierung</a:t>
            </a:r>
            <a:endParaRPr lang="de-DE" sz="1200" b="1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….wie helfen Ihm die </a:t>
            </a:r>
            <a:r>
              <a:rPr lang="de-DE" sz="2000" b="1" dirty="0" err="1" smtClean="0">
                <a:solidFill>
                  <a:schemeClr val="bg1"/>
                </a:solidFill>
                <a:latin typeface="Calibri"/>
              </a:rPr>
              <a:t>Dahsboards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66754" y="1550614"/>
            <a:ext cx="1766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+mj-lt"/>
              </a:rPr>
              <a:t>Dashboard #1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Geo-Localization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66754" y="2273241"/>
            <a:ext cx="38435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Was ist zu sehen?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Weltkarte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Orte an denen ein EGL mit der Cloud verbunden ist (Als Beispiel auf der Messe sind dies die SCHUNK Werke und die Messe Hannover)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Informationen zu den Orten (Produkte, Wetter, etc.)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1"/>
              </a:solidFill>
              <a:latin typeface="+mj-lt"/>
            </a:endParaRPr>
          </a:p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Wo 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liegt der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Kundenmehrwert?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Der Kunde besitzt eine Übersicht wo an welchem Ort er welches SCHUNK Produkt einsetzt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Der Kunde kann gezielt Informationen zu diesen Orten aufrufen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Sollte es an einem Ort Schwierigkeiten geben kann dies direkt 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gehighlitet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 und der Kunde benachrichtig werden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  <a:p>
            <a:endParaRPr lang="de-DE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1532116"/>
            <a:ext cx="4838417" cy="329892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1803862"/>
            <a:ext cx="3682538" cy="27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….wie helfen Ihm die </a:t>
            </a:r>
            <a:r>
              <a:rPr lang="de-DE" sz="2000" b="1" dirty="0" err="1" smtClean="0">
                <a:solidFill>
                  <a:schemeClr val="bg1"/>
                </a:solidFill>
                <a:latin typeface="Calibri"/>
              </a:rPr>
              <a:t>Dahsboards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66754" y="1550614"/>
            <a:ext cx="3253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+mj-lt"/>
              </a:rPr>
              <a:t>Dashboard #2</a:t>
            </a:r>
          </a:p>
          <a:p>
            <a:r>
              <a:rPr lang="en-US" b="1" dirty="0">
                <a:solidFill>
                  <a:schemeClr val="bg1"/>
                </a:solidFill>
                <a:latin typeface="+mj-lt"/>
              </a:rPr>
              <a:t>Real-Time Condition Monitoring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66754" y="2273241"/>
            <a:ext cx="384355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Was ist zu sehen?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Abbild des Ladungsträgers der Rohteile. Es wird nach jedem „Pick“ eingeblendet welches Teil gegriffen wurde (Teil A oder B) und ob dies gut (grün), schlecht (rot) oder im Warnbereich (orange) war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Auswahl eines Bauteils (Klick) – unterhalb wird angezeigt wie große ein Teil ist, ob es gut oder schlecht ist und wie die Soll-Ist-Abweichung ist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Für das ausgewählte Teil wird der Kraft-, Positions- und Stromverlauf während des Greifvorgangs angezeigt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1532116"/>
            <a:ext cx="4838417" cy="32989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" y="1736014"/>
            <a:ext cx="3765666" cy="282425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8696" y="4831037"/>
            <a:ext cx="45780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Wo 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liegt der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Kundenmehrwert?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Es ist live bei jedem „Pick“ zu sehen was für ein Teil gegriffen wurde und ob es gut, schlecht oder im Warnbereich ist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Diese Funktion ist z.B. bei Einfahren von Prozessen zur Überwachung und Nachstellung sinnvoll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  <a:p>
            <a:endParaRPr lang="de-DE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437964" y="2859628"/>
            <a:ext cx="275207" cy="280365"/>
          </a:xfrm>
          <a:prstGeom prst="ellipse">
            <a:avLst/>
          </a:prstGeom>
          <a:solidFill>
            <a:srgbClr val="00B0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1" name="Ellipse 10"/>
          <p:cNvSpPr/>
          <p:nvPr/>
        </p:nvSpPr>
        <p:spPr>
          <a:xfrm>
            <a:off x="1437963" y="3983242"/>
            <a:ext cx="275207" cy="280365"/>
          </a:xfrm>
          <a:prstGeom prst="ellipse">
            <a:avLst/>
          </a:prstGeom>
          <a:solidFill>
            <a:srgbClr val="00B0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2</a:t>
            </a:r>
            <a:endParaRPr lang="de-DE" dirty="0"/>
          </a:p>
        </p:txBody>
      </p:sp>
      <p:sp>
        <p:nvSpPr>
          <p:cNvPr id="12" name="Ellipse 11"/>
          <p:cNvSpPr/>
          <p:nvPr/>
        </p:nvSpPr>
        <p:spPr>
          <a:xfrm>
            <a:off x="3213497" y="3379560"/>
            <a:ext cx="275207" cy="280365"/>
          </a:xfrm>
          <a:prstGeom prst="ellipse">
            <a:avLst/>
          </a:prstGeom>
          <a:solidFill>
            <a:srgbClr val="00B0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8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….wie helfen Ihm die </a:t>
            </a:r>
            <a:r>
              <a:rPr lang="de-DE" sz="2000" b="1" dirty="0" err="1" smtClean="0">
                <a:solidFill>
                  <a:schemeClr val="bg1"/>
                </a:solidFill>
                <a:latin typeface="Calibri"/>
              </a:rPr>
              <a:t>Dahsboards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66754" y="1550614"/>
            <a:ext cx="1824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+mj-lt"/>
              </a:rPr>
              <a:t>Dashboard #2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Process Analytics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66754" y="2273241"/>
            <a:ext cx="38435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Was ist zu sehen?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Allg. Statistik des Prozesses, welche Teile waren gut, welche schlecht, was waren die Fehlerursachen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Heat-Map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: „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 1“ zeigt, wann zeitlich verstärkt Fehler aufgetreten sind, „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 2“ zeigt auf welchem Platz des 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Trays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 vermehrt Fehler aufgetreten sind</a:t>
            </a:r>
          </a:p>
          <a:p>
            <a:endParaRPr lang="de-DE" sz="1400" dirty="0">
              <a:solidFill>
                <a:schemeClr val="bg1"/>
              </a:solidFill>
              <a:latin typeface="+mj-lt"/>
            </a:endParaRPr>
          </a:p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Wo 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liegt der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Kundenmehrwert?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Zu 1.) Kunde sieht direkt wie viele Fehler aufgetreten sind und kann Teile nachbestellen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Zu 1.) Kunde sieht in einem Histogramm die Häufigkeit der Fehlerursachen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Zu 2.) Kunde bekommt angezeigt wann und wo vermehrt Fehler aufgetreten sind und kann dadurch Abstellmaßnahmen lokalisieren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  <a:p>
            <a:endParaRPr lang="de-DE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1532116"/>
            <a:ext cx="4838417" cy="32989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" y="1736014"/>
            <a:ext cx="3765666" cy="282425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7" y="1725443"/>
            <a:ext cx="3765666" cy="28242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6" t="42243" r="6808"/>
          <a:stretch/>
        </p:blipFill>
        <p:spPr>
          <a:xfrm>
            <a:off x="2685890" y="4971494"/>
            <a:ext cx="1167019" cy="103962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1971372" y="3099195"/>
            <a:ext cx="275207" cy="280365"/>
          </a:xfrm>
          <a:prstGeom prst="ellipse">
            <a:avLst/>
          </a:prstGeom>
          <a:solidFill>
            <a:srgbClr val="00B0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2" name="Ellipse 11"/>
          <p:cNvSpPr/>
          <p:nvPr/>
        </p:nvSpPr>
        <p:spPr>
          <a:xfrm>
            <a:off x="3213497" y="3379560"/>
            <a:ext cx="275207" cy="280365"/>
          </a:xfrm>
          <a:prstGeom prst="ellipse">
            <a:avLst/>
          </a:prstGeom>
          <a:solidFill>
            <a:srgbClr val="00B0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07344" y="332003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 smtClean="0">
                <a:solidFill>
                  <a:srgbClr val="00B0F5"/>
                </a:solidFill>
                <a:latin typeface="+mj-lt"/>
              </a:rPr>
              <a:t>Map</a:t>
            </a:r>
            <a:r>
              <a:rPr lang="de-DE" b="1" i="1" dirty="0" smtClean="0">
                <a:solidFill>
                  <a:srgbClr val="00B0F5"/>
                </a:solidFill>
                <a:latin typeface="+mj-lt"/>
              </a:rPr>
              <a:t> 1</a:t>
            </a:r>
            <a:endParaRPr lang="de-DE" b="1" i="1" dirty="0">
              <a:solidFill>
                <a:srgbClr val="00B0F5"/>
              </a:solidFill>
              <a:latin typeface="+mj-lt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775194" y="5043445"/>
            <a:ext cx="275207" cy="280365"/>
          </a:xfrm>
          <a:prstGeom prst="ellipse">
            <a:avLst/>
          </a:prstGeom>
          <a:solidFill>
            <a:srgbClr val="00B0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969041" y="498392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 smtClean="0">
                <a:solidFill>
                  <a:srgbClr val="00B0F5"/>
                </a:solidFill>
                <a:latin typeface="+mj-lt"/>
              </a:rPr>
              <a:t>Map</a:t>
            </a:r>
            <a:r>
              <a:rPr lang="de-DE" b="1" i="1" dirty="0" smtClean="0">
                <a:solidFill>
                  <a:srgbClr val="00B0F5"/>
                </a:solidFill>
                <a:latin typeface="+mj-lt"/>
              </a:rPr>
              <a:t> 2</a:t>
            </a:r>
            <a:endParaRPr lang="de-DE" b="1" i="1" dirty="0">
              <a:solidFill>
                <a:srgbClr val="00B0F5"/>
              </a:solidFill>
              <a:latin typeface="+mj-lt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969040" y="2459709"/>
            <a:ext cx="486581" cy="327879"/>
          </a:xfrm>
          <a:prstGeom prst="ellipse">
            <a:avLst/>
          </a:prstGeom>
          <a:noFill/>
          <a:ln w="38100">
            <a:solidFill>
              <a:srgbClr val="00B0F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3531441" y="2149975"/>
            <a:ext cx="875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 smtClean="0">
                <a:solidFill>
                  <a:srgbClr val="00B0F5"/>
                </a:solidFill>
                <a:latin typeface="+mj-lt"/>
              </a:rPr>
              <a:t>Umschaltung MAP 1/Map2</a:t>
            </a:r>
            <a:endParaRPr lang="de-DE" sz="800" i="1" dirty="0">
              <a:solidFill>
                <a:srgbClr val="00B0F5"/>
              </a:solidFill>
              <a:latin typeface="+mj-lt"/>
            </a:endParaRPr>
          </a:p>
        </p:txBody>
      </p:sp>
      <p:cxnSp>
        <p:nvCxnSpPr>
          <p:cNvPr id="19" name="Gerade Verbindung mit Pfeil 18"/>
          <p:cNvCxnSpPr>
            <a:stCxn id="13" idx="4"/>
          </p:cNvCxnSpPr>
          <p:nvPr/>
        </p:nvCxnSpPr>
        <p:spPr>
          <a:xfrm flipH="1">
            <a:off x="3488704" y="2787588"/>
            <a:ext cx="723627" cy="2154464"/>
          </a:xfrm>
          <a:prstGeom prst="straightConnector1">
            <a:avLst/>
          </a:prstGeom>
          <a:noFill/>
          <a:ln w="38100">
            <a:solidFill>
              <a:srgbClr val="00B0F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48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….wie helfen Ihm die </a:t>
            </a:r>
            <a:r>
              <a:rPr lang="de-DE" sz="2000" b="1" dirty="0" err="1" smtClean="0">
                <a:solidFill>
                  <a:schemeClr val="bg1"/>
                </a:solidFill>
                <a:latin typeface="Calibri"/>
              </a:rPr>
              <a:t>Dahsboards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66754" y="1550614"/>
            <a:ext cx="2213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+mj-lt"/>
              </a:rPr>
              <a:t>Dashboard #3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Quality Control Chart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66754" y="2273241"/>
            <a:ext cx="38435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Was ist zu sehen?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Eine Qualitäts-Prozess-Regelkarte (sog. 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Shewhart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-Regelkarte) mit dem Verlauf der gemessenen Bauteilgröße für Teile Art A und 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Teileart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 B. Darin eingezeichnet sind zudem die Toleranzgrenzen und die Warngrenzen für die Bauteilgröße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Dies ist ein für den Maschinenbau typisches QS Instrument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1"/>
              </a:solidFill>
              <a:latin typeface="+mj-lt"/>
            </a:endParaRPr>
          </a:p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Wo 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liegt der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Kundenmehrwert?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Der Kunde sieht direkt den Verlauf der Messwerte und kann damit eine Aussage treffen ob im Prozess Trends, </a:t>
            </a:r>
            <a:r>
              <a:rPr lang="de-DE" sz="1400" dirty="0" err="1" smtClean="0">
                <a:solidFill>
                  <a:schemeClr val="bg1"/>
                </a:solidFill>
                <a:latin typeface="+mj-lt"/>
              </a:rPr>
              <a:t>Trifts</a:t>
            </a: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, Runs, etc. auftreten. Damit kann er erkennen ob ein Prozess nachgestellt werden muss und oder Komponenten verschlissen sind und getauscht werden müssen 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  <a:p>
            <a:endParaRPr lang="de-DE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1532116"/>
            <a:ext cx="4838417" cy="32989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9" y="1735272"/>
            <a:ext cx="3794141" cy="28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 pitchFamily="34" charset="0"/>
              </a:rPr>
              <a:t>2 | Digitaler Produktlebenszyklus</a:t>
            </a: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325313" y="1009650"/>
            <a:ext cx="853135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0" bIns="45710">
            <a:spAutoFit/>
          </a:bodyPr>
          <a:lstStyle/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….wie helfen Ihm die </a:t>
            </a:r>
            <a:r>
              <a:rPr lang="de-DE" sz="2000" b="1" dirty="0" err="1" smtClean="0">
                <a:solidFill>
                  <a:schemeClr val="bg1"/>
                </a:solidFill>
                <a:latin typeface="Calibri"/>
              </a:rPr>
              <a:t>Dahsboards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?</a:t>
            </a:r>
          </a:p>
          <a:p>
            <a:pPr indent="1588" defTabSz="45709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66754" y="1550614"/>
            <a:ext cx="2420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+mj-lt"/>
              </a:rPr>
              <a:t>Dashboard #4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Knowledge and Actions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66754" y="2273241"/>
            <a:ext cx="38435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Was ist zu sehen?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Aus den aufgenommen Prozessdaten des Greifers werden automatisiert Auswertungen erstellt und dem Betreiber der Anlage Vorschläge zur Optimierung gemacht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Instandhaltung des Greifers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Teilenachlieferungen des Lieferanten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Lieferantenbewertung</a:t>
            </a:r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Einleitung von Nachbestellungen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1"/>
              </a:solidFill>
              <a:latin typeface="+mj-lt"/>
            </a:endParaRPr>
          </a:p>
          <a:p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Wo 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liegt der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</a:rPr>
              <a:t>Kundenmehrwert?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Der Prozess wird automatisch analysiert und der Kunde erhält Hinweise zur Prozess-Optimierung bzw. es werden Aktionen wie Nachbestellungen automatisch eingeleitet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+mj-lt"/>
              </a:rPr>
              <a:t>Der Kunden wird daher von Auswertungen und Aktionen entlastet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1532116"/>
            <a:ext cx="4838417" cy="329892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6" y="1825244"/>
            <a:ext cx="3743942" cy="28079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6" y="1843001"/>
            <a:ext cx="3720267" cy="279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6" y="0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</a:p>
        </p:txBody>
      </p:sp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2132" y="560828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078960"/>
            <a:ext cx="23709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chemeClr val="bg1"/>
                </a:solidFill>
                <a:latin typeface="Calibri"/>
                <a:cs typeface="Calibri"/>
              </a:rPr>
              <a:t>Jens Lehmann, </a:t>
            </a:r>
            <a:r>
              <a:rPr lang="de-DE" sz="900" dirty="0">
                <a:solidFill>
                  <a:schemeClr val="bg1"/>
                </a:solidFill>
              </a:rPr>
              <a:t>deutsche Torwartlegende</a:t>
            </a:r>
            <a:r>
              <a:rPr lang="de-DE" sz="900" dirty="0" smtClean="0">
                <a:solidFill>
                  <a:schemeClr val="bg1"/>
                </a:solidFill>
              </a:rPr>
              <a:t>,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seit 2012 Markenbotschafter des Familienunternehmens SCHUNK</a:t>
            </a:r>
            <a:endParaRPr lang="de-DE" sz="9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922"/>
            <a:ext cx="9144000" cy="13208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113" y="5252243"/>
            <a:ext cx="11811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2016 Getty Images"/>
          <p:cNvPicPr>
            <a:picLocks noChangeAspect="1" noChangeArrowheads="1"/>
          </p:cNvPicPr>
          <p:nvPr/>
        </p:nvPicPr>
        <p:blipFill>
          <a:blip r:embed="rId3" cstate="print"/>
          <a:srcRect l="6730" r="10777"/>
          <a:stretch>
            <a:fillRect/>
          </a:stretch>
        </p:blipFill>
        <p:spPr bwMode="auto">
          <a:xfrm>
            <a:off x="0" y="0"/>
            <a:ext cx="9144000" cy="6194275"/>
          </a:xfrm>
          <a:prstGeom prst="rect">
            <a:avLst/>
          </a:prstGeom>
          <a:noFill/>
        </p:spPr>
      </p:pic>
      <p:pic>
        <p:nvPicPr>
          <p:cNvPr id="5" name="Picture 3" descr="C:\Users\Jörg\AppData\Local\Microsoft\Windows\INetCache\Content.Outlook\ARK0ANYC\SAP_Penalty_Insights_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3" r="6143"/>
          <a:stretch/>
        </p:blipFill>
        <p:spPr bwMode="auto">
          <a:xfrm>
            <a:off x="-1" y="2886297"/>
            <a:ext cx="5450541" cy="30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7288306" y="1995146"/>
            <a:ext cx="2043953" cy="386014"/>
          </a:xfrm>
          <a:prstGeom prst="rect">
            <a:avLst/>
          </a:prstGeom>
          <a:solidFill>
            <a:srgbClr val="003D6A"/>
          </a:solidFill>
        </p:spPr>
        <p:txBody>
          <a:bodyPr wrap="square" lIns="180000" rtlCol="0" anchor="ctr">
            <a:no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+mj-lt"/>
              </a:rPr>
              <a:t>2016</a:t>
            </a:r>
          </a:p>
        </p:txBody>
      </p:sp>
      <p:pic>
        <p:nvPicPr>
          <p:cNvPr id="8" name="Bild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63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643831"/>
            <a:ext cx="8637104" cy="576263"/>
          </a:xfrm>
          <a:prstGeom prst="rect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561975" y="546100"/>
            <a:ext cx="8329613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/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smtClean="0">
                <a:solidFill>
                  <a:schemeClr val="bg1"/>
                </a:solidFill>
                <a:latin typeface="Calibri" pitchFamily="34" charset="0"/>
              </a:rPr>
              <a:t>Agenda</a:t>
            </a: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000" b="1" cap="small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de-DE" sz="2400" b="1" dirty="0" smtClean="0">
                <a:solidFill>
                  <a:schemeClr val="bg1"/>
                </a:solidFill>
                <a:latin typeface="Calibri" pitchFamily="34" charset="0"/>
              </a:rPr>
              <a:t> | Was bedeutet Industrie 4.0 für SCHUNK</a:t>
            </a: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de-DE" sz="2400" b="1" dirty="0" smtClean="0">
                <a:solidFill>
                  <a:schemeClr val="bg1"/>
                </a:solidFill>
                <a:latin typeface="Calibri" pitchFamily="34" charset="0"/>
              </a:rPr>
              <a:t> | Digitaler Produktlebenszyklus</a:t>
            </a: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de-DE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Foliennummernplatzhalter 4"/>
          <p:cNvSpPr txBox="1">
            <a:spLocks/>
          </p:cNvSpPr>
          <p:nvPr/>
        </p:nvSpPr>
        <p:spPr bwMode="auto">
          <a:xfrm>
            <a:off x="0" y="6496050"/>
            <a:ext cx="758825" cy="2524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36"/>
          <p:cNvSpPr txBox="1">
            <a:spLocks noChangeArrowheads="1"/>
          </p:cNvSpPr>
          <p:nvPr/>
        </p:nvSpPr>
        <p:spPr bwMode="auto">
          <a:xfrm>
            <a:off x="296863" y="1123950"/>
            <a:ext cx="81375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Calibri" pitchFamily="34" charset="0"/>
              </a:rPr>
              <a:t>Komponente und IT Verbinden sich</a:t>
            </a:r>
            <a:endParaRPr lang="de-DE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 indent="179388">
              <a:buFont typeface="Symbol" pitchFamily="18" charset="2"/>
              <a:buChar char="-"/>
            </a:pPr>
            <a:endParaRPr lang="de-DE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Rechteck 24"/>
          <p:cNvSpPr>
            <a:spLocks noChangeArrowheads="1"/>
          </p:cNvSpPr>
          <p:nvPr/>
        </p:nvSpPr>
        <p:spPr bwMode="auto">
          <a:xfrm>
            <a:off x="296863" y="173038"/>
            <a:ext cx="5573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Calibri" pitchFamily="34" charset="0"/>
              </a:rPr>
              <a:t>1 | Was bedeutet Industrie 4.0 für SCHUNK</a:t>
            </a:r>
          </a:p>
        </p:txBody>
      </p:sp>
      <p:sp>
        <p:nvSpPr>
          <p:cNvPr id="17" name="Rechteck 16"/>
          <p:cNvSpPr/>
          <p:nvPr/>
        </p:nvSpPr>
        <p:spPr>
          <a:xfrm>
            <a:off x="1874369" y="4766865"/>
            <a:ext cx="1398267" cy="817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1878961" y="3838601"/>
            <a:ext cx="1398267" cy="817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1198" y="3854610"/>
            <a:ext cx="1206588" cy="786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b="3214"/>
          <a:stretch>
            <a:fillRect/>
          </a:stretch>
        </p:blipFill>
        <p:spPr bwMode="auto">
          <a:xfrm>
            <a:off x="301572" y="1995188"/>
            <a:ext cx="1421687" cy="8235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/>
          <a:srcRect t="22952" r="3710" b="18381"/>
          <a:stretch>
            <a:fillRect/>
          </a:stretch>
        </p:blipFill>
        <p:spPr bwMode="auto">
          <a:xfrm>
            <a:off x="1877422" y="2001079"/>
            <a:ext cx="1401347" cy="8117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8" descr="http://www.pressebox.de/uploads/thumbnail/width/400/height/320/id/1888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053" y="2930016"/>
            <a:ext cx="1412723" cy="79948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/>
          <a:srcRect r="14151"/>
          <a:stretch>
            <a:fillRect/>
          </a:stretch>
        </p:blipFill>
        <p:spPr bwMode="auto">
          <a:xfrm>
            <a:off x="1880506" y="2926998"/>
            <a:ext cx="1395183" cy="8055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2" descr="http://www.blogcdn.com/de.engadget.com/media/2010/01/29jan10oin457bbb.jpg"/>
          <p:cNvPicPr>
            <a:picLocks noChangeAspect="1" noChangeArrowheads="1"/>
          </p:cNvPicPr>
          <p:nvPr/>
        </p:nvPicPr>
        <p:blipFill>
          <a:blip r:embed="rId8" cstate="print"/>
          <a:srcRect l="5013" r="2318"/>
          <a:stretch>
            <a:fillRect/>
          </a:stretch>
        </p:blipFill>
        <p:spPr bwMode="auto">
          <a:xfrm>
            <a:off x="302886" y="3838601"/>
            <a:ext cx="1419059" cy="81930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1489" y="4765780"/>
            <a:ext cx="1421851" cy="8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 rotWithShape="1">
          <a:blip r:embed="rId10" cstate="print"/>
          <a:srcRect l="13859" t="44762" r="60457" b="35524"/>
          <a:stretch/>
        </p:blipFill>
        <p:spPr bwMode="auto">
          <a:xfrm>
            <a:off x="1879728" y="4862047"/>
            <a:ext cx="1356453" cy="662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" name="Freeform 75"/>
          <p:cNvSpPr>
            <a:spLocks/>
          </p:cNvSpPr>
          <p:nvPr/>
        </p:nvSpPr>
        <p:spPr bwMode="auto">
          <a:xfrm flipH="1">
            <a:off x="3677272" y="2935163"/>
            <a:ext cx="205065" cy="1714357"/>
          </a:xfrm>
          <a:custGeom>
            <a:avLst/>
            <a:gdLst>
              <a:gd name="T0" fmla="*/ 2147483647 w 195"/>
              <a:gd name="T1" fmla="*/ 0 h 312"/>
              <a:gd name="T2" fmla="*/ 2147483647 w 195"/>
              <a:gd name="T3" fmla="*/ 2147483647 h 312"/>
              <a:gd name="T4" fmla="*/ 2147483647 w 195"/>
              <a:gd name="T5" fmla="*/ 2147483647 h 312"/>
              <a:gd name="T6" fmla="*/ 2147483647 w 195"/>
              <a:gd name="T7" fmla="*/ 2147483647 h 312"/>
              <a:gd name="T8" fmla="*/ 0 w 195"/>
              <a:gd name="T9" fmla="*/ 2147483647 h 312"/>
              <a:gd name="T10" fmla="*/ 2147483647 w 195"/>
              <a:gd name="T11" fmla="*/ 2147483647 h 312"/>
              <a:gd name="T12" fmla="*/ 2147483647 w 195"/>
              <a:gd name="T13" fmla="*/ 0 h 3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5" h="312">
                <a:moveTo>
                  <a:pt x="195" y="0"/>
                </a:moveTo>
                <a:lnTo>
                  <a:pt x="195" y="155"/>
                </a:lnTo>
                <a:lnTo>
                  <a:pt x="195" y="312"/>
                </a:lnTo>
                <a:lnTo>
                  <a:pt x="98" y="234"/>
                </a:lnTo>
                <a:lnTo>
                  <a:pt x="0" y="155"/>
                </a:lnTo>
                <a:lnTo>
                  <a:pt x="98" y="77"/>
                </a:lnTo>
                <a:lnTo>
                  <a:pt x="195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3175"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</p:txBody>
      </p:sp>
      <p:pic>
        <p:nvPicPr>
          <p:cNvPr id="29" name="Picture 4" descr="http://store.storeimages.cdn-apple.com/4973/as-images.apple.com/is/image/AppleInc/aos/published/images/i/ph/iphone6p/gray/iphone6p-gray-select-2014_GEO_US?wid=470&amp;hei=556&amp;fmt=png-alpha&amp;qlt=95&amp;.v=EXXkD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35523" y="2661347"/>
            <a:ext cx="2040972" cy="2414426"/>
          </a:xfrm>
          <a:prstGeom prst="rect">
            <a:avLst/>
          </a:prstGeom>
          <a:noFill/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17" y="2516471"/>
            <a:ext cx="2644260" cy="2644260"/>
          </a:xfrm>
          <a:prstGeom prst="rect">
            <a:avLst/>
          </a:prstGeom>
        </p:spPr>
      </p:pic>
      <p:sp>
        <p:nvSpPr>
          <p:cNvPr id="31" name="Freeform 75"/>
          <p:cNvSpPr>
            <a:spLocks/>
          </p:cNvSpPr>
          <p:nvPr/>
        </p:nvSpPr>
        <p:spPr bwMode="auto">
          <a:xfrm flipH="1">
            <a:off x="6650703" y="2943549"/>
            <a:ext cx="205065" cy="1714357"/>
          </a:xfrm>
          <a:custGeom>
            <a:avLst/>
            <a:gdLst>
              <a:gd name="T0" fmla="*/ 2147483647 w 195"/>
              <a:gd name="T1" fmla="*/ 0 h 312"/>
              <a:gd name="T2" fmla="*/ 2147483647 w 195"/>
              <a:gd name="T3" fmla="*/ 2147483647 h 312"/>
              <a:gd name="T4" fmla="*/ 2147483647 w 195"/>
              <a:gd name="T5" fmla="*/ 2147483647 h 312"/>
              <a:gd name="T6" fmla="*/ 2147483647 w 195"/>
              <a:gd name="T7" fmla="*/ 2147483647 h 312"/>
              <a:gd name="T8" fmla="*/ 0 w 195"/>
              <a:gd name="T9" fmla="*/ 2147483647 h 312"/>
              <a:gd name="T10" fmla="*/ 2147483647 w 195"/>
              <a:gd name="T11" fmla="*/ 2147483647 h 312"/>
              <a:gd name="T12" fmla="*/ 2147483647 w 195"/>
              <a:gd name="T13" fmla="*/ 0 h 3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5" h="312">
                <a:moveTo>
                  <a:pt x="195" y="0"/>
                </a:moveTo>
                <a:lnTo>
                  <a:pt x="195" y="155"/>
                </a:lnTo>
                <a:lnTo>
                  <a:pt x="195" y="312"/>
                </a:lnTo>
                <a:lnTo>
                  <a:pt x="98" y="234"/>
                </a:lnTo>
                <a:lnTo>
                  <a:pt x="0" y="155"/>
                </a:lnTo>
                <a:lnTo>
                  <a:pt x="98" y="77"/>
                </a:lnTo>
                <a:lnTo>
                  <a:pt x="195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 w="3175"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  <a:p>
            <a:pPr defTabSz="457200">
              <a:defRPr/>
            </a:pPr>
            <a:endParaRPr lang="de-DE" dirty="0" smtClean="0">
              <a:solidFill>
                <a:prstClr val="white"/>
              </a:solidFill>
              <a:latin typeface="+mn-lt"/>
              <a:sym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3059519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el 8"/>
          <p:cNvSpPr txBox="1">
            <a:spLocks/>
          </p:cNvSpPr>
          <p:nvPr/>
        </p:nvSpPr>
        <p:spPr bwMode="auto">
          <a:xfrm>
            <a:off x="296864" y="1116658"/>
            <a:ext cx="8340725" cy="113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91418" bIns="45710">
            <a:spAutoFit/>
          </a:bodyPr>
          <a:lstStyle/>
          <a:p>
            <a:pPr marL="51435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prstClr val="white"/>
                </a:solidFill>
                <a:latin typeface="Calibri" pitchFamily="34" charset="0"/>
              </a:rPr>
              <a:t>Das Leben wird digital</a:t>
            </a: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>
              <a:solidFill>
                <a:prstClr val="white"/>
              </a:solidFill>
              <a:latin typeface="Calibri" pitchFamily="34" charset="0"/>
            </a:endParaRPr>
          </a:p>
          <a:p>
            <a:pPr marL="269875" indent="-246063" defTabSz="455613">
              <a:spcAft>
                <a:spcPts val="600"/>
              </a:spcAft>
              <a:defRPr/>
            </a:pPr>
            <a:endParaRPr lang="de-DE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0726" name="AutoShape 6" descr="Nest's first product was a smart thermostat."/>
          <p:cNvSpPr>
            <a:spLocks noChangeAspect="1" noChangeArrowheads="1"/>
          </p:cNvSpPr>
          <p:nvPr/>
        </p:nvSpPr>
        <p:spPr bwMode="auto">
          <a:xfrm>
            <a:off x="20637" y="-1146175"/>
            <a:ext cx="2381251" cy="2314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71" name="Rechteck 24"/>
          <p:cNvSpPr>
            <a:spLocks noChangeArrowheads="1"/>
          </p:cNvSpPr>
          <p:nvPr/>
        </p:nvSpPr>
        <p:spPr bwMode="auto">
          <a:xfrm>
            <a:off x="296863" y="173038"/>
            <a:ext cx="5573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Calibri" pitchFamily="34" charset="0"/>
              </a:rPr>
              <a:t>1 | Was bedeutet Industrie 4.0 für SCHUNK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r="17878"/>
          <a:stretch/>
        </p:blipFill>
        <p:spPr>
          <a:xfrm>
            <a:off x="315607" y="1944395"/>
            <a:ext cx="1907395" cy="119764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/>
          <a:stretch/>
        </p:blipFill>
        <p:spPr>
          <a:xfrm>
            <a:off x="296863" y="3499535"/>
            <a:ext cx="1926139" cy="14453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29" y="1953916"/>
            <a:ext cx="1844366" cy="11976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1"/>
          <a:stretch/>
        </p:blipFill>
        <p:spPr>
          <a:xfrm>
            <a:off x="4628540" y="1953916"/>
            <a:ext cx="1927104" cy="11931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39" y="3499534"/>
            <a:ext cx="1927105" cy="14453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r="8766" b="12447"/>
          <a:stretch/>
        </p:blipFill>
        <p:spPr>
          <a:xfrm>
            <a:off x="6817170" y="1960388"/>
            <a:ext cx="1928587" cy="11867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r="19189"/>
          <a:stretch/>
        </p:blipFill>
        <p:spPr>
          <a:xfrm>
            <a:off x="6797505" y="3499535"/>
            <a:ext cx="1948252" cy="14453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5598" y="496962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</a:rPr>
              <a:t>Einkauf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628539" y="496714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</a:rPr>
              <a:t>Instandhaltung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817170" y="496714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</a:rPr>
              <a:t>Call Center</a:t>
            </a:r>
            <a:endParaRPr lang="de-DE" i="1" dirty="0">
              <a:solidFill>
                <a:schemeClr val="bg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t="12684" r="21727" b="8779"/>
          <a:stretch/>
        </p:blipFill>
        <p:spPr>
          <a:xfrm>
            <a:off x="2454352" y="3499535"/>
            <a:ext cx="1894472" cy="10668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31" y="4178074"/>
            <a:ext cx="1155964" cy="76679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454352" y="496714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</a:rPr>
              <a:t>Konstruktion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93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05956" y="3518668"/>
            <a:ext cx="1336099" cy="917042"/>
            <a:chOff x="6776" y="1736"/>
            <a:chExt cx="514" cy="2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7061" y="1768"/>
              <a:ext cx="229" cy="209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6776" y="1849"/>
              <a:ext cx="400" cy="12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7097" y="1736"/>
              <a:ext cx="158" cy="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7076" y="178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7118" y="178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37" name="Rectangle 25"/>
            <p:cNvSpPr>
              <a:spLocks noChangeArrowheads="1"/>
            </p:cNvSpPr>
            <p:nvPr/>
          </p:nvSpPr>
          <p:spPr bwMode="auto">
            <a:xfrm>
              <a:off x="7159" y="178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7201" y="178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7242" y="178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>
              <a:off x="7076" y="181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7118" y="181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2" name="Rectangle 30"/>
            <p:cNvSpPr>
              <a:spLocks noChangeArrowheads="1"/>
            </p:cNvSpPr>
            <p:nvPr/>
          </p:nvSpPr>
          <p:spPr bwMode="auto">
            <a:xfrm>
              <a:off x="7159" y="181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7201" y="181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4" name="Rectangle 32"/>
            <p:cNvSpPr>
              <a:spLocks noChangeArrowheads="1"/>
            </p:cNvSpPr>
            <p:nvPr/>
          </p:nvSpPr>
          <p:spPr bwMode="auto">
            <a:xfrm>
              <a:off x="7242" y="1813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5" name="Rectangle 33"/>
            <p:cNvSpPr>
              <a:spLocks noChangeArrowheads="1"/>
            </p:cNvSpPr>
            <p:nvPr/>
          </p:nvSpPr>
          <p:spPr bwMode="auto">
            <a:xfrm>
              <a:off x="6878" y="191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6" name="Rectangle 34"/>
            <p:cNvSpPr>
              <a:spLocks noChangeArrowheads="1"/>
            </p:cNvSpPr>
            <p:nvPr/>
          </p:nvSpPr>
          <p:spPr bwMode="auto">
            <a:xfrm>
              <a:off x="6921" y="191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6963" y="191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7005" y="191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7047" y="191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0" name="Rectangle 38"/>
            <p:cNvSpPr>
              <a:spLocks noChangeArrowheads="1"/>
            </p:cNvSpPr>
            <p:nvPr/>
          </p:nvSpPr>
          <p:spPr bwMode="auto">
            <a:xfrm>
              <a:off x="7089" y="191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>
              <a:off x="7131" y="191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2" name="Rectangle 40"/>
            <p:cNvSpPr>
              <a:spLocks noChangeArrowheads="1"/>
            </p:cNvSpPr>
            <p:nvPr/>
          </p:nvSpPr>
          <p:spPr bwMode="auto">
            <a:xfrm>
              <a:off x="6878" y="194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3" name="Rectangle 41"/>
            <p:cNvSpPr>
              <a:spLocks noChangeArrowheads="1"/>
            </p:cNvSpPr>
            <p:nvPr/>
          </p:nvSpPr>
          <p:spPr bwMode="auto">
            <a:xfrm>
              <a:off x="6921" y="194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4" name="Rectangle 42"/>
            <p:cNvSpPr>
              <a:spLocks noChangeArrowheads="1"/>
            </p:cNvSpPr>
            <p:nvPr/>
          </p:nvSpPr>
          <p:spPr bwMode="auto">
            <a:xfrm>
              <a:off x="6963" y="194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5" name="Rectangle 43"/>
            <p:cNvSpPr>
              <a:spLocks noChangeArrowheads="1"/>
            </p:cNvSpPr>
            <p:nvPr/>
          </p:nvSpPr>
          <p:spPr bwMode="auto">
            <a:xfrm>
              <a:off x="7005" y="194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6" name="Rectangle 44"/>
            <p:cNvSpPr>
              <a:spLocks noChangeArrowheads="1"/>
            </p:cNvSpPr>
            <p:nvPr/>
          </p:nvSpPr>
          <p:spPr bwMode="auto">
            <a:xfrm>
              <a:off x="7047" y="194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7" name="Rectangle 45"/>
            <p:cNvSpPr>
              <a:spLocks noChangeArrowheads="1"/>
            </p:cNvSpPr>
            <p:nvPr/>
          </p:nvSpPr>
          <p:spPr bwMode="auto">
            <a:xfrm>
              <a:off x="7089" y="194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8" name="Rectangle 46"/>
            <p:cNvSpPr>
              <a:spLocks noChangeArrowheads="1"/>
            </p:cNvSpPr>
            <p:nvPr/>
          </p:nvSpPr>
          <p:spPr bwMode="auto">
            <a:xfrm>
              <a:off x="7131" y="1941"/>
              <a:ext cx="3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59" name="Rectangle 47"/>
            <p:cNvSpPr>
              <a:spLocks noChangeArrowheads="1"/>
            </p:cNvSpPr>
            <p:nvPr/>
          </p:nvSpPr>
          <p:spPr bwMode="auto">
            <a:xfrm>
              <a:off x="7201" y="1875"/>
              <a:ext cx="74" cy="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60" name="Rectangle 48"/>
            <p:cNvSpPr>
              <a:spLocks noChangeArrowheads="1"/>
            </p:cNvSpPr>
            <p:nvPr/>
          </p:nvSpPr>
          <p:spPr bwMode="auto">
            <a:xfrm>
              <a:off x="6802" y="1911"/>
              <a:ext cx="42" cy="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3612445" y="2780493"/>
            <a:ext cx="1941687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smtClean="0">
                <a:solidFill>
                  <a:schemeClr val="bg1"/>
                </a:solidFill>
                <a:latin typeface="Calibri" pitchFamily="34" charset="0"/>
              </a:rPr>
              <a:t>Klassische Industrie</a:t>
            </a:r>
            <a:endParaRPr lang="de-DE" sz="16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" name="Gruppieren 79"/>
          <p:cNvGrpSpPr/>
          <p:nvPr/>
        </p:nvGrpSpPr>
        <p:grpSpPr>
          <a:xfrm>
            <a:off x="7626278" y="3736208"/>
            <a:ext cx="667511" cy="786383"/>
            <a:chOff x="1928478" y="4103688"/>
            <a:chExt cx="627397" cy="811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Oval 134"/>
            <p:cNvSpPr>
              <a:spLocks noChangeArrowheads="1"/>
            </p:cNvSpPr>
            <p:nvPr/>
          </p:nvSpPr>
          <p:spPr bwMode="auto">
            <a:xfrm>
              <a:off x="2136368" y="4103688"/>
              <a:ext cx="132152" cy="130593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82" name="Freeform 135"/>
            <p:cNvSpPr>
              <a:spLocks/>
            </p:cNvSpPr>
            <p:nvPr/>
          </p:nvSpPr>
          <p:spPr bwMode="auto">
            <a:xfrm>
              <a:off x="2042632" y="4249645"/>
              <a:ext cx="318088" cy="617627"/>
            </a:xfrm>
            <a:custGeom>
              <a:avLst/>
              <a:gdLst>
                <a:gd name="T0" fmla="*/ 135 w 207"/>
                <a:gd name="T1" fmla="*/ 402 h 402"/>
                <a:gd name="T2" fmla="*/ 145 w 207"/>
                <a:gd name="T3" fmla="*/ 400 h 402"/>
                <a:gd name="T4" fmla="*/ 152 w 207"/>
                <a:gd name="T5" fmla="*/ 397 h 402"/>
                <a:gd name="T6" fmla="*/ 158 w 207"/>
                <a:gd name="T7" fmla="*/ 390 h 402"/>
                <a:gd name="T8" fmla="*/ 160 w 207"/>
                <a:gd name="T9" fmla="*/ 385 h 402"/>
                <a:gd name="T10" fmla="*/ 161 w 207"/>
                <a:gd name="T11" fmla="*/ 380 h 402"/>
                <a:gd name="T12" fmla="*/ 161 w 207"/>
                <a:gd name="T13" fmla="*/ 220 h 402"/>
                <a:gd name="T14" fmla="*/ 171 w 207"/>
                <a:gd name="T15" fmla="*/ 82 h 402"/>
                <a:gd name="T16" fmla="*/ 177 w 207"/>
                <a:gd name="T17" fmla="*/ 220 h 402"/>
                <a:gd name="T18" fmla="*/ 192 w 207"/>
                <a:gd name="T19" fmla="*/ 220 h 402"/>
                <a:gd name="T20" fmla="*/ 199 w 207"/>
                <a:gd name="T21" fmla="*/ 218 h 402"/>
                <a:gd name="T22" fmla="*/ 202 w 207"/>
                <a:gd name="T23" fmla="*/ 215 h 402"/>
                <a:gd name="T24" fmla="*/ 205 w 207"/>
                <a:gd name="T25" fmla="*/ 209 h 402"/>
                <a:gd name="T26" fmla="*/ 206 w 207"/>
                <a:gd name="T27" fmla="*/ 204 h 402"/>
                <a:gd name="T28" fmla="*/ 207 w 207"/>
                <a:gd name="T29" fmla="*/ 36 h 402"/>
                <a:gd name="T30" fmla="*/ 206 w 207"/>
                <a:gd name="T31" fmla="*/ 28 h 402"/>
                <a:gd name="T32" fmla="*/ 203 w 207"/>
                <a:gd name="T33" fmla="*/ 21 h 402"/>
                <a:gd name="T34" fmla="*/ 199 w 207"/>
                <a:gd name="T35" fmla="*/ 15 h 402"/>
                <a:gd name="T36" fmla="*/ 192 w 207"/>
                <a:gd name="T37" fmla="*/ 7 h 402"/>
                <a:gd name="T38" fmla="*/ 186 w 207"/>
                <a:gd name="T39" fmla="*/ 4 h 402"/>
                <a:gd name="T40" fmla="*/ 180 w 207"/>
                <a:gd name="T41" fmla="*/ 1 h 402"/>
                <a:gd name="T42" fmla="*/ 169 w 207"/>
                <a:gd name="T43" fmla="*/ 0 h 402"/>
                <a:gd name="T44" fmla="*/ 30 w 207"/>
                <a:gd name="T45" fmla="*/ 1 h 402"/>
                <a:gd name="T46" fmla="*/ 21 w 207"/>
                <a:gd name="T47" fmla="*/ 4 h 402"/>
                <a:gd name="T48" fmla="*/ 12 w 207"/>
                <a:gd name="T49" fmla="*/ 10 h 402"/>
                <a:gd name="T50" fmla="*/ 7 w 207"/>
                <a:gd name="T51" fmla="*/ 15 h 402"/>
                <a:gd name="T52" fmla="*/ 2 w 207"/>
                <a:gd name="T53" fmla="*/ 24 h 402"/>
                <a:gd name="T54" fmla="*/ 0 w 207"/>
                <a:gd name="T55" fmla="*/ 32 h 402"/>
                <a:gd name="T56" fmla="*/ 0 w 207"/>
                <a:gd name="T57" fmla="*/ 199 h 402"/>
                <a:gd name="T58" fmla="*/ 1 w 207"/>
                <a:gd name="T59" fmla="*/ 209 h 402"/>
                <a:gd name="T60" fmla="*/ 5 w 207"/>
                <a:gd name="T61" fmla="*/ 215 h 402"/>
                <a:gd name="T62" fmla="*/ 11 w 207"/>
                <a:gd name="T63" fmla="*/ 219 h 402"/>
                <a:gd name="T64" fmla="*/ 20 w 207"/>
                <a:gd name="T65" fmla="*/ 220 h 402"/>
                <a:gd name="T66" fmla="*/ 36 w 207"/>
                <a:gd name="T67" fmla="*/ 220 h 402"/>
                <a:gd name="T68" fmla="*/ 46 w 207"/>
                <a:gd name="T69" fmla="*/ 82 h 402"/>
                <a:gd name="T70" fmla="*/ 46 w 207"/>
                <a:gd name="T71" fmla="*/ 374 h 402"/>
                <a:gd name="T72" fmla="*/ 47 w 207"/>
                <a:gd name="T73" fmla="*/ 385 h 402"/>
                <a:gd name="T74" fmla="*/ 51 w 207"/>
                <a:gd name="T75" fmla="*/ 394 h 402"/>
                <a:gd name="T76" fmla="*/ 55 w 207"/>
                <a:gd name="T77" fmla="*/ 397 h 402"/>
                <a:gd name="T78" fmla="*/ 63 w 207"/>
                <a:gd name="T79" fmla="*/ 400 h 402"/>
                <a:gd name="T80" fmla="*/ 73 w 207"/>
                <a:gd name="T81" fmla="*/ 402 h 402"/>
                <a:gd name="T82" fmla="*/ 99 w 207"/>
                <a:gd name="T83" fmla="*/ 194 h 402"/>
                <a:gd name="T84" fmla="*/ 109 w 207"/>
                <a:gd name="T85" fmla="*/ 401 h 4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402">
                  <a:moveTo>
                    <a:pt x="109" y="401"/>
                  </a:moveTo>
                  <a:lnTo>
                    <a:pt x="135" y="402"/>
                  </a:lnTo>
                  <a:lnTo>
                    <a:pt x="142" y="401"/>
                  </a:lnTo>
                  <a:lnTo>
                    <a:pt x="145" y="400"/>
                  </a:lnTo>
                  <a:lnTo>
                    <a:pt x="148" y="400"/>
                  </a:lnTo>
                  <a:lnTo>
                    <a:pt x="152" y="397"/>
                  </a:lnTo>
                  <a:lnTo>
                    <a:pt x="156" y="394"/>
                  </a:lnTo>
                  <a:lnTo>
                    <a:pt x="158" y="390"/>
                  </a:lnTo>
                  <a:lnTo>
                    <a:pt x="159" y="388"/>
                  </a:lnTo>
                  <a:lnTo>
                    <a:pt x="160" y="385"/>
                  </a:lnTo>
                  <a:lnTo>
                    <a:pt x="160" y="383"/>
                  </a:lnTo>
                  <a:lnTo>
                    <a:pt x="161" y="380"/>
                  </a:lnTo>
                  <a:lnTo>
                    <a:pt x="161" y="374"/>
                  </a:lnTo>
                  <a:lnTo>
                    <a:pt x="161" y="220"/>
                  </a:lnTo>
                  <a:lnTo>
                    <a:pt x="161" y="82"/>
                  </a:lnTo>
                  <a:lnTo>
                    <a:pt x="171" y="82"/>
                  </a:lnTo>
                  <a:lnTo>
                    <a:pt x="171" y="220"/>
                  </a:lnTo>
                  <a:lnTo>
                    <a:pt x="177" y="220"/>
                  </a:lnTo>
                  <a:lnTo>
                    <a:pt x="187" y="220"/>
                  </a:lnTo>
                  <a:lnTo>
                    <a:pt x="192" y="220"/>
                  </a:lnTo>
                  <a:lnTo>
                    <a:pt x="196" y="219"/>
                  </a:lnTo>
                  <a:lnTo>
                    <a:pt x="199" y="218"/>
                  </a:lnTo>
                  <a:lnTo>
                    <a:pt x="201" y="217"/>
                  </a:lnTo>
                  <a:lnTo>
                    <a:pt x="202" y="215"/>
                  </a:lnTo>
                  <a:lnTo>
                    <a:pt x="204" y="213"/>
                  </a:lnTo>
                  <a:lnTo>
                    <a:pt x="205" y="209"/>
                  </a:lnTo>
                  <a:lnTo>
                    <a:pt x="206" y="207"/>
                  </a:lnTo>
                  <a:lnTo>
                    <a:pt x="206" y="204"/>
                  </a:lnTo>
                  <a:lnTo>
                    <a:pt x="207" y="199"/>
                  </a:lnTo>
                  <a:lnTo>
                    <a:pt x="207" y="36"/>
                  </a:lnTo>
                  <a:lnTo>
                    <a:pt x="206" y="32"/>
                  </a:lnTo>
                  <a:lnTo>
                    <a:pt x="206" y="28"/>
                  </a:lnTo>
                  <a:lnTo>
                    <a:pt x="204" y="24"/>
                  </a:lnTo>
                  <a:lnTo>
                    <a:pt x="203" y="21"/>
                  </a:lnTo>
                  <a:lnTo>
                    <a:pt x="201" y="18"/>
                  </a:lnTo>
                  <a:lnTo>
                    <a:pt x="199" y="15"/>
                  </a:lnTo>
                  <a:lnTo>
                    <a:pt x="195" y="10"/>
                  </a:lnTo>
                  <a:lnTo>
                    <a:pt x="192" y="7"/>
                  </a:lnTo>
                  <a:lnTo>
                    <a:pt x="189" y="6"/>
                  </a:lnTo>
                  <a:lnTo>
                    <a:pt x="186" y="4"/>
                  </a:lnTo>
                  <a:lnTo>
                    <a:pt x="183" y="3"/>
                  </a:lnTo>
                  <a:lnTo>
                    <a:pt x="180" y="1"/>
                  </a:lnTo>
                  <a:lnTo>
                    <a:pt x="176" y="1"/>
                  </a:lnTo>
                  <a:lnTo>
                    <a:pt x="169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1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199"/>
                  </a:lnTo>
                  <a:lnTo>
                    <a:pt x="0" y="204"/>
                  </a:lnTo>
                  <a:lnTo>
                    <a:pt x="1" y="209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7" y="218"/>
                  </a:lnTo>
                  <a:lnTo>
                    <a:pt x="11" y="219"/>
                  </a:lnTo>
                  <a:lnTo>
                    <a:pt x="15" y="220"/>
                  </a:lnTo>
                  <a:lnTo>
                    <a:pt x="20" y="220"/>
                  </a:lnTo>
                  <a:lnTo>
                    <a:pt x="29" y="220"/>
                  </a:lnTo>
                  <a:lnTo>
                    <a:pt x="36" y="220"/>
                  </a:lnTo>
                  <a:lnTo>
                    <a:pt x="36" y="82"/>
                  </a:lnTo>
                  <a:lnTo>
                    <a:pt x="46" y="82"/>
                  </a:lnTo>
                  <a:lnTo>
                    <a:pt x="46" y="220"/>
                  </a:lnTo>
                  <a:lnTo>
                    <a:pt x="46" y="374"/>
                  </a:lnTo>
                  <a:lnTo>
                    <a:pt x="46" y="380"/>
                  </a:lnTo>
                  <a:lnTo>
                    <a:pt x="47" y="385"/>
                  </a:lnTo>
                  <a:lnTo>
                    <a:pt x="49" y="390"/>
                  </a:lnTo>
                  <a:lnTo>
                    <a:pt x="51" y="394"/>
                  </a:lnTo>
                  <a:lnTo>
                    <a:pt x="53" y="396"/>
                  </a:lnTo>
                  <a:lnTo>
                    <a:pt x="55" y="397"/>
                  </a:lnTo>
                  <a:lnTo>
                    <a:pt x="60" y="400"/>
                  </a:lnTo>
                  <a:lnTo>
                    <a:pt x="63" y="400"/>
                  </a:lnTo>
                  <a:lnTo>
                    <a:pt x="66" y="401"/>
                  </a:lnTo>
                  <a:lnTo>
                    <a:pt x="73" y="402"/>
                  </a:lnTo>
                  <a:lnTo>
                    <a:pt x="99" y="401"/>
                  </a:lnTo>
                  <a:lnTo>
                    <a:pt x="99" y="194"/>
                  </a:lnTo>
                  <a:lnTo>
                    <a:pt x="109" y="194"/>
                  </a:lnTo>
                  <a:lnTo>
                    <a:pt x="109" y="4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83" name="Freeform 140"/>
            <p:cNvSpPr>
              <a:spLocks/>
            </p:cNvSpPr>
            <p:nvPr/>
          </p:nvSpPr>
          <p:spPr bwMode="auto">
            <a:xfrm>
              <a:off x="1928478" y="4520049"/>
              <a:ext cx="627397" cy="394851"/>
            </a:xfrm>
            <a:custGeom>
              <a:avLst/>
              <a:gdLst>
                <a:gd name="T0" fmla="*/ 83 w 478"/>
                <a:gd name="T1" fmla="*/ 48 h 257"/>
                <a:gd name="T2" fmla="*/ 35 w 478"/>
                <a:gd name="T3" fmla="*/ 257 h 257"/>
                <a:gd name="T4" fmla="*/ 0 w 478"/>
                <a:gd name="T5" fmla="*/ 257 h 257"/>
                <a:gd name="T6" fmla="*/ 48 w 478"/>
                <a:gd name="T7" fmla="*/ 48 h 257"/>
                <a:gd name="T8" fmla="*/ 0 w 478"/>
                <a:gd name="T9" fmla="*/ 48 h 257"/>
                <a:gd name="T10" fmla="*/ 0 w 478"/>
                <a:gd name="T11" fmla="*/ 0 h 257"/>
                <a:gd name="T12" fmla="*/ 478 w 478"/>
                <a:gd name="T13" fmla="*/ 0 h 257"/>
                <a:gd name="T14" fmla="*/ 478 w 478"/>
                <a:gd name="T15" fmla="*/ 48 h 257"/>
                <a:gd name="T16" fmla="*/ 430 w 478"/>
                <a:gd name="T17" fmla="*/ 48 h 257"/>
                <a:gd name="T18" fmla="*/ 478 w 478"/>
                <a:gd name="T19" fmla="*/ 257 h 257"/>
                <a:gd name="T20" fmla="*/ 444 w 478"/>
                <a:gd name="T21" fmla="*/ 257 h 257"/>
                <a:gd name="T22" fmla="*/ 396 w 478"/>
                <a:gd name="T23" fmla="*/ 48 h 257"/>
                <a:gd name="T24" fmla="*/ 83 w 478"/>
                <a:gd name="T25" fmla="*/ 48 h 2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8" h="257">
                  <a:moveTo>
                    <a:pt x="83" y="48"/>
                  </a:moveTo>
                  <a:lnTo>
                    <a:pt x="35" y="257"/>
                  </a:lnTo>
                  <a:lnTo>
                    <a:pt x="0" y="257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478" y="0"/>
                  </a:lnTo>
                  <a:lnTo>
                    <a:pt x="478" y="48"/>
                  </a:lnTo>
                  <a:lnTo>
                    <a:pt x="430" y="48"/>
                  </a:lnTo>
                  <a:lnTo>
                    <a:pt x="478" y="257"/>
                  </a:lnTo>
                  <a:lnTo>
                    <a:pt x="444" y="257"/>
                  </a:lnTo>
                  <a:lnTo>
                    <a:pt x="396" y="48"/>
                  </a:lnTo>
                  <a:lnTo>
                    <a:pt x="83" y="4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84" name="Freeform 141"/>
            <p:cNvSpPr>
              <a:spLocks/>
            </p:cNvSpPr>
            <p:nvPr/>
          </p:nvSpPr>
          <p:spPr bwMode="auto">
            <a:xfrm>
              <a:off x="2180931" y="4294200"/>
              <a:ext cx="348821" cy="620700"/>
            </a:xfrm>
            <a:custGeom>
              <a:avLst/>
              <a:gdLst>
                <a:gd name="T0" fmla="*/ 149 w 227"/>
                <a:gd name="T1" fmla="*/ 71 h 404"/>
                <a:gd name="T2" fmla="*/ 100 w 227"/>
                <a:gd name="T3" fmla="*/ 117 h 404"/>
                <a:gd name="T4" fmla="*/ 94 w 227"/>
                <a:gd name="T5" fmla="*/ 119 h 404"/>
                <a:gd name="T6" fmla="*/ 13 w 227"/>
                <a:gd name="T7" fmla="*/ 119 h 404"/>
                <a:gd name="T8" fmla="*/ 6 w 227"/>
                <a:gd name="T9" fmla="*/ 116 h 404"/>
                <a:gd name="T10" fmla="*/ 2 w 227"/>
                <a:gd name="T11" fmla="*/ 111 h 404"/>
                <a:gd name="T12" fmla="*/ 0 w 227"/>
                <a:gd name="T13" fmla="*/ 105 h 404"/>
                <a:gd name="T14" fmla="*/ 0 w 227"/>
                <a:gd name="T15" fmla="*/ 99 h 404"/>
                <a:gd name="T16" fmla="*/ 2 w 227"/>
                <a:gd name="T17" fmla="*/ 93 h 404"/>
                <a:gd name="T18" fmla="*/ 6 w 227"/>
                <a:gd name="T19" fmla="*/ 88 h 404"/>
                <a:gd name="T20" fmla="*/ 13 w 227"/>
                <a:gd name="T21" fmla="*/ 86 h 404"/>
                <a:gd name="T22" fmla="*/ 87 w 227"/>
                <a:gd name="T23" fmla="*/ 85 h 404"/>
                <a:gd name="T24" fmla="*/ 152 w 227"/>
                <a:gd name="T25" fmla="*/ 17 h 404"/>
                <a:gd name="T26" fmla="*/ 159 w 227"/>
                <a:gd name="T27" fmla="*/ 9 h 404"/>
                <a:gd name="T28" fmla="*/ 169 w 227"/>
                <a:gd name="T29" fmla="*/ 3 h 404"/>
                <a:gd name="T30" fmla="*/ 182 w 227"/>
                <a:gd name="T31" fmla="*/ 0 h 404"/>
                <a:gd name="T32" fmla="*/ 196 w 227"/>
                <a:gd name="T33" fmla="*/ 0 h 404"/>
                <a:gd name="T34" fmla="*/ 210 w 227"/>
                <a:gd name="T35" fmla="*/ 5 h 404"/>
                <a:gd name="T36" fmla="*/ 221 w 227"/>
                <a:gd name="T37" fmla="*/ 12 h 404"/>
                <a:gd name="T38" fmla="*/ 224 w 227"/>
                <a:gd name="T39" fmla="*/ 17 h 404"/>
                <a:gd name="T40" fmla="*/ 227 w 227"/>
                <a:gd name="T41" fmla="*/ 25 h 404"/>
                <a:gd name="T42" fmla="*/ 227 w 227"/>
                <a:gd name="T43" fmla="*/ 29 h 404"/>
                <a:gd name="T44" fmla="*/ 227 w 227"/>
                <a:gd name="T45" fmla="*/ 199 h 404"/>
                <a:gd name="T46" fmla="*/ 224 w 227"/>
                <a:gd name="T47" fmla="*/ 209 h 404"/>
                <a:gd name="T48" fmla="*/ 218 w 227"/>
                <a:gd name="T49" fmla="*/ 216 h 404"/>
                <a:gd name="T50" fmla="*/ 210 w 227"/>
                <a:gd name="T51" fmla="*/ 220 h 404"/>
                <a:gd name="T52" fmla="*/ 206 w 227"/>
                <a:gd name="T53" fmla="*/ 376 h 404"/>
                <a:gd name="T54" fmla="*/ 204 w 227"/>
                <a:gd name="T55" fmla="*/ 388 h 404"/>
                <a:gd name="T56" fmla="*/ 199 w 227"/>
                <a:gd name="T57" fmla="*/ 395 h 404"/>
                <a:gd name="T58" fmla="*/ 195 w 227"/>
                <a:gd name="T59" fmla="*/ 399 h 404"/>
                <a:gd name="T60" fmla="*/ 188 w 227"/>
                <a:gd name="T61" fmla="*/ 402 h 404"/>
                <a:gd name="T62" fmla="*/ 178 w 227"/>
                <a:gd name="T63" fmla="*/ 404 h 404"/>
                <a:gd name="T64" fmla="*/ 167 w 227"/>
                <a:gd name="T65" fmla="*/ 402 h 404"/>
                <a:gd name="T66" fmla="*/ 163 w 227"/>
                <a:gd name="T67" fmla="*/ 400 h 404"/>
                <a:gd name="T68" fmla="*/ 155 w 227"/>
                <a:gd name="T69" fmla="*/ 393 h 404"/>
                <a:gd name="T70" fmla="*/ 152 w 227"/>
                <a:gd name="T71" fmla="*/ 388 h 404"/>
                <a:gd name="T72" fmla="*/ 150 w 227"/>
                <a:gd name="T73" fmla="*/ 382 h 404"/>
                <a:gd name="T74" fmla="*/ 149 w 227"/>
                <a:gd name="T75" fmla="*/ 376 h 4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404">
                  <a:moveTo>
                    <a:pt x="149" y="376"/>
                  </a:moveTo>
                  <a:lnTo>
                    <a:pt x="149" y="71"/>
                  </a:lnTo>
                  <a:lnTo>
                    <a:pt x="106" y="114"/>
                  </a:lnTo>
                  <a:lnTo>
                    <a:pt x="100" y="117"/>
                  </a:lnTo>
                  <a:lnTo>
                    <a:pt x="96" y="119"/>
                  </a:lnTo>
                  <a:lnTo>
                    <a:pt x="94" y="119"/>
                  </a:lnTo>
                  <a:lnTo>
                    <a:pt x="17" y="119"/>
                  </a:lnTo>
                  <a:lnTo>
                    <a:pt x="13" y="119"/>
                  </a:lnTo>
                  <a:lnTo>
                    <a:pt x="9" y="118"/>
                  </a:lnTo>
                  <a:lnTo>
                    <a:pt x="6" y="116"/>
                  </a:lnTo>
                  <a:lnTo>
                    <a:pt x="4" y="114"/>
                  </a:lnTo>
                  <a:lnTo>
                    <a:pt x="2" y="111"/>
                  </a:lnTo>
                  <a:lnTo>
                    <a:pt x="1" y="108"/>
                  </a:lnTo>
                  <a:lnTo>
                    <a:pt x="0" y="105"/>
                  </a:lnTo>
                  <a:lnTo>
                    <a:pt x="0" y="102"/>
                  </a:lnTo>
                  <a:lnTo>
                    <a:pt x="0" y="99"/>
                  </a:lnTo>
                  <a:lnTo>
                    <a:pt x="1" y="96"/>
                  </a:lnTo>
                  <a:lnTo>
                    <a:pt x="2" y="93"/>
                  </a:lnTo>
                  <a:lnTo>
                    <a:pt x="4" y="90"/>
                  </a:lnTo>
                  <a:lnTo>
                    <a:pt x="6" y="88"/>
                  </a:lnTo>
                  <a:lnTo>
                    <a:pt x="9" y="87"/>
                  </a:lnTo>
                  <a:lnTo>
                    <a:pt x="13" y="86"/>
                  </a:lnTo>
                  <a:lnTo>
                    <a:pt x="17" y="85"/>
                  </a:lnTo>
                  <a:lnTo>
                    <a:pt x="87" y="85"/>
                  </a:lnTo>
                  <a:lnTo>
                    <a:pt x="150" y="22"/>
                  </a:lnTo>
                  <a:lnTo>
                    <a:pt x="152" y="17"/>
                  </a:lnTo>
                  <a:lnTo>
                    <a:pt x="155" y="13"/>
                  </a:lnTo>
                  <a:lnTo>
                    <a:pt x="159" y="9"/>
                  </a:lnTo>
                  <a:lnTo>
                    <a:pt x="164" y="6"/>
                  </a:lnTo>
                  <a:lnTo>
                    <a:pt x="169" y="3"/>
                  </a:lnTo>
                  <a:lnTo>
                    <a:pt x="175" y="1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4" y="2"/>
                  </a:lnTo>
                  <a:lnTo>
                    <a:pt x="210" y="5"/>
                  </a:lnTo>
                  <a:lnTo>
                    <a:pt x="216" y="8"/>
                  </a:lnTo>
                  <a:lnTo>
                    <a:pt x="221" y="12"/>
                  </a:lnTo>
                  <a:lnTo>
                    <a:pt x="223" y="15"/>
                  </a:lnTo>
                  <a:lnTo>
                    <a:pt x="224" y="17"/>
                  </a:lnTo>
                  <a:lnTo>
                    <a:pt x="227" y="22"/>
                  </a:lnTo>
                  <a:lnTo>
                    <a:pt x="227" y="25"/>
                  </a:lnTo>
                  <a:lnTo>
                    <a:pt x="227" y="28"/>
                  </a:lnTo>
                  <a:lnTo>
                    <a:pt x="227" y="29"/>
                  </a:lnTo>
                  <a:lnTo>
                    <a:pt x="227" y="194"/>
                  </a:lnTo>
                  <a:lnTo>
                    <a:pt x="227" y="199"/>
                  </a:lnTo>
                  <a:lnTo>
                    <a:pt x="226" y="204"/>
                  </a:lnTo>
                  <a:lnTo>
                    <a:pt x="224" y="209"/>
                  </a:lnTo>
                  <a:lnTo>
                    <a:pt x="221" y="213"/>
                  </a:lnTo>
                  <a:lnTo>
                    <a:pt x="218" y="216"/>
                  </a:lnTo>
                  <a:lnTo>
                    <a:pt x="214" y="218"/>
                  </a:lnTo>
                  <a:lnTo>
                    <a:pt x="210" y="220"/>
                  </a:lnTo>
                  <a:lnTo>
                    <a:pt x="206" y="221"/>
                  </a:lnTo>
                  <a:lnTo>
                    <a:pt x="206" y="376"/>
                  </a:lnTo>
                  <a:lnTo>
                    <a:pt x="206" y="382"/>
                  </a:lnTo>
                  <a:lnTo>
                    <a:pt x="204" y="388"/>
                  </a:lnTo>
                  <a:lnTo>
                    <a:pt x="201" y="393"/>
                  </a:lnTo>
                  <a:lnTo>
                    <a:pt x="199" y="395"/>
                  </a:lnTo>
                  <a:lnTo>
                    <a:pt x="197" y="397"/>
                  </a:lnTo>
                  <a:lnTo>
                    <a:pt x="195" y="399"/>
                  </a:lnTo>
                  <a:lnTo>
                    <a:pt x="193" y="400"/>
                  </a:lnTo>
                  <a:lnTo>
                    <a:pt x="188" y="402"/>
                  </a:lnTo>
                  <a:lnTo>
                    <a:pt x="183" y="404"/>
                  </a:lnTo>
                  <a:lnTo>
                    <a:pt x="178" y="404"/>
                  </a:lnTo>
                  <a:lnTo>
                    <a:pt x="173" y="404"/>
                  </a:lnTo>
                  <a:lnTo>
                    <a:pt x="167" y="402"/>
                  </a:lnTo>
                  <a:lnTo>
                    <a:pt x="165" y="401"/>
                  </a:lnTo>
                  <a:lnTo>
                    <a:pt x="163" y="400"/>
                  </a:lnTo>
                  <a:lnTo>
                    <a:pt x="158" y="397"/>
                  </a:lnTo>
                  <a:lnTo>
                    <a:pt x="155" y="393"/>
                  </a:lnTo>
                  <a:lnTo>
                    <a:pt x="153" y="391"/>
                  </a:lnTo>
                  <a:lnTo>
                    <a:pt x="152" y="388"/>
                  </a:lnTo>
                  <a:lnTo>
                    <a:pt x="151" y="385"/>
                  </a:lnTo>
                  <a:lnTo>
                    <a:pt x="150" y="382"/>
                  </a:lnTo>
                  <a:lnTo>
                    <a:pt x="150" y="379"/>
                  </a:lnTo>
                  <a:lnTo>
                    <a:pt x="149" y="37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85" name="Oval 142"/>
            <p:cNvSpPr>
              <a:spLocks noChangeArrowheads="1"/>
            </p:cNvSpPr>
            <p:nvPr/>
          </p:nvSpPr>
          <p:spPr bwMode="auto">
            <a:xfrm>
              <a:off x="2406819" y="4137489"/>
              <a:ext cx="132152" cy="132129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DE">
                <a:latin typeface="Calibri" pitchFamily="34" charset="0"/>
              </a:endParaRPr>
            </a:p>
          </p:txBody>
        </p:sp>
      </p:grpSp>
      <p:pic>
        <p:nvPicPr>
          <p:cNvPr id="98325" name="Picture 21" descr="sony-tablets1-hands2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580612" y="-3946525"/>
            <a:ext cx="11039475" cy="8229600"/>
          </a:xfrm>
          <a:prstGeom prst="rect">
            <a:avLst/>
          </a:prstGeom>
          <a:noFill/>
        </p:spPr>
      </p:pic>
      <p:pic>
        <p:nvPicPr>
          <p:cNvPr id="98327" name="Picture 23" descr="sony-tablets1-hands2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580612" y="-3946525"/>
            <a:ext cx="11039475" cy="8229600"/>
          </a:xfrm>
          <a:prstGeom prst="rect">
            <a:avLst/>
          </a:prstGeom>
          <a:noFill/>
        </p:spPr>
      </p:pic>
      <p:pic>
        <p:nvPicPr>
          <p:cNvPr id="98331" name="Picture 27" descr="ArktisPRO iPad Air 2 Hülle X-TPU Schutzhülle - Schwarz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1068" y="4745335"/>
            <a:ext cx="443401" cy="640752"/>
          </a:xfrm>
          <a:prstGeom prst="rect">
            <a:avLst/>
          </a:prstGeom>
          <a:noFill/>
        </p:spPr>
      </p:pic>
      <p:sp>
        <p:nvSpPr>
          <p:cNvPr id="68" name="Textfeld 67"/>
          <p:cNvSpPr txBox="1"/>
          <p:nvPr/>
        </p:nvSpPr>
        <p:spPr>
          <a:xfrm>
            <a:off x="6397983" y="3263950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1200" i="1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ctr"/>
            <a:r>
              <a:rPr lang="de-DE" sz="800" i="1" dirty="0" smtClean="0">
                <a:solidFill>
                  <a:schemeClr val="bg2"/>
                </a:solidFill>
                <a:latin typeface="Calibri" pitchFamily="34" charset="0"/>
              </a:rPr>
              <a:t>Mobil-Telefon</a:t>
            </a:r>
            <a:endParaRPr lang="de-DE" sz="1200" i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6589534" y="5154046"/>
            <a:ext cx="3834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" i="1" dirty="0" err="1" smtClean="0">
                <a:solidFill>
                  <a:schemeClr val="bg2"/>
                </a:solidFill>
                <a:latin typeface="Calibri" pitchFamily="34" charset="0"/>
              </a:rPr>
              <a:t>iPAD</a:t>
            </a:r>
            <a:endParaRPr lang="de-DE" sz="800" i="1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74" name="Wolke 73"/>
          <p:cNvSpPr/>
          <p:nvPr/>
        </p:nvSpPr>
        <p:spPr>
          <a:xfrm>
            <a:off x="821179" y="3830944"/>
            <a:ext cx="985851" cy="65314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>
              <a:rot lat="741865" lon="19159684" rev="21047262"/>
            </a:camera>
            <a:lightRig rig="threePt" dir="t"/>
          </a:scene3d>
          <a:sp3d extrusionH="76200"/>
        </p:spPr>
        <p:txBody>
          <a:bodyPr anchor="ctr"/>
          <a:lstStyle/>
          <a:p>
            <a:pPr algn="ctr" defTabSz="914400">
              <a:defRPr/>
            </a:pPr>
            <a:endParaRPr lang="de-DE" kern="0" dirty="0" smtClean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pic>
        <p:nvPicPr>
          <p:cNvPr id="76" name="Picture 12" descr="SAP 2011 logo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1" y="4376744"/>
            <a:ext cx="562079" cy="28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itel 8"/>
          <p:cNvSpPr txBox="1">
            <a:spLocks/>
          </p:cNvSpPr>
          <p:nvPr/>
        </p:nvSpPr>
        <p:spPr bwMode="auto">
          <a:xfrm>
            <a:off x="296864" y="1116658"/>
            <a:ext cx="8340725" cy="184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91418" bIns="45710">
            <a:spAutoFit/>
          </a:bodyPr>
          <a:lstStyle/>
          <a:p>
            <a:pPr marL="51435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prstClr val="white"/>
                </a:solidFill>
                <a:latin typeface="Calibri" pitchFamily="34" charset="0"/>
              </a:rPr>
              <a:t>Entwicklungsrichtungen verändern sich</a:t>
            </a:r>
          </a:p>
          <a:p>
            <a:pPr marL="269875" indent="-246063" defTabSz="455613">
              <a:spcAft>
                <a:spcPts val="600"/>
              </a:spcAft>
              <a:buFont typeface="Symbol" pitchFamily="18" charset="2"/>
              <a:buChar char="-"/>
              <a:defRPr/>
            </a:pPr>
            <a:r>
              <a:rPr lang="de-DE" dirty="0" smtClean="0">
                <a:solidFill>
                  <a:prstClr val="white"/>
                </a:solidFill>
                <a:latin typeface="Calibri" pitchFamily="34" charset="0"/>
              </a:rPr>
              <a:t>Neue Wettbewerber, neue Entwicklungsrichtungen</a:t>
            </a:r>
          </a:p>
          <a:p>
            <a:pPr marL="269875" indent="-246063" defTabSz="455613">
              <a:spcAft>
                <a:spcPts val="600"/>
              </a:spcAft>
              <a:buFont typeface="Symbol" pitchFamily="18" charset="2"/>
              <a:buChar char="-"/>
              <a:defRPr/>
            </a:pPr>
            <a:r>
              <a:rPr lang="de-DE" dirty="0" smtClean="0">
                <a:solidFill>
                  <a:prstClr val="white"/>
                </a:solidFill>
                <a:latin typeface="Calibri" pitchFamily="34" charset="0"/>
              </a:rPr>
              <a:t>Neue Anforderungen hinsichtlich Schnelligkeit und Wandlungsfähigkeit</a:t>
            </a: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>
              <a:solidFill>
                <a:prstClr val="white"/>
              </a:solidFill>
              <a:latin typeface="Calibri" pitchFamily="34" charset="0"/>
            </a:endParaRPr>
          </a:p>
          <a:p>
            <a:pPr marL="269875" indent="-246063" defTabSz="455613">
              <a:spcAft>
                <a:spcPts val="600"/>
              </a:spcAft>
              <a:defRPr/>
            </a:pPr>
            <a:endParaRPr lang="de-DE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7425505" y="2780493"/>
            <a:ext cx="1339779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smtClean="0">
                <a:solidFill>
                  <a:schemeClr val="bg1"/>
                </a:solidFill>
                <a:latin typeface="Calibri" pitchFamily="34" charset="0"/>
              </a:rPr>
              <a:t>Konsumenten</a:t>
            </a:r>
            <a:endParaRPr lang="de-DE" sz="16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 descr="Datei:Amazon-logo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8713" y="3578414"/>
            <a:ext cx="486075" cy="1769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5" name="Textfeld 114"/>
          <p:cNvSpPr txBox="1"/>
          <p:nvPr/>
        </p:nvSpPr>
        <p:spPr>
          <a:xfrm>
            <a:off x="588123" y="2780493"/>
            <a:ext cx="1183245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smtClean="0">
                <a:solidFill>
                  <a:schemeClr val="bg1"/>
                </a:solidFill>
                <a:latin typeface="Calibri" pitchFamily="34" charset="0"/>
              </a:rPr>
              <a:t>IT-Bereich</a:t>
            </a:r>
            <a:endParaRPr lang="de-DE" sz="16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8" name="Picture 4" descr="motorola dynaTAC erstes handy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35393">
            <a:off x="5804051" y="3090139"/>
            <a:ext cx="880324" cy="660243"/>
          </a:xfrm>
          <a:prstGeom prst="rect">
            <a:avLst/>
          </a:prstGeom>
          <a:noFill/>
        </p:spPr>
      </p:pic>
      <p:sp>
        <p:nvSpPr>
          <p:cNvPr id="131" name="Rechteck 130"/>
          <p:cNvSpPr/>
          <p:nvPr/>
        </p:nvSpPr>
        <p:spPr>
          <a:xfrm>
            <a:off x="3586912" y="3429024"/>
            <a:ext cx="1891555" cy="13895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132" name="Rechteck 131"/>
          <p:cNvSpPr/>
          <p:nvPr/>
        </p:nvSpPr>
        <p:spPr>
          <a:xfrm>
            <a:off x="3577947" y="3563496"/>
            <a:ext cx="1891555" cy="13895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133" name="Rechteck 132"/>
          <p:cNvSpPr/>
          <p:nvPr/>
        </p:nvSpPr>
        <p:spPr>
          <a:xfrm>
            <a:off x="627539" y="4356660"/>
            <a:ext cx="1891555" cy="13895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135" name="Rechteck 134"/>
          <p:cNvSpPr/>
          <p:nvPr/>
        </p:nvSpPr>
        <p:spPr>
          <a:xfrm>
            <a:off x="6669741" y="4249079"/>
            <a:ext cx="1891555" cy="13895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158" name="Textfeld 157"/>
          <p:cNvSpPr txBox="1"/>
          <p:nvPr/>
        </p:nvSpPr>
        <p:spPr>
          <a:xfrm>
            <a:off x="2359619" y="3804653"/>
            <a:ext cx="953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bg2"/>
                </a:solidFill>
                <a:latin typeface="Calibri" pitchFamily="34" charset="0"/>
              </a:rPr>
              <a:t>Dienstleister</a:t>
            </a:r>
          </a:p>
        </p:txBody>
      </p:sp>
      <p:cxnSp>
        <p:nvCxnSpPr>
          <p:cNvPr id="69" name="Gerade Verbindung mit Pfeil 68"/>
          <p:cNvCxnSpPr/>
          <p:nvPr/>
        </p:nvCxnSpPr>
        <p:spPr>
          <a:xfrm flipH="1">
            <a:off x="2099735" y="4158338"/>
            <a:ext cx="1440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 flipH="1">
            <a:off x="2099735" y="4292657"/>
            <a:ext cx="1440000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 flipH="1">
            <a:off x="5663188" y="4150589"/>
            <a:ext cx="1440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/>
          <p:nvPr/>
        </p:nvCxnSpPr>
        <p:spPr>
          <a:xfrm flipH="1">
            <a:off x="5663188" y="4284908"/>
            <a:ext cx="1440000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7" y="3541099"/>
            <a:ext cx="713329" cy="24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http://img2.pc-magazin.de/Apple-Logo-f630x378-ffffff-C-ab16dac4-7148605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7749" y="4403582"/>
            <a:ext cx="631459" cy="320477"/>
          </a:xfrm>
          <a:prstGeom prst="rect">
            <a:avLst/>
          </a:prstGeom>
          <a:noFill/>
        </p:spPr>
      </p:pic>
      <p:sp>
        <p:nvSpPr>
          <p:cNvPr id="88" name="Textfeld 87"/>
          <p:cNvSpPr txBox="1"/>
          <p:nvPr/>
        </p:nvSpPr>
        <p:spPr>
          <a:xfrm>
            <a:off x="3167282" y="4995522"/>
            <a:ext cx="718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" i="1" dirty="0" smtClean="0">
                <a:solidFill>
                  <a:schemeClr val="bg2"/>
                </a:solidFill>
                <a:latin typeface="Calibri" pitchFamily="34" charset="0"/>
              </a:rPr>
              <a:t>Google Nest,</a:t>
            </a:r>
          </a:p>
          <a:p>
            <a:pPr algn="ctr"/>
            <a:r>
              <a:rPr lang="de-DE" sz="800" i="1" dirty="0" smtClean="0">
                <a:solidFill>
                  <a:schemeClr val="bg2"/>
                </a:solidFill>
                <a:latin typeface="Calibri" pitchFamily="34" charset="0"/>
              </a:rPr>
              <a:t>Apple </a:t>
            </a:r>
            <a:r>
              <a:rPr lang="de-DE" sz="800" i="1" dirty="0" err="1" smtClean="0">
                <a:solidFill>
                  <a:schemeClr val="bg2"/>
                </a:solidFill>
                <a:latin typeface="Calibri" pitchFamily="34" charset="0"/>
              </a:rPr>
              <a:t>car</a:t>
            </a:r>
            <a:r>
              <a:rPr lang="de-DE" sz="800" i="1" dirty="0" smtClean="0">
                <a:solidFill>
                  <a:schemeClr val="bg2"/>
                </a:solidFill>
                <a:latin typeface="Calibri" pitchFamily="34" charset="0"/>
              </a:rPr>
              <a:t>, …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2413330" y="4357252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bg2"/>
                </a:solidFill>
                <a:latin typeface="Calibri" pitchFamily="34" charset="0"/>
              </a:rPr>
              <a:t>Konkurrenz</a:t>
            </a:r>
          </a:p>
        </p:txBody>
      </p:sp>
      <p:sp>
        <p:nvSpPr>
          <p:cNvPr id="30726" name="AutoShape 6" descr="Nest's first product was a smart thermostat."/>
          <p:cNvSpPr>
            <a:spLocks noChangeAspect="1" noChangeArrowheads="1"/>
          </p:cNvSpPr>
          <p:nvPr/>
        </p:nvSpPr>
        <p:spPr bwMode="auto">
          <a:xfrm>
            <a:off x="20637" y="-1146175"/>
            <a:ext cx="2381251" cy="2314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30728" name="Picture 8" descr="google-nest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l="12516" r="14268"/>
          <a:stretch>
            <a:fillRect/>
          </a:stretch>
        </p:blipFill>
        <p:spPr bwMode="auto">
          <a:xfrm>
            <a:off x="2521529" y="4743583"/>
            <a:ext cx="648393" cy="592216"/>
          </a:xfrm>
          <a:prstGeom prst="rect">
            <a:avLst/>
          </a:prstGeom>
          <a:noFill/>
        </p:spPr>
      </p:pic>
      <p:sp>
        <p:nvSpPr>
          <p:cNvPr id="90" name="Textfeld 89"/>
          <p:cNvSpPr txBox="1"/>
          <p:nvPr/>
        </p:nvSpPr>
        <p:spPr>
          <a:xfrm>
            <a:off x="6089018" y="3804653"/>
            <a:ext cx="571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bg2"/>
                </a:solidFill>
                <a:latin typeface="Calibri" pitchFamily="34" charset="0"/>
              </a:rPr>
              <a:t>Folger</a:t>
            </a:r>
          </a:p>
        </p:txBody>
      </p:sp>
      <p:sp>
        <p:nvSpPr>
          <p:cNvPr id="91" name="Textfeld 90"/>
          <p:cNvSpPr txBox="1"/>
          <p:nvPr/>
        </p:nvSpPr>
        <p:spPr>
          <a:xfrm>
            <a:off x="6083709" y="4357252"/>
            <a:ext cx="619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bg2"/>
                </a:solidFill>
                <a:latin typeface="Calibri" pitchFamily="34" charset="0"/>
              </a:rPr>
              <a:t>Treiber</a:t>
            </a:r>
          </a:p>
        </p:txBody>
      </p:sp>
      <p:pic>
        <p:nvPicPr>
          <p:cNvPr id="30730" name="Picture 10" descr="File:Media Markt logo.sv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18634" y="4582058"/>
            <a:ext cx="753225" cy="175169"/>
          </a:xfrm>
          <a:prstGeom prst="rect">
            <a:avLst/>
          </a:prstGeom>
          <a:noFill/>
        </p:spPr>
      </p:pic>
      <p:sp>
        <p:nvSpPr>
          <p:cNvPr id="71" name="Rechteck 24"/>
          <p:cNvSpPr>
            <a:spLocks noChangeArrowheads="1"/>
          </p:cNvSpPr>
          <p:nvPr/>
        </p:nvSpPr>
        <p:spPr bwMode="auto">
          <a:xfrm>
            <a:off x="296863" y="173038"/>
            <a:ext cx="5573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Calibri" pitchFamily="34" charset="0"/>
              </a:rPr>
              <a:t>1 | Was bedeutet Industrie 4.0 für SCHUNK</a:t>
            </a:r>
          </a:p>
        </p:txBody>
      </p:sp>
    </p:spTree>
    <p:extLst>
      <p:ext uri="{BB962C8B-B14F-4D97-AF65-F5344CB8AC3E}">
        <p14:creationId xmlns:p14="http://schemas.microsoft.com/office/powerpoint/2010/main" val="420491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Calibri" pitchFamily="34" charset="0"/>
              </a:rPr>
              <a:t>1 | Was bedeutet Industrie 4.0 für SCHUNK</a:t>
            </a:r>
          </a:p>
        </p:txBody>
      </p:sp>
      <p:sp>
        <p:nvSpPr>
          <p:cNvPr id="23" name="Titel 8"/>
          <p:cNvSpPr txBox="1">
            <a:spLocks/>
          </p:cNvSpPr>
          <p:nvPr/>
        </p:nvSpPr>
        <p:spPr bwMode="auto">
          <a:xfrm>
            <a:off x="296862" y="1018667"/>
            <a:ext cx="8847138" cy="212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91418" bIns="45710">
            <a:spAutoFit/>
          </a:bodyPr>
          <a:lstStyle/>
          <a:p>
            <a:pPr marL="514350" lvl="0" indent="-514350" defTabSz="455613">
              <a:spcAft>
                <a:spcPts val="60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latin typeface="Calibri"/>
              </a:rPr>
              <a:t>Industrie 4.0 und Digitalisierung </a:t>
            </a: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- </a:t>
            </a:r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Die Technologie ändert sich</a:t>
            </a:r>
          </a:p>
          <a:p>
            <a:pPr marL="357188" indent="-357188" defTabSz="455613">
              <a:spcAft>
                <a:spcPts val="600"/>
              </a:spcAft>
              <a:buFont typeface="Wingdings 3" pitchFamily="18" charset="2"/>
              <a:buChar char=""/>
              <a:defRPr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Durchgängige Datenerfassung in allen Bereichen weit</a:t>
            </a:r>
            <a:br>
              <a:rPr lang="de-DE" dirty="0" smtClean="0">
                <a:solidFill>
                  <a:schemeClr val="bg1"/>
                </a:solidFill>
                <a:latin typeface="+mj-lt"/>
              </a:rPr>
            </a:br>
            <a:r>
              <a:rPr lang="de-DE" dirty="0" smtClean="0">
                <a:solidFill>
                  <a:schemeClr val="bg1"/>
                </a:solidFill>
                <a:latin typeface="+mj-lt"/>
              </a:rPr>
              <a:t>über die klassische Automatisierungspyramide hinaus</a:t>
            </a:r>
          </a:p>
          <a:p>
            <a:pPr marL="357188" indent="-357188" defTabSz="455613">
              <a:spcAft>
                <a:spcPts val="600"/>
              </a:spcAft>
              <a:buFont typeface="Wingdings 3" pitchFamily="18" charset="2"/>
              <a:buChar char=""/>
              <a:defRPr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Hierarchieebenen lösen sich auf</a:t>
            </a:r>
          </a:p>
          <a:p>
            <a:pPr marL="357188" indent="-357188" defTabSz="455613">
              <a:spcAft>
                <a:spcPts val="600"/>
              </a:spcAft>
              <a:buFont typeface="Wingdings 3" pitchFamily="18" charset="2"/>
              <a:buChar char=""/>
              <a:defRPr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Entwicklung neuer Ökosysteme</a:t>
            </a: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Group 28"/>
          <p:cNvGrpSpPr>
            <a:grpSpLocks/>
          </p:cNvGrpSpPr>
          <p:nvPr/>
        </p:nvGrpSpPr>
        <p:grpSpPr bwMode="auto">
          <a:xfrm>
            <a:off x="5146581" y="2650951"/>
            <a:ext cx="2592000" cy="2592000"/>
            <a:chOff x="1274" y="2692"/>
            <a:chExt cx="1106" cy="1113"/>
          </a:xfrm>
        </p:grpSpPr>
        <p:sp>
          <p:nvSpPr>
            <p:cNvPr id="25" name="Arc 29"/>
            <p:cNvSpPr>
              <a:spLocks/>
            </p:cNvSpPr>
            <p:nvPr/>
          </p:nvSpPr>
          <p:spPr bwMode="gray">
            <a:xfrm>
              <a:off x="1823" y="2692"/>
              <a:ext cx="465" cy="557"/>
            </a:xfrm>
            <a:custGeom>
              <a:avLst/>
              <a:gdLst>
                <a:gd name="T0" fmla="*/ 0 w 18040"/>
                <a:gd name="T1" fmla="*/ 0 h 21600"/>
                <a:gd name="T2" fmla="*/ 0 w 18040"/>
                <a:gd name="T3" fmla="*/ 0 h 21600"/>
                <a:gd name="T4" fmla="*/ 0 w 18040"/>
                <a:gd name="T5" fmla="*/ 0 h 21600"/>
                <a:gd name="T6" fmla="*/ 0 60000 65536"/>
                <a:gd name="T7" fmla="*/ 0 60000 65536"/>
                <a:gd name="T8" fmla="*/ 0 60000 65536"/>
                <a:gd name="T9" fmla="*/ 0 w 18040"/>
                <a:gd name="T10" fmla="*/ 0 h 21600"/>
                <a:gd name="T11" fmla="*/ 18040 w 180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40" h="21600" fill="none" extrusionOk="0">
                  <a:moveTo>
                    <a:pt x="0" y="-1"/>
                  </a:moveTo>
                  <a:cubicBezTo>
                    <a:pt x="7265" y="-1"/>
                    <a:pt x="14044" y="3652"/>
                    <a:pt x="18040" y="9720"/>
                  </a:cubicBezTo>
                </a:path>
                <a:path w="18040" h="21600" stroke="0" extrusionOk="0">
                  <a:moveTo>
                    <a:pt x="0" y="-1"/>
                  </a:moveTo>
                  <a:cubicBezTo>
                    <a:pt x="7265" y="-1"/>
                    <a:pt x="14044" y="3652"/>
                    <a:pt x="18040" y="972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Arc 30"/>
            <p:cNvSpPr>
              <a:spLocks/>
            </p:cNvSpPr>
            <p:nvPr/>
          </p:nvSpPr>
          <p:spPr bwMode="gray">
            <a:xfrm>
              <a:off x="1824" y="3002"/>
              <a:ext cx="556" cy="514"/>
            </a:xfrm>
            <a:custGeom>
              <a:avLst/>
              <a:gdLst>
                <a:gd name="T0" fmla="*/ 0 w 21600"/>
                <a:gd name="T1" fmla="*/ 0 h 19912"/>
                <a:gd name="T2" fmla="*/ 0 w 21600"/>
                <a:gd name="T3" fmla="*/ 0 h 19912"/>
                <a:gd name="T4" fmla="*/ 0 w 21600"/>
                <a:gd name="T5" fmla="*/ 0 h 19912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912"/>
                <a:gd name="T11" fmla="*/ 21600 w 21600"/>
                <a:gd name="T12" fmla="*/ 19912 h 19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912" fill="none" extrusionOk="0">
                  <a:moveTo>
                    <a:pt x="19363" y="-1"/>
                  </a:moveTo>
                  <a:cubicBezTo>
                    <a:pt x="20834" y="2976"/>
                    <a:pt x="21600" y="6251"/>
                    <a:pt x="21600" y="9572"/>
                  </a:cubicBezTo>
                  <a:cubicBezTo>
                    <a:pt x="21600" y="13184"/>
                    <a:pt x="20693" y="16740"/>
                    <a:pt x="18964" y="19912"/>
                  </a:cubicBezTo>
                </a:path>
                <a:path w="21600" h="19912" stroke="0" extrusionOk="0">
                  <a:moveTo>
                    <a:pt x="19363" y="-1"/>
                  </a:moveTo>
                  <a:cubicBezTo>
                    <a:pt x="20834" y="2976"/>
                    <a:pt x="21600" y="6251"/>
                    <a:pt x="21600" y="9572"/>
                  </a:cubicBezTo>
                  <a:cubicBezTo>
                    <a:pt x="21600" y="13184"/>
                    <a:pt x="20693" y="16740"/>
                    <a:pt x="18964" y="19912"/>
                  </a:cubicBezTo>
                  <a:lnTo>
                    <a:pt x="0" y="9572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Arc 31"/>
            <p:cNvSpPr>
              <a:spLocks/>
            </p:cNvSpPr>
            <p:nvPr/>
          </p:nvSpPr>
          <p:spPr bwMode="gray">
            <a:xfrm>
              <a:off x="1341" y="2695"/>
              <a:ext cx="487" cy="556"/>
            </a:xfrm>
            <a:custGeom>
              <a:avLst/>
              <a:gdLst>
                <a:gd name="T0" fmla="*/ 0 w 18874"/>
                <a:gd name="T1" fmla="*/ 0 h 21572"/>
                <a:gd name="T2" fmla="*/ 0 w 18874"/>
                <a:gd name="T3" fmla="*/ 0 h 21572"/>
                <a:gd name="T4" fmla="*/ 0 w 18874"/>
                <a:gd name="T5" fmla="*/ 0 h 21572"/>
                <a:gd name="T6" fmla="*/ 0 60000 65536"/>
                <a:gd name="T7" fmla="*/ 0 60000 65536"/>
                <a:gd name="T8" fmla="*/ 0 60000 65536"/>
                <a:gd name="T9" fmla="*/ 0 w 18874"/>
                <a:gd name="T10" fmla="*/ 0 h 21572"/>
                <a:gd name="T11" fmla="*/ 18874 w 18874"/>
                <a:gd name="T12" fmla="*/ 21572 h 215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74" h="21572" fill="none" extrusionOk="0">
                  <a:moveTo>
                    <a:pt x="0" y="11068"/>
                  </a:moveTo>
                  <a:cubicBezTo>
                    <a:pt x="3619" y="4564"/>
                    <a:pt x="10332" y="382"/>
                    <a:pt x="17765" y="0"/>
                  </a:cubicBezTo>
                </a:path>
                <a:path w="18874" h="21572" stroke="0" extrusionOk="0">
                  <a:moveTo>
                    <a:pt x="0" y="11068"/>
                  </a:moveTo>
                  <a:cubicBezTo>
                    <a:pt x="3619" y="4564"/>
                    <a:pt x="10332" y="382"/>
                    <a:pt x="17765" y="0"/>
                  </a:cubicBezTo>
                  <a:lnTo>
                    <a:pt x="18874" y="21572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Arc 32"/>
            <p:cNvSpPr>
              <a:spLocks/>
            </p:cNvSpPr>
            <p:nvPr/>
          </p:nvSpPr>
          <p:spPr bwMode="gray">
            <a:xfrm>
              <a:off x="1831" y="3248"/>
              <a:ext cx="466" cy="556"/>
            </a:xfrm>
            <a:custGeom>
              <a:avLst/>
              <a:gdLst>
                <a:gd name="T0" fmla="*/ 0 w 18090"/>
                <a:gd name="T1" fmla="*/ 0 h 21548"/>
                <a:gd name="T2" fmla="*/ 0 w 18090"/>
                <a:gd name="T3" fmla="*/ 0 h 21548"/>
                <a:gd name="T4" fmla="*/ 0 w 18090"/>
                <a:gd name="T5" fmla="*/ 0 h 21548"/>
                <a:gd name="T6" fmla="*/ 0 60000 65536"/>
                <a:gd name="T7" fmla="*/ 0 60000 65536"/>
                <a:gd name="T8" fmla="*/ 0 60000 65536"/>
                <a:gd name="T9" fmla="*/ 0 w 18090"/>
                <a:gd name="T10" fmla="*/ 0 h 21548"/>
                <a:gd name="T11" fmla="*/ 18090 w 18090"/>
                <a:gd name="T12" fmla="*/ 21548 h 215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90" h="21548" fill="none" extrusionOk="0">
                  <a:moveTo>
                    <a:pt x="18090" y="11803"/>
                  </a:moveTo>
                  <a:cubicBezTo>
                    <a:pt x="14392" y="17469"/>
                    <a:pt x="8253" y="21076"/>
                    <a:pt x="1502" y="21547"/>
                  </a:cubicBezTo>
                </a:path>
                <a:path w="18090" h="21548" stroke="0" extrusionOk="0">
                  <a:moveTo>
                    <a:pt x="18090" y="11803"/>
                  </a:moveTo>
                  <a:cubicBezTo>
                    <a:pt x="14392" y="17469"/>
                    <a:pt x="8253" y="21076"/>
                    <a:pt x="1502" y="21547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Arc 33"/>
            <p:cNvSpPr>
              <a:spLocks/>
            </p:cNvSpPr>
            <p:nvPr/>
          </p:nvSpPr>
          <p:spPr bwMode="gray">
            <a:xfrm>
              <a:off x="1385" y="3248"/>
              <a:ext cx="443" cy="557"/>
            </a:xfrm>
            <a:custGeom>
              <a:avLst/>
              <a:gdLst>
                <a:gd name="T0" fmla="*/ 0 w 17212"/>
                <a:gd name="T1" fmla="*/ 0 h 21586"/>
                <a:gd name="T2" fmla="*/ 0 w 17212"/>
                <a:gd name="T3" fmla="*/ 0 h 21586"/>
                <a:gd name="T4" fmla="*/ 0 w 17212"/>
                <a:gd name="T5" fmla="*/ 0 h 21586"/>
                <a:gd name="T6" fmla="*/ 0 60000 65536"/>
                <a:gd name="T7" fmla="*/ 0 60000 65536"/>
                <a:gd name="T8" fmla="*/ 0 60000 65536"/>
                <a:gd name="T9" fmla="*/ 0 w 17212"/>
                <a:gd name="T10" fmla="*/ 0 h 21586"/>
                <a:gd name="T11" fmla="*/ 17212 w 17212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212" h="21586" fill="none" extrusionOk="0">
                  <a:moveTo>
                    <a:pt x="16426" y="21585"/>
                  </a:moveTo>
                  <a:cubicBezTo>
                    <a:pt x="9947" y="21349"/>
                    <a:pt x="3916" y="18216"/>
                    <a:pt x="-1" y="13050"/>
                  </a:cubicBezTo>
                </a:path>
                <a:path w="17212" h="21586" stroke="0" extrusionOk="0">
                  <a:moveTo>
                    <a:pt x="16426" y="21585"/>
                  </a:moveTo>
                  <a:cubicBezTo>
                    <a:pt x="9947" y="21349"/>
                    <a:pt x="3916" y="18216"/>
                    <a:pt x="-1" y="13050"/>
                  </a:cubicBezTo>
                  <a:lnTo>
                    <a:pt x="1721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Arc 34"/>
            <p:cNvSpPr>
              <a:spLocks/>
            </p:cNvSpPr>
            <p:nvPr/>
          </p:nvSpPr>
          <p:spPr bwMode="gray">
            <a:xfrm>
              <a:off x="1274" y="3017"/>
              <a:ext cx="556" cy="528"/>
            </a:xfrm>
            <a:custGeom>
              <a:avLst/>
              <a:gdLst>
                <a:gd name="T0" fmla="*/ 0 w 21600"/>
                <a:gd name="T1" fmla="*/ 0 h 20449"/>
                <a:gd name="T2" fmla="*/ 0 w 21600"/>
                <a:gd name="T3" fmla="*/ 0 h 20449"/>
                <a:gd name="T4" fmla="*/ 0 w 21600"/>
                <a:gd name="T5" fmla="*/ 0 h 204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9"/>
                <a:gd name="T11" fmla="*/ 21600 w 21600"/>
                <a:gd name="T12" fmla="*/ 20449 h 204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9" fill="none" extrusionOk="0">
                  <a:moveTo>
                    <a:pt x="3132" y="20449"/>
                  </a:moveTo>
                  <a:cubicBezTo>
                    <a:pt x="1083" y="17071"/>
                    <a:pt x="0" y="13195"/>
                    <a:pt x="0" y="9245"/>
                  </a:cubicBezTo>
                  <a:cubicBezTo>
                    <a:pt x="0" y="6047"/>
                    <a:pt x="709" y="2889"/>
                    <a:pt x="2078" y="0"/>
                  </a:cubicBezTo>
                </a:path>
                <a:path w="21600" h="20449" stroke="0" extrusionOk="0">
                  <a:moveTo>
                    <a:pt x="3132" y="20449"/>
                  </a:moveTo>
                  <a:cubicBezTo>
                    <a:pt x="1083" y="17071"/>
                    <a:pt x="0" y="13195"/>
                    <a:pt x="0" y="9245"/>
                  </a:cubicBezTo>
                  <a:cubicBezTo>
                    <a:pt x="0" y="6047"/>
                    <a:pt x="709" y="2889"/>
                    <a:pt x="2078" y="0"/>
                  </a:cubicBezTo>
                  <a:lnTo>
                    <a:pt x="21600" y="9245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5705535" y="5840905"/>
            <a:ext cx="1961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i="1" dirty="0" smtClean="0">
                <a:solidFill>
                  <a:schemeClr val="bg1"/>
                </a:solidFill>
                <a:latin typeface="+mj-lt"/>
              </a:rPr>
              <a:t>Internet der Dinge</a:t>
            </a:r>
          </a:p>
        </p:txBody>
      </p:sp>
      <p:cxnSp>
        <p:nvCxnSpPr>
          <p:cNvPr id="32" name="Gerade Verbindung mit Pfeil 31"/>
          <p:cNvCxnSpPr>
            <a:stCxn id="48" idx="5"/>
            <a:endCxn id="50" idx="2"/>
          </p:cNvCxnSpPr>
          <p:nvPr/>
        </p:nvCxnSpPr>
        <p:spPr>
          <a:xfrm>
            <a:off x="5515682" y="3463508"/>
            <a:ext cx="1844845" cy="1062272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49" idx="4"/>
          </p:cNvCxnSpPr>
          <p:nvPr/>
        </p:nvCxnSpPr>
        <p:spPr>
          <a:xfrm>
            <a:off x="7440017" y="3477577"/>
            <a:ext cx="21117" cy="942239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47" idx="4"/>
          </p:cNvCxnSpPr>
          <p:nvPr/>
        </p:nvCxnSpPr>
        <p:spPr>
          <a:xfrm>
            <a:off x="6430529" y="2893330"/>
            <a:ext cx="0" cy="2069747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stCxn id="49" idx="2"/>
            <a:endCxn id="51" idx="6"/>
          </p:cNvCxnSpPr>
          <p:nvPr/>
        </p:nvCxnSpPr>
        <p:spPr>
          <a:xfrm flipH="1">
            <a:off x="5552552" y="3387577"/>
            <a:ext cx="1797465" cy="1138203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51" idx="4"/>
            <a:endCxn id="52" idx="2"/>
          </p:cNvCxnSpPr>
          <p:nvPr/>
        </p:nvCxnSpPr>
        <p:spPr>
          <a:xfrm>
            <a:off x="5462552" y="4615780"/>
            <a:ext cx="877977" cy="437297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stCxn id="48" idx="7"/>
            <a:endCxn id="47" idx="2"/>
          </p:cNvCxnSpPr>
          <p:nvPr/>
        </p:nvCxnSpPr>
        <p:spPr>
          <a:xfrm flipV="1">
            <a:off x="5515682" y="2803330"/>
            <a:ext cx="824847" cy="532898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stCxn id="51" idx="0"/>
            <a:endCxn id="48" idx="4"/>
          </p:cNvCxnSpPr>
          <p:nvPr/>
        </p:nvCxnSpPr>
        <p:spPr>
          <a:xfrm flipH="1" flipV="1">
            <a:off x="5452042" y="3489868"/>
            <a:ext cx="10510" cy="945912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endCxn id="50" idx="4"/>
          </p:cNvCxnSpPr>
          <p:nvPr/>
        </p:nvCxnSpPr>
        <p:spPr>
          <a:xfrm flipV="1">
            <a:off x="6542905" y="4615780"/>
            <a:ext cx="907622" cy="410509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endCxn id="49" idx="1"/>
          </p:cNvCxnSpPr>
          <p:nvPr/>
        </p:nvCxnSpPr>
        <p:spPr>
          <a:xfrm>
            <a:off x="6496806" y="2830477"/>
            <a:ext cx="879571" cy="493460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stCxn id="48" idx="7"/>
            <a:endCxn id="49" idx="2"/>
          </p:cNvCxnSpPr>
          <p:nvPr/>
        </p:nvCxnSpPr>
        <p:spPr>
          <a:xfrm>
            <a:off x="5515682" y="3336228"/>
            <a:ext cx="1834335" cy="51349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endCxn id="50" idx="3"/>
          </p:cNvCxnSpPr>
          <p:nvPr/>
        </p:nvCxnSpPr>
        <p:spPr>
          <a:xfrm flipV="1">
            <a:off x="5542988" y="4589420"/>
            <a:ext cx="1843899" cy="26360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>
            <a:stCxn id="47" idx="3"/>
            <a:endCxn id="51" idx="7"/>
          </p:cNvCxnSpPr>
          <p:nvPr/>
        </p:nvCxnSpPr>
        <p:spPr>
          <a:xfrm flipH="1">
            <a:off x="5526192" y="2866970"/>
            <a:ext cx="840697" cy="1595170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>
            <a:stCxn id="47" idx="5"/>
            <a:endCxn id="50" idx="1"/>
          </p:cNvCxnSpPr>
          <p:nvPr/>
        </p:nvCxnSpPr>
        <p:spPr>
          <a:xfrm>
            <a:off x="6494169" y="2866970"/>
            <a:ext cx="892718" cy="1595170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48" idx="5"/>
            <a:endCxn id="52" idx="1"/>
          </p:cNvCxnSpPr>
          <p:nvPr/>
        </p:nvCxnSpPr>
        <p:spPr>
          <a:xfrm>
            <a:off x="5515682" y="3463508"/>
            <a:ext cx="851207" cy="1525929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>
            <a:stCxn id="49" idx="3"/>
          </p:cNvCxnSpPr>
          <p:nvPr/>
        </p:nvCxnSpPr>
        <p:spPr>
          <a:xfrm flipH="1">
            <a:off x="6430530" y="3451217"/>
            <a:ext cx="945847" cy="1512192"/>
          </a:xfrm>
          <a:prstGeom prst="straightConnector1">
            <a:avLst/>
          </a:prstGeom>
          <a:ln w="6350">
            <a:solidFill>
              <a:srgbClr val="00B0F5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6340529" y="2713330"/>
            <a:ext cx="180000" cy="180000"/>
          </a:xfrm>
          <a:prstGeom prst="ellipse">
            <a:avLst/>
          </a:prstGeom>
          <a:solidFill>
            <a:srgbClr val="00B0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5362042" y="3309868"/>
            <a:ext cx="180000" cy="180000"/>
          </a:xfrm>
          <a:prstGeom prst="ellipse">
            <a:avLst/>
          </a:prstGeom>
          <a:solidFill>
            <a:srgbClr val="00B0F5"/>
          </a:solidFill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7350017" y="3297577"/>
            <a:ext cx="180000" cy="180000"/>
          </a:xfrm>
          <a:prstGeom prst="ellipse">
            <a:avLst/>
          </a:prstGeom>
          <a:solidFill>
            <a:srgbClr val="00B0F5"/>
          </a:solidFill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7360527" y="4435780"/>
            <a:ext cx="180000" cy="180000"/>
          </a:xfrm>
          <a:prstGeom prst="ellipse">
            <a:avLst/>
          </a:prstGeom>
          <a:solidFill>
            <a:srgbClr val="00B0F5"/>
          </a:solidFill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5372552" y="4435780"/>
            <a:ext cx="180000" cy="180000"/>
          </a:xfrm>
          <a:prstGeom prst="ellipse">
            <a:avLst/>
          </a:prstGeom>
          <a:solidFill>
            <a:srgbClr val="00B0F5"/>
          </a:solidFill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340529" y="4963077"/>
            <a:ext cx="180000" cy="180000"/>
          </a:xfrm>
          <a:prstGeom prst="ellipse">
            <a:avLst/>
          </a:prstGeom>
          <a:solidFill>
            <a:srgbClr val="00B0F5"/>
          </a:solidFill>
          <a:ln>
            <a:solidFill>
              <a:srgbClr val="00B0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feld 52"/>
          <p:cNvSpPr txBox="1"/>
          <p:nvPr/>
        </p:nvSpPr>
        <p:spPr>
          <a:xfrm rot="20125549">
            <a:off x="6546514" y="4801397"/>
            <a:ext cx="8098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50" i="1" dirty="0" smtClean="0">
                <a:solidFill>
                  <a:schemeClr val="bg1"/>
                </a:solidFill>
                <a:latin typeface="+mj-lt"/>
              </a:rPr>
              <a:t>Vernetzung</a:t>
            </a:r>
            <a:endParaRPr lang="de-DE" sz="105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91563" l="9636" r="90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3870" r="9524" b="10232"/>
          <a:stretch/>
        </p:blipFill>
        <p:spPr>
          <a:xfrm>
            <a:off x="7545629" y="4346757"/>
            <a:ext cx="1177572" cy="732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63050">
            <a:off x="6290717" y="1914845"/>
            <a:ext cx="263587" cy="7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5" cstate="print"/>
          <a:srcRect l="23679" r="26138"/>
          <a:stretch>
            <a:fillRect/>
          </a:stretch>
        </p:blipFill>
        <p:spPr bwMode="auto">
          <a:xfrm>
            <a:off x="7746326" y="2964893"/>
            <a:ext cx="604837" cy="86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F4048DED-D378-45BC-9034-9795E42AA32D" descr="C:\TMP\notesA60164\~b359971.TMP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B223A"/>
              </a:clrFrom>
              <a:clrTo>
                <a:srgbClr val="0B223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119" b="81927" l="36589" r="80193">
                        <a14:foregroundMark x1="65475" y1="51927" x2="68707" y2="67982"/>
                        <a14:foregroundMark x1="62655" y1="76422" x2="79780" y2="77523"/>
                        <a14:foregroundMark x1="63205" y1="77982" x2="75516" y2="79083"/>
                        <a14:foregroundMark x1="38102" y1="54587" x2="38446" y2="56147"/>
                      </a14:backgroundRemoval>
                    </a14:imgEffect>
                  </a14:imgLayer>
                </a14:imgProps>
              </a:ext>
            </a:extLst>
          </a:blip>
          <a:srcRect l="31766" t="42440" r="25143" b="19659"/>
          <a:stretch/>
        </p:blipFill>
        <p:spPr bwMode="auto">
          <a:xfrm>
            <a:off x="4392626" y="4533540"/>
            <a:ext cx="910975" cy="60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4" descr="https://mall.industry.siemens.com/collaterals/files/32/JPG/P_NC01_XX_01344j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1"/>
          <a:stretch/>
        </p:blipFill>
        <p:spPr bwMode="auto">
          <a:xfrm>
            <a:off x="6246874" y="5271814"/>
            <a:ext cx="547309" cy="669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http://red-dot.de/pd/wp-content/uploads/onex_2014/big/17-01115-2014-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8" b="97395" l="10000" r="90000">
                        <a14:foregroundMark x1="56133" y1="19185" x2="54833" y2="12506"/>
                        <a14:foregroundMark x1="29133" y1="40692" x2="32900" y2="29133"/>
                        <a14:foregroundMark x1="18333" y1="80199" x2="22133" y2="67314"/>
                        <a14:foregroundMark x1="20433" y1="54950" x2="18900" y2="50118"/>
                        <a14:foregroundMark x1="32333" y1="83420" x2="31200" y2="71056"/>
                        <a14:foregroundMark x1="71633" y1="66746" x2="74867" y2="59782"/>
                        <a14:foregroundMark x1="73167" y1="68640" x2="70700" y2="66225"/>
                        <a14:foregroundMark x1="66733" y1="27854" x2="69100" y2="31549"/>
                        <a14:foregroundMark x1="69333" y1="36949" x2="69700" y2="32070"/>
                        <a14:foregroundMark x1="70400" y1="65561" x2="71933" y2="61345"/>
                        <a14:foregroundMark x1="70167" y1="64519" x2="72200" y2="5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11" y="2775589"/>
            <a:ext cx="1211312" cy="852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Gewinkelte Verbindung 60"/>
          <p:cNvCxnSpPr/>
          <p:nvPr/>
        </p:nvCxnSpPr>
        <p:spPr>
          <a:xfrm rot="10800000" flipV="1">
            <a:off x="2851090" y="3952775"/>
            <a:ext cx="2298111" cy="1100302"/>
          </a:xfrm>
          <a:prstGeom prst="bentConnector3">
            <a:avLst>
              <a:gd name="adj1" fmla="val 50000"/>
            </a:avLst>
          </a:prstGeom>
          <a:ln w="6350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>
          <a:xfrm>
            <a:off x="3680752" y="3627994"/>
            <a:ext cx="1222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1" dirty="0" smtClean="0">
                <a:solidFill>
                  <a:schemeClr val="bg1"/>
                </a:solidFill>
                <a:latin typeface="+mj-lt"/>
              </a:rPr>
              <a:t>Zweiter Kanal</a:t>
            </a:r>
          </a:p>
        </p:txBody>
      </p:sp>
      <p:sp>
        <p:nvSpPr>
          <p:cNvPr id="63" name="Rechteck 62"/>
          <p:cNvSpPr/>
          <p:nvPr/>
        </p:nvSpPr>
        <p:spPr>
          <a:xfrm>
            <a:off x="178378" y="4826633"/>
            <a:ext cx="948479" cy="25561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Feldebene</a:t>
            </a:r>
          </a:p>
          <a:p>
            <a:pPr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000" i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Devices</a:t>
            </a:r>
            <a:endParaRPr lang="de-DE" sz="1000" i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5" name="Abgerundetes Rechteck 64"/>
          <p:cNvSpPr/>
          <p:nvPr/>
        </p:nvSpPr>
        <p:spPr>
          <a:xfrm>
            <a:off x="792653" y="3974264"/>
            <a:ext cx="1980000" cy="252000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Prozessleitebene</a:t>
            </a:r>
            <a:r>
              <a:rPr lang="de-DE" sz="1400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de-DE" sz="10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SCADA</a:t>
            </a:r>
            <a:endParaRPr lang="de-DE" sz="10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6" name="Abgerundetes Rechteck 65"/>
          <p:cNvSpPr/>
          <p:nvPr/>
        </p:nvSpPr>
        <p:spPr>
          <a:xfrm>
            <a:off x="522653" y="4347109"/>
            <a:ext cx="2520000" cy="252000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Steuerungsebene</a:t>
            </a:r>
            <a:r>
              <a:rPr lang="de-DE" sz="1400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de-DE" sz="10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NC, PLC</a:t>
            </a:r>
            <a:endParaRPr lang="de-DE" sz="10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7" name="Abgerundetes Rechteck 66"/>
          <p:cNvSpPr/>
          <p:nvPr/>
        </p:nvSpPr>
        <p:spPr>
          <a:xfrm>
            <a:off x="1062653" y="3601419"/>
            <a:ext cx="1440000" cy="252000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Betriebsebene</a:t>
            </a:r>
            <a:r>
              <a:rPr lang="de-DE" sz="1400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de-DE" sz="1000" i="1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MES</a:t>
            </a:r>
            <a:endParaRPr lang="de-DE" sz="10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8" name="Abgerundetes Rechteck 67"/>
          <p:cNvSpPr/>
          <p:nvPr/>
        </p:nvSpPr>
        <p:spPr>
          <a:xfrm>
            <a:off x="1332653" y="3228574"/>
            <a:ext cx="900000" cy="252000"/>
          </a:xfrm>
          <a:prstGeom prst="roundRect">
            <a:avLst/>
          </a:prstGeom>
          <a:solidFill>
            <a:srgbClr val="00B0F5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ERP </a:t>
            </a:r>
            <a:r>
              <a:rPr lang="de-DE" sz="1000" i="1" dirty="0" err="1" smtClean="0">
                <a:solidFill>
                  <a:srgbClr val="F2F2F2"/>
                </a:solidFill>
                <a:latin typeface="+mj-lt"/>
                <a:cs typeface="Calibri" panose="020F0502020204030204" pitchFamily="34" charset="0"/>
              </a:rPr>
              <a:t>ERP</a:t>
            </a:r>
            <a:endParaRPr lang="de-DE" sz="1000" i="1" dirty="0">
              <a:solidFill>
                <a:srgbClr val="F2F2F2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63050">
            <a:off x="1205566" y="4742790"/>
            <a:ext cx="263587" cy="7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7"/>
          <p:cNvPicPr>
            <a:picLocks noChangeAspect="1" noChangeArrowheads="1"/>
          </p:cNvPicPr>
          <p:nvPr/>
        </p:nvPicPr>
        <p:blipFill>
          <a:blip r:embed="rId5" cstate="print"/>
          <a:srcRect l="23679" r="26138"/>
          <a:stretch>
            <a:fillRect/>
          </a:stretch>
        </p:blipFill>
        <p:spPr bwMode="auto">
          <a:xfrm rot="2257190">
            <a:off x="2250056" y="4803140"/>
            <a:ext cx="436366" cy="62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Gerader Verbinder 70"/>
          <p:cNvCxnSpPr/>
          <p:nvPr/>
        </p:nvCxnSpPr>
        <p:spPr>
          <a:xfrm flipH="1" flipV="1">
            <a:off x="1360165" y="4599110"/>
            <a:ext cx="1332" cy="234878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headEnd type="oval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2" name="Gerader Verbinder 71"/>
          <p:cNvCxnSpPr/>
          <p:nvPr/>
        </p:nvCxnSpPr>
        <p:spPr>
          <a:xfrm flipH="1" flipV="1">
            <a:off x="2381100" y="4599110"/>
            <a:ext cx="1332" cy="234878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headEnd type="oval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3" name="Textfeld 72"/>
          <p:cNvSpPr txBox="1"/>
          <p:nvPr/>
        </p:nvSpPr>
        <p:spPr>
          <a:xfrm>
            <a:off x="522653" y="5548263"/>
            <a:ext cx="295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i="1" dirty="0" smtClean="0">
                <a:solidFill>
                  <a:schemeClr val="bg1"/>
                </a:solidFill>
                <a:latin typeface="+mj-lt"/>
              </a:rPr>
              <a:t>Automationssystems</a:t>
            </a:r>
          </a:p>
        </p:txBody>
      </p:sp>
    </p:spTree>
    <p:extLst>
      <p:ext uri="{BB962C8B-B14F-4D97-AF65-F5344CB8AC3E}">
        <p14:creationId xmlns:p14="http://schemas.microsoft.com/office/powerpoint/2010/main" val="28105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fik 78"/>
          <p:cNvPicPr>
            <a:picLocks noChangeAspect="1"/>
          </p:cNvPicPr>
          <p:nvPr/>
        </p:nvPicPr>
        <p:blipFill rotWithShape="1">
          <a:blip r:embed="rId2"/>
          <a:srcRect r="11728"/>
          <a:stretch/>
        </p:blipFill>
        <p:spPr>
          <a:xfrm>
            <a:off x="4846191" y="1939229"/>
            <a:ext cx="3323111" cy="2493244"/>
          </a:xfrm>
          <a:prstGeom prst="rect">
            <a:avLst/>
          </a:prstGeom>
        </p:spPr>
      </p:pic>
      <p:sp>
        <p:nvSpPr>
          <p:cNvPr id="58" name="Rechteck 57"/>
          <p:cNvSpPr/>
          <p:nvPr/>
        </p:nvSpPr>
        <p:spPr>
          <a:xfrm>
            <a:off x="1070309" y="6142792"/>
            <a:ext cx="1177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1248157" y="65004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24"/>
          <p:cNvSpPr>
            <a:spLocks noChangeArrowheads="1"/>
          </p:cNvSpPr>
          <p:nvPr/>
        </p:nvSpPr>
        <p:spPr bwMode="auto">
          <a:xfrm>
            <a:off x="236538" y="173038"/>
            <a:ext cx="862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Calibri" pitchFamily="34" charset="0"/>
              </a:rPr>
              <a:t>1 | Was bedeutet Industrie 4.0 für SCHUNK</a:t>
            </a:r>
          </a:p>
        </p:txBody>
      </p:sp>
      <p:sp>
        <p:nvSpPr>
          <p:cNvPr id="23" name="Titel 8"/>
          <p:cNvSpPr txBox="1">
            <a:spLocks/>
          </p:cNvSpPr>
          <p:nvPr/>
        </p:nvSpPr>
        <p:spPr bwMode="auto">
          <a:xfrm>
            <a:off x="374683" y="992675"/>
            <a:ext cx="8847138" cy="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10" rIns="91418" bIns="45710">
            <a:spAutoFit/>
          </a:bodyPr>
          <a:lstStyle/>
          <a:p>
            <a:pPr marL="514350" lvl="0" indent="-514350" defTabSz="455613">
              <a:spcAft>
                <a:spcPts val="600"/>
              </a:spcAft>
              <a:defRPr/>
            </a:pPr>
            <a:r>
              <a:rPr lang="de-DE" sz="2000" b="1" dirty="0" smtClean="0">
                <a:solidFill>
                  <a:schemeClr val="bg1"/>
                </a:solidFill>
                <a:latin typeface="Calibri"/>
              </a:rPr>
              <a:t>Die Produktion wird sich analog zum Privaten leben Verändern</a:t>
            </a:r>
            <a:endParaRPr lang="de-DE" sz="20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 defTabSz="455613">
              <a:spcAft>
                <a:spcPts val="600"/>
              </a:spcAft>
              <a:defRPr/>
            </a:pPr>
            <a:endParaRPr lang="de-DE" sz="20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9" y="1944651"/>
            <a:ext cx="3331555" cy="249866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01656" y="1581148"/>
            <a:ext cx="1934569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de-DE" b="1" i="1" dirty="0" smtClean="0">
                <a:solidFill>
                  <a:srgbClr val="F2F2F2"/>
                </a:solidFill>
                <a:latin typeface="+mj-lt"/>
              </a:rPr>
              <a:t>Fertigung 2.0 (2017)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608417" y="4437895"/>
            <a:ext cx="333155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2F2F2"/>
                </a:solidFill>
                <a:latin typeface="+mj-lt"/>
              </a:rPr>
              <a:t>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2F2F2"/>
                </a:solidFill>
                <a:latin typeface="+mj-lt"/>
              </a:rPr>
              <a:t>Optimierte Zerspanung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2F2F2"/>
                </a:solidFill>
                <a:latin typeface="+mj-lt"/>
              </a:rPr>
              <a:t>Komponenten zur Rüstzeitreduktion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4852109" y="1575726"/>
            <a:ext cx="1269322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de-DE" b="1" i="1" dirty="0" smtClean="0">
                <a:solidFill>
                  <a:srgbClr val="F2F2F2"/>
                </a:solidFill>
                <a:latin typeface="+mj-lt"/>
              </a:rPr>
              <a:t>Fertigung 4.0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4846191" y="4432473"/>
            <a:ext cx="3993721" cy="15542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2F2F2"/>
                </a:solidFill>
                <a:latin typeface="+mj-lt"/>
              </a:rPr>
              <a:t>Aut. Hinweise auf Engpässe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2F2F2"/>
                </a:solidFill>
                <a:latin typeface="+mj-lt"/>
              </a:rPr>
              <a:t>Aut. Ortsbestimmung (Material, WZ)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2F2F2"/>
                </a:solidFill>
                <a:latin typeface="+mj-lt"/>
              </a:rPr>
              <a:t>Aut. Optimierungsvorschläge</a:t>
            </a:r>
          </a:p>
          <a:p>
            <a:endParaRPr lang="de-DE" sz="500" dirty="0" smtClean="0">
              <a:solidFill>
                <a:srgbClr val="F2F2F2"/>
              </a:solidFill>
              <a:latin typeface="+mj-lt"/>
            </a:endParaRPr>
          </a:p>
          <a:p>
            <a:pPr algn="ctr"/>
            <a:r>
              <a:rPr lang="de-DE" b="1" i="1" dirty="0" smtClean="0">
                <a:solidFill>
                  <a:srgbClr val="F2F2F2"/>
                </a:solidFill>
                <a:latin typeface="+mj-lt"/>
              </a:rPr>
              <a:t>Basis: Vollständiges digitales Abbild der Produktion DATEN</a:t>
            </a:r>
          </a:p>
        </p:txBody>
      </p:sp>
    </p:spTree>
    <p:extLst>
      <p:ext uri="{BB962C8B-B14F-4D97-AF65-F5344CB8AC3E}">
        <p14:creationId xmlns:p14="http://schemas.microsoft.com/office/powerpoint/2010/main" val="13223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wbk"/>
  <p:tag name="EE4P_AGENDAWIZARD" val="&lt;ee4p&gt;&lt;layouts&gt;&lt;layout name=&quot;Generic&quot; id=&quot;1_1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Agenda&quot; subtitle=&quot;&quot; sizingModeId=&quot;2&quot; fontSize=&quot;16&quot; startTime=&quot;540&quot; timeFormatId=&quot;1&quot; startItemNo=&quot;1&quot; createSingleAgendaSlide=&quot;1&quot; createSeparatingSlides=&quot;1&quot; createBackupSlide=&quot;0&quot; /&gt;&lt;columns&gt;&lt;column field=&quot;itemno&quot; label=&quot;No.&quot; checked=&quot;1&quot; leftSpacing=&quot;0&quot; rightSpacing=&quot;0&quot; dock=&quot;1&quot; fixedWidth=&quot;31.50472&quot; /&gt;&lt;column field=&quot;topic&quot; label=&quot;Titel&quot; leftSpacing=&quot;5&quot; rightDistribute=&quot;1&quot; dock=&quot;1&quot; /&gt;&lt;column field=&quot;responsible&quot; label=&quot;Verantwortlich&quot; visible=&quot;1&quot; checked=&quot;1&quot; leftSpacing=&quot;0&quot; rightDistribute=&quot;1&quot; dock=&quot;1&quot; /&gt;&lt;column field=&quot;freecolumn&quot; label=&quot;&quot; visible=&quot;1&quot; checked=&quot;0&quot; leftSpacing=&quot;0&quot; rightDistribute=&quot;1&quot; dock=&quot;1&quot; /&gt;&lt;column field=&quot;timeslot&quot; label=&quot;Zeit&quot; visible=&quot;1&quot; checked=&quot;1&quot; leftSpacing=&quot;0&quot; rightSpacing=&quot;6&quot; dock=&quot;2&quot; /&gt;&lt;column field=&quot;pageno&quot; label=&quot;Folie&quot; visible=&quot;1&quot; checked=&quot;0&quot; leftSpacing=&quot;0&quot; rightSpacing=&quot;6&quot; dock=&quot;2&quot; /&gt;&lt;/columns&gt;&lt;position left=&quot;31.125&quot; top=&quot;133.875&quot; width=&quot;657.75&quot; height=&quot;328.875&quot; /&gt;&lt;subtitle&gt;&lt;position left=&quot;31.25&quot; top=&quot;92.00031&quot; width=&quot;657.75&quot; height=&quot;19.25&quot; /&gt;&lt;font size=&quot;16&quot; /&gt;&lt;textframe marginBottom=&quot;0&quot; marginTop=&quot;0&quot; /&gt;&lt;paragraphformat alignment=&quot;1&quot; /&gt;&lt;/subtitle&gt;&lt;settings allowedSizingModeIds=&quot;1|2&quot; allowedFontSizes=&quot;8|9|10|12|14|16&quot; allowedTimeFormatIds=&quot;1|2|3&quot; slideLayout=&quot;11&quot; customLayoutName=&quot;&quot; customLayoutIndex=&quot;&quot; showBreak=&quot;1&quot; singleAgendaSlideSelected=&quot;0&quot; backupSlideTitle=&quot;Backup: %agendaName%&quot; topMargin=&quot;0&quot; leftMargin=&quot;0&quot; /&gt;&lt;!-- Agenda item formats --&gt;&lt;cases&gt;&lt;case level=&quot;1&quot; selected=&quot;0&quot; break=&quot;0&quot; topMinSpacing=&quot;5&quot; topMaxSpacing=&quot;5&quot; bottomMinSpacing=&quot;0&quot; bottomMaxSpacing=&quot;0&quot;&gt;&lt;!-- Linie unter dem Agenda-Punkt --&gt;&lt;element type=&quot;line&quot;&gt;&lt;position left=&quot;itemNoWidth/2&quot; top=&quot;itemHeight&quot; width=&quot;agendaWidth-itemNoWidth/2&quot; height=&quot;0&quot; /&gt;&lt;line foreColor=&quot;4&quot; visible=&quot;1&quot; style=&quot;1&quot; dashStyle=&quot;1&quot; transparency=&quot;0&quot; weight=&quot;0.75&quot; /&gt;&lt;/element&gt;&lt;!-- KIT Form Nummer Aktuelles Element --&gt;&lt;element type=&quot;autoshape&quot; autoShapeType=&quot;153&quot; zOrder=&quot;1&quot;&gt;&lt;position horizontalFlip=&quot;1&quot; verticalFlip=&quot;0&quot; left=&quot;0&quot; top=&quot;0&quot; width=&quot;itemNoWidth&quot; height=&quot;itemHeight&quot; /&gt;&lt;fill foreColor=&quot;4&quot; visible=&quot;1&quot; /&gt;&lt;line foreColor=&quot;4&quot; visible=&quot;1&quot; style=&quot;1&quot; dashStyle=&quot;1&quot; transparency=&quot;0&quot; weight=&quot;0.75&quot; /&gt;&lt;/element&gt;&lt;!-- Beschriftung der aktuellen  --&gt;&lt;element field=&quot;itemno&quot; type=&quot;autoshape&quot; autoShapeType=&quot;1&quot; zOrder=&quot;1&quot;&gt;&lt;textframe marginLeft=&quot;6&quot; marginRight=&quot;6&quot; verticalAnchor=&quot;3&quot; /&gt;&lt;paragraphformat alignment=&quot;2&quot; /&gt;&lt;fill foreColor=&quot;4&quot; visible=&quot;0&quot; /&gt;&lt;font bold=&quot;1&quot; color=&quot;14&quot; /&gt;&lt;/element&gt;&lt;element field=&quot;topic&quot; type=&quot;autoshape&quot; autoShapeType=&quot;1&quot;&gt;&lt;paragraphformat alignment=&quot;1&quot; /&gt;&lt;textframe marginLeft=&quot;6&quot; /&gt;&lt;font bold=&quot;1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5&quot; topMaxSpacing=&quot;5&quot; bottomMinSpacing=&quot;0&quot; bottomMaxSpacing=&quot;0&quot;&gt;&lt;!-- Linie unter dem Agenda-Punkt --&gt;&lt;element type=&quot;line&quot;&gt;&lt;position left=&quot;itemNoWidth/2&quot; top=&quot;itemHeight&quot; width=&quot;agendaWidth-itemNoWidth/2&quot; height=&quot;0&quot; /&gt;&lt;line foreColor=&quot;5&quot; visible=&quot;1&quot; style=&quot;1&quot; dashStyle=&quot;1&quot; transparency=&quot;0&quot; weight=&quot;0.75&quot; /&gt;&lt;line foreColor=&quot;4&quot; visible=&quot;1&quot; style=&quot;1&quot; dashStyle=&quot;1&quot; transparency=&quot;0&quot; weight=&quot;0.75&quot; /&gt;&lt;/element&gt;&lt;!-- KIT Form Nummer Aktuelles Element --&gt;&lt;element type=&quot;autoshape&quot; autoShapeType=&quot;153&quot; zOrder=&quot;1&quot;&gt;&lt;position horizontalFlip=&quot;1&quot; verticalFlip=&quot;0&quot; left=&quot;0&quot; top=&quot;0&quot; width=&quot;itemNoWidth&quot; height=&quot;itemHeight&quot; /&gt;&lt;fill foreColor=&quot;5&quot; visible=&quot;1&quot; /&gt;&lt;line foreColor=&quot;5&quot; visible=&quot;1&quot; style=&quot;1&quot; dashStyle=&quot;1&quot; transparency=&quot;0&quot; weight=&quot;0.75&quot; /&gt;&lt;/element&gt;&lt;!-- Beschriftung der aktuellen  --&gt;&lt;element field=&quot;itemno&quot; type=&quot;autoshape&quot; autoShapeType=&quot;1&quot; zOrder=&quot;1&quot;&gt;&lt;textframe marginLeft=&quot;6&quot; marginRight=&quot;6&quot; verticalAnchor=&quot;3&quot; /&gt;&lt;paragraphformat alignment=&quot;2&quot; /&gt;&lt;fill foreColor=&quot;5&quot; visible=&quot;0&quot; /&gt;&lt;font bold=&quot;1&quot; color=&quot;14&quot; /&gt;&lt;/element&gt;&lt;element field=&quot;topic&quot; type=&quot;autoshape&quot; autoShapeType=&quot;1&quot;&gt;&lt;paragraphformat alignment=&quot;1&quot; /&gt;&lt;font bold=&quot;1&quot; /&gt;&lt;textframe marginLeft=&quot;6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0&quot; break=&quot;0&quot; topMinSpacing=&quot;5&quot; topMaxSpacing=&quot;5&quot; bottomMinSpacing=&quot;0&quot; bottomMaxSpacing=&quot;0&quot;&gt;&lt;!-- Linie unter dem Agenda-Punkt --&gt;&lt;element type=&quot;line&quot; indent=&quot;36.50472&quot;&gt;&lt;position left=&quot;40&quot; top=&quot;itemHeight&quot; width=&quot;agendaWidth-40&quot; height=&quot;0&quot; /&gt;&lt;line foreColor=&quot;4&quot; visible=&quot;1&quot; style=&quot;1&quot; dashStyle=&quot;1&quot; transparency=&quot;0&quot; weight=&quot;0.75&quot; /&gt;&lt;/element&gt;&lt;!-- KIT Form Nummer Aktuelles Element --&gt;&lt;element field=&quot;itemno&quot; type=&quot;autoshape&quot; autoShapeType=&quot;153&quot; zOrder=&quot;1&quot; indent=&quot;36.50472&quot;&gt;&lt;position horizontalFlip=&quot;1&quot; verticalFlip=&quot;0&quot; left=&quot;20&quot; top=&quot;0&quot; width=&quot;itemNoWidth&quot; height=&quot;itemHeight&quot; /&gt;&lt;fill foreColor=&quot;4&quot; visible=&quot;1&quot; /&gt;&lt;line foreColor=&quot;4&quot; visible=&quot;1&quot; style=&quot;1&quot; dashStyle=&quot;1&quot; transparency=&quot;0&quot; weight=&quot;0.75&quot; /&gt;&lt;textframe marginLeft=&quot;0&quot; marginRight=&quot;0&quot; verticalAnchor=&quot;3&quot; /&gt;&lt;paragraphformat alignment=&quot;2&quot; /&gt;&lt;fill foreColor=&quot;4&quot; visible=&quot;0&quot; /&gt;&lt;font bold=&quot;1&quot; color=&quot;14&quot; /&gt;&lt;/element&gt;&lt;element field=&quot;topic&quot; type=&quot;autoshape&quot; autoShapeType=&quot;1&quot; indent=&quot;36.50472&quot;&gt;&lt;position horizontalFlip=&quot;1&quot; verticalFlip=&quot;0&quot; left=&quot;0&quot; top=&quot;0&quot; /&gt;&lt;paragraphformat alignment=&quot;1&quot; /&gt;&lt;textframe marginLeft=&quot;12&quot; /&gt;&lt;font bold=&quot;1&quot; /&gt;&lt;/element&gt;&lt;element field=&quot;responsible&quot; type=&quot;autoshape&quot; autoShapeType=&quot;1&quot; indent=&quot;36.50472&quot; indentType=&quot;1&quot;&gt;&lt;paragraphformat alignment=&quot;1&quot; /&gt;&lt;/element&gt;&lt;element field=&quot;freecolumn&quot; type=&quot;autoshape&quot; autoShapeType=&quot;1&quot; indent=&quot;36.50472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1&quot; break=&quot;0&quot; topMinSpacing=&quot;5&quot; topMaxSpacing=&quot;5&quot; bottomMinSpacing=&quot;0&quot; bottomMaxSpacing=&quot;0&quot;&gt;&lt;!-- Linie unter dem Agenda-Punkt --&gt;&lt;element type=&quot;line&quot; indent=&quot;36.50472&quot;&gt;&lt;position left=&quot;40&quot; top=&quot;itemHeight&quot; width=&quot;agendaWidth-40&quot; height=&quot;0&quot; /&gt;&lt;line foreColor=&quot;5&quot; visible=&quot;1&quot; style=&quot;1&quot; dashStyle=&quot;1&quot; transparency=&quot;0&quot; weight=&quot;0.75&quot; /&gt;&lt;/element&gt;&lt;!-- KIT Form Nummer Aktuelles Element --&gt;&lt;element field=&quot;itemno&quot; type=&quot;autoshape&quot; autoShapeType=&quot;153&quot; zOrder=&quot;1&quot; indent=&quot;36.50472&quot;&gt;&lt;position horizontalFlip=&quot;1&quot; verticalFlip=&quot;0&quot; left=&quot;20&quot; top=&quot;0&quot; width=&quot;itemNoWidth&quot; height=&quot;itemHeight&quot; /&gt;&lt;fill foreColor=&quot;5&quot; visible=&quot;1&quot; /&gt;&lt;line foreColor=&quot;5&quot; visible=&quot;1&quot; style=&quot;1&quot; dashStyle=&quot;1&quot; transparency=&quot;0&quot; weight=&quot;0.75&quot; /&gt;&lt;textframe marginLeft=&quot;0&quot; marginRight=&quot;0&quot; verticalAnchor=&quot;3&quot; /&gt;&lt;paragraphformat alignment=&quot;2&quot; /&gt;&lt;fill foreColor=&quot;5&quot; visible=&quot;0&quot; /&gt;&lt;font bold=&quot;1&quot; color=&quot;14&quot; /&gt;&lt;/element&gt;&lt;element field=&quot;topic&quot; type=&quot;autoshape&quot; autoShapeType=&quot;1&quot; indent=&quot;36.50472&quot;&gt;&lt;position horizontalFlip=&quot;1&quot; verticalFlip=&quot;0&quot; left=&quot;0&quot; top=&quot;0&quot; /&gt;&lt;paragraphformat alignment=&quot;1&quot; /&gt;&lt;textframe marginLeft=&quot;12&quot; /&gt;&lt;font bold=&quot;1&quot; /&gt;&lt;/element&gt;&lt;element field=&quot;responsible&quot; type=&quot;autoshape&quot; autoShapeType=&quot;1&quot; indent=&quot;36.50472&quot; indentType=&quot;1&quot;&gt;&lt;paragraphformat alignment=&quot;1&quot; /&gt;&lt;/element&gt;&lt;element field=&quot;freecolumn&quot; type=&quot;autoshape&quot; autoShapeType=&quot;1&quot; indent=&quot;36.50472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5&quot; topMaxSpacing=&quot;5&quot; bottomMinSpacing=&quot;0&quot; bottomMaxSpacing=&quot;0&quot;&gt;&lt;!-- Linie unter dem Agenda-Punkt --&gt;&lt;element type=&quot;line&quot;&gt;&lt;position left=&quot;itemNoWidth/2&quot; top=&quot;itemHeight&quot; width=&quot;agendaWidth-itemNoWidth/2&quot; height=&quot;0&quot; /&gt;&lt;line foreColor=&quot;4&quot; visible=&quot;1&quot; style=&quot;1&quot; dashStyle=&quot;1&quot; transparency=&quot;0&quot; weight=&quot;0.75&quot; /&gt;&lt;/element&gt;&lt;!-- Beschriftung der aktuellen  --&gt;&lt;element type=&quot;autoshape&quot; autoShapeType=&quot;1&quot; zOrder=&quot;1&quot; value=&quot;P&quot;&gt;&lt;textframe marginLeft=&quot;6&quot; marginRight=&quot;6&quot; verticalAnchor=&quot;3&quot; /&gt;&lt;position left=&quot;0&quot; top=&quot;0&quot; width=&quot;itemHeight&quot; height=&quot;itemHeight&quot; /&gt;&lt;paragraphformat alignment=&quot;2&quot; /&gt;&lt;fill foreColor=&quot;4&quot; visible=&quot;0&quot; /&gt;&lt;font bold=&quot;1&quot; color=&quot;14&quot; /&gt;&lt;/element&gt;&lt;!-- KIT Form Nummer Aktuelles Element --&gt;&lt;element type=&quot;autoshape&quot; autoShapeType=&quot;153&quot; zOrder=&quot;1&quot;&gt;&lt;position horizontalFlip=&quot;1&quot; verticalFlip=&quot;0&quot; left=&quot;0&quot; top=&quot;0&quot; width=&quot;itemNoWidth&quot; height=&quot;itemHeight&quot; /&gt;&lt;fill foreColor=&quot;4&quot; visible=&quot;1&quot; /&gt;&lt;line foreColor=&quot;4&quot; visible=&quot;1&quot; style=&quot;1&quot; dashStyle=&quot;1&quot; transparency=&quot;0&quot; weight=&quot;0.75&quot; /&gt;&lt;/element&gt;&lt;element field=&quot;topic&quot; type=&quot;autoshape&quot; autoShapeType=&quot;1&quot;&gt;&lt;paragraphformat alignment=&quot;1&quot; /&gt;&lt;textframe marginLeft=&quot;6&quot; /&gt;&lt;font bold=&quot;1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1&quot; topMinSpacing=&quot;5&quot; topMaxSpacing=&quot;5&quot; bottomMinSpacing=&quot;0&quot; bottomMaxSpacing=&quot;0&quot;&gt;&lt;!-- Linie unter dem Agenda-Punkt --&gt;&lt;element type=&quot;line&quot;&gt;&lt;position left=&quot;itemNoWidth/2&quot; top=&quot;itemHeight&quot; width=&quot;agendaWidth-itemNoWidth/2&quot; height=&quot;0&quot; /&gt;&lt;line foreColor=&quot;5&quot; visible=&quot;1&quot; style=&quot;1&quot; dashStyle=&quot;1&quot; transparency=&quot;0&quot; weight=&quot;0.75&quot; /&gt;&lt;/element&gt;&lt;!-- Beschriftung der aktuellen  --&gt;&lt;element type=&quot;autoshape&quot; autoShapeType=&quot;1&quot; zOrder=&quot;1&quot; value=&quot;P&quot;&gt;&lt;textframe marginLeft=&quot;6&quot; marginRight=&quot;6&quot; verticalAnchor=&quot;3&quot; /&gt;&lt;position left=&quot;0&quot; top=&quot;0&quot; width=&quot;itemHeight&quot; height=&quot;itemHeight&quot; /&gt;&lt;paragraphformat alignment=&quot;2&quot; /&gt;&lt;fill foreColor=&quot;5&quot; visible=&quot;0&quot; /&gt;&lt;font bold=&quot;1&quot; color=&quot;14&quot; /&gt;&lt;/element&gt;&lt;!-- KIT Form Nummer Aktuelles Element --&gt;&lt;element type=&quot;autoshape&quot; autoShapeType=&quot;153&quot; zOrder=&quot;1&quot;&gt;&lt;position horizontalFlip=&quot;1&quot; verticalFlip=&quot;0&quot; left=&quot;0&quot; top=&quot;0&quot; width=&quot;itemNoWidth&quot; height=&quot;itemHeight&quot; /&gt;&lt;fill foreColor=&quot;5&quot; visible=&quot;1&quot; /&gt;&lt;line foreColor=&quot;5&quot; visible=&quot;1&quot; style=&quot;1&quot; dashStyle=&quot;1&quot; transparency=&quot;0&quot; weight=&quot;0.75&quot; /&gt;&lt;/element&gt;&lt;element field=&quot;topic&quot; type=&quot;autoshape&quot; autoShapeType=&quot;1&quot;&gt;&lt;paragraphformat alignment=&quot;1&quot; /&gt;&lt;font bold=&quot;1&quot; /&gt;&lt;textframe marginLeft=&quot;6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0&quot; break=&quot;1&quot; topMinSpacing=&quot;5&quot; topMaxSpacing=&quot;5&quot; bottomMinSpacing=&quot;0&quot; bottomMaxSpacing=&quot;0&quot;&gt;&lt;!-- Linie unter dem Agenda-Punkt --&gt;&lt;element type=&quot;line&quot; indent=&quot;36.50472&quot;&gt;&lt;position left=&quot;40&quot; top=&quot;itemHeight&quot; width=&quot;agendaWidth-40&quot; height=&quot;0&quot; /&gt;&lt;line foreColor=&quot;4&quot; visible=&quot;1&quot; style=&quot;1&quot; dashStyle=&quot;1&quot; transparency=&quot;0&quot; weight=&quot;0.75&quot; /&gt;&lt;/element&gt;&lt;!-- KIT Form Nummer Aktuelles Element als Pause --&gt;&lt;!-- Value Eintrag funktioniert nur ohne field-Angabe --&gt;&lt;element field=&quot;itemno&quot; type=&quot;autoshape&quot; autoShapeType=&quot;153&quot; zOrder=&quot;1&quot; indent=&quot;36.50472&quot; value=&quot;P&quot;&gt;&lt;position horizontalFlip=&quot;1&quot; verticalFlip=&quot;0&quot; left=&quot;20&quot; top=&quot;0&quot; width=&quot;itemNoWidth&quot; height=&quot;itemHeight&quot; /&gt;&lt;fill foreColor=&quot;4&quot; visible=&quot;1&quot; /&gt;&lt;line foreColor=&quot;4&quot; visible=&quot;1&quot; style=&quot;1&quot; dashStyle=&quot;1&quot; transparency=&quot;0&quot; weight=&quot;0.75&quot; /&gt;&lt;textframe marginLeft=&quot;0&quot; marginRight=&quot;0&quot; verticalAnchor=&quot;3&quot; /&gt;&lt;paragraphformat alignment=&quot;2&quot; /&gt;&lt;fill foreColor=&quot;4&quot; visible=&quot;0&quot; /&gt;&lt;font bold=&quot;1&quot; color=&quot;14&quot; /&gt;&lt;/element&gt;&lt;element field=&quot;topic&quot; type=&quot;autoshape&quot; autoShapeType=&quot;1&quot; indent=&quot;36.50472&quot;&gt;&lt;position horizontalFlip=&quot;1&quot; verticalFlip=&quot;0&quot; left=&quot;0&quot; top=&quot;0&quot; /&gt;&lt;paragraphformat alignment=&quot;1&quot; /&gt;&lt;textframe marginLeft=&quot;12&quot; /&gt;&lt;font bold=&quot;1&quot; /&gt;&lt;/element&gt;&lt;element field=&quot;responsible&quot; type=&quot;autoshape&quot; autoShapeType=&quot;1&quot; indent=&quot;36.50472&quot; indentType=&quot;1&quot;&gt;&lt;paragraphformat alignment=&quot;1&quot; /&gt;&lt;/element&gt;&lt;element field=&quot;freecolumn&quot; type=&quot;autoshape&quot; autoShapeType=&quot;1&quot; indent=&quot;36.50472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1&quot; break=&quot;1&quot; topMinSpacing=&quot;5&quot; topMaxSpacing=&quot;5&quot; bottomMinSpacing=&quot;0&quot; bottomMaxSpacing=&quot;0&quot;&gt;&lt;!-- Linie unter dem Agenda-Punkt --&gt;&lt;element type=&quot;line&quot; indent=&quot;36.50472&quot;&gt;&lt;position left=&quot;40&quot; top=&quot;itemHeight&quot; width=&quot;agendaWidth-40&quot; height=&quot;0&quot; /&gt;&lt;line foreColor=&quot;5&quot; visible=&quot;1&quot; style=&quot;1&quot; dashStyle=&quot;1&quot; transparency=&quot;0&quot; weight=&quot;0.75&quot; /&gt;&lt;/element&gt;&lt;!-- KIT Form Nummer Aktuelles Element als Pause --&gt;&lt;!-- Value Eintrag funktioniert nur ohne field-Angabe --&gt;&lt;element field=&quot;itemno&quot; type=&quot;autoshape&quot; autoShapeType=&quot;153&quot; zOrder=&quot;1&quot; indent=&quot;36.50472&quot; value=&quot;P&quot;&gt;&lt;position horizontalFlip=&quot;1&quot; verticalFlip=&quot;0&quot; left=&quot;20&quot; top=&quot;0&quot; width=&quot;itemNoWidth&quot; height=&quot;itemHeight&quot; /&gt;&lt;fill foreColor=&quot;5&quot; visible=&quot;1&quot; /&gt;&lt;line foreColor=&quot;5&quot; visible=&quot;1&quot; style=&quot;1&quot; dashStyle=&quot;1&quot; transparency=&quot;0&quot; weight=&quot;0.75&quot; /&gt;&lt;textframe marginLeft=&quot;0&quot; marginRight=&quot;0&quot; verticalAnchor=&quot;3&quot; /&gt;&lt;paragraphformat alignment=&quot;2&quot; /&gt;&lt;fill foreColor=&quot;5&quot; visible=&quot;0&quot; /&gt;&lt;font bold=&quot;1&quot; color=&quot;14&quot; /&gt;&lt;/element&gt;&lt;element field=&quot;topic&quot; type=&quot;autoshape&quot; autoShapeType=&quot;1&quot; indent=&quot;36.50472&quot;&gt;&lt;position horizontalFlip=&quot;1&quot; verticalFlip=&quot;0&quot; left=&quot;0&quot; top=&quot;0&quot; /&gt;&lt;paragraphformat alignment=&quot;1&quot; /&gt;&lt;textframe marginLeft=&quot;12&quot; /&gt;&lt;font bold=&quot;1&quot; /&gt;&lt;/element&gt;&lt;element field=&quot;responsible&quot; type=&quot;autoshape&quot; autoShapeType=&quot;1&quot; indent=&quot;36.50472&quot; indentType=&quot;1&quot;&gt;&lt;paragraphformat alignment=&quot;1&quot; /&gt;&lt;/element&gt;&lt;element field=&quot;freecolumn&quot; type=&quot;autoshape&quot; autoShapeType=&quot;1&quot; indent=&quot;36.50472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startTime=&quot;540&quot; timeFormatId=&quot;1&quot; startItemNo=&quot;1&quot; createSingleAgendaSlide=&quot;1&quot; createSeparatingSlides=&quot;1&quot; createBackupSlide=&quot;0&quot; layoutId=&quot;1_1&quot; fontSizeAuto=&quot;0&quot; createSections=&quot;0&quot; singleSlideId=&quot;d9c61052-e200-4749-833e-df737a690814&quot;&gt;&lt;columns&gt;&lt;column field=&quot;itemno&quot; label=&quot;No.&quot; checked=&quot;1&quot; leftSpacing=&quot;0&quot; rightSpacing=&quot;0&quot; dock=&quot;1&quot; fixedWidth=&quot;31.50472&quot; /&gt;&lt;column field=&quot;topic&quot; label=&quot;Titel&quot; leftSpacing=&quot;5&quot; rightDistribute=&quot;1&quot; dock=&quot;1&quot; rightSpacing=&quot;192.4129&quot; /&gt;&lt;column field=&quot;responsible&quot; label=&quot;Verantwortlich&quot; visible=&quot;1&quot; checked=&quot;0&quot; leftSpacing=&quot;0&quot; rightDistribute=&quot;1&quot; dock=&quot;1&quot; rightSpacing=&quot;43.18768&quot; /&gt;&lt;column field=&quot;freecolumn&quot; label=&quot;&quot; visible=&quot;1&quot; checked=&quot;0&quot; leftSpacing=&quot;0&quot; rightDistribute=&quot;1&quot; dock=&quot;1&quot; /&gt;&lt;column field=&quot;timeslot&quot; label=&quot;Zeit&quot; visible=&quot;1&quot; checked=&quot;0&quot; leftSpacing=&quot;0&quot; rightSpacing=&quot;6&quot; dock=&quot;2&quot; /&gt;&lt;column field=&quot;pageno&quot; label=&quot;Folie&quot; visible=&quot;1&quot; checked=&quot;0&quot; leftSpacing=&quot;0&quot; rightSpacing=&quot;6&quot; dock=&quot;2&quot; /&gt;&lt;/columns&gt;&lt;items /&gt;&lt;/agenda&gt;&lt;/contents&gt;&lt;/ee4p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201207_Titel_title_Mechatronics_singleline_headline">
  <a:themeElements>
    <a:clrScheme name="Schunk CD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1BBBE9"/>
      </a:accent3>
      <a:accent4>
        <a:srgbClr val="B0E9F5"/>
      </a:accent4>
      <a:accent5>
        <a:srgbClr val="3E3D40"/>
      </a:accent5>
      <a:accent6>
        <a:srgbClr val="D7E2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01207_Titel_title_Mechatronics_singleline_headline">
  <a:themeElements>
    <a:clrScheme name="Schunk CD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1BBBE9"/>
      </a:accent3>
      <a:accent4>
        <a:srgbClr val="B0E9F5"/>
      </a:accent4>
      <a:accent5>
        <a:srgbClr val="3E3D40"/>
      </a:accent5>
      <a:accent6>
        <a:srgbClr val="D7E2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0160208_SCHUNK_blank_hs">
  <a:themeElements>
    <a:clrScheme name="SCHUNK">
      <a:dk1>
        <a:srgbClr val="3E3D40"/>
      </a:dk1>
      <a:lt1>
        <a:sysClr val="window" lastClr="FFFFFF"/>
      </a:lt1>
      <a:dk2>
        <a:srgbClr val="009EE0"/>
      </a:dk2>
      <a:lt2>
        <a:srgbClr val="84D0F0"/>
      </a:lt2>
      <a:accent1>
        <a:srgbClr val="1BBBE9"/>
      </a:accent1>
      <a:accent2>
        <a:srgbClr val="B0E9F5"/>
      </a:accent2>
      <a:accent3>
        <a:srgbClr val="003D6A"/>
      </a:accent3>
      <a:accent4>
        <a:srgbClr val="D7E2ED"/>
      </a:accent4>
      <a:accent5>
        <a:srgbClr val="EAF2F9"/>
      </a:accent5>
      <a:accent6>
        <a:srgbClr val="009EE0"/>
      </a:accent6>
      <a:hlink>
        <a:srgbClr val="003D6A"/>
      </a:hlink>
      <a:folHlink>
        <a:srgbClr val="D7E2E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2225" cmpd="sng">
          <a:solidFill>
            <a:schemeClr val="accent3"/>
          </a:solidFill>
        </a:ln>
        <a:effectLst/>
      </a:spPr>
      <a:bodyPr lIns="72000" tIns="72000" rIns="72000" bIns="72000"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accent3"/>
          </a:solidFill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a14:hiddenEffects>
          </a:ext>
        </a:ex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sz="16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20160208_SCHUNK_blank_hs">
  <a:themeElements>
    <a:clrScheme name="SCHUNK">
      <a:dk1>
        <a:srgbClr val="3E3D40"/>
      </a:dk1>
      <a:lt1>
        <a:sysClr val="window" lastClr="FFFFFF"/>
      </a:lt1>
      <a:dk2>
        <a:srgbClr val="009EE0"/>
      </a:dk2>
      <a:lt2>
        <a:srgbClr val="84D0F0"/>
      </a:lt2>
      <a:accent1>
        <a:srgbClr val="1BBBE9"/>
      </a:accent1>
      <a:accent2>
        <a:srgbClr val="B0E9F5"/>
      </a:accent2>
      <a:accent3>
        <a:srgbClr val="003D6A"/>
      </a:accent3>
      <a:accent4>
        <a:srgbClr val="D7E2ED"/>
      </a:accent4>
      <a:accent5>
        <a:srgbClr val="EAF2F9"/>
      </a:accent5>
      <a:accent6>
        <a:srgbClr val="009EE0"/>
      </a:accent6>
      <a:hlink>
        <a:srgbClr val="003D6A"/>
      </a:hlink>
      <a:folHlink>
        <a:srgbClr val="D7E2E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2225" cmpd="sng">
          <a:solidFill>
            <a:schemeClr val="accent3"/>
          </a:solidFill>
        </a:ln>
        <a:effectLst/>
      </a:spPr>
      <a:bodyPr lIns="72000" tIns="72000" rIns="72000" bIns="72000"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accent3"/>
          </a:solidFill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a14:hiddenEffects>
          </a:ext>
        </a:ex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sz="1600"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3_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1356</Words>
  <Application>Microsoft Office PowerPoint</Application>
  <PresentationFormat>Bildschirmpräsentation (4:3)</PresentationFormat>
  <Paragraphs>328</Paragraphs>
  <Slides>28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10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44" baseType="lpstr">
      <vt:lpstr>Arial</vt:lpstr>
      <vt:lpstr>Calibri</vt:lpstr>
      <vt:lpstr>Symbol</vt:lpstr>
      <vt:lpstr>Wingdings</vt:lpstr>
      <vt:lpstr>Wingdings 3</vt:lpstr>
      <vt:lpstr> SCH_PPT_Vorlage_4-3_220312</vt:lpstr>
      <vt:lpstr>3_201207_Titel_title_Mechatronics_singleline_headline</vt:lpstr>
      <vt:lpstr>201207_Titel_title_Mechatronics_singleline_headline</vt:lpstr>
      <vt:lpstr>5_ SCH_PPT_Vorlage_4-3_220312</vt:lpstr>
      <vt:lpstr>2_ SCH_PPT_Vorlage_4-3_220312</vt:lpstr>
      <vt:lpstr>20160208_SCHUNK_blank_hs</vt:lpstr>
      <vt:lpstr>1_ SCH_PPT_Vorlage_4-3_220312</vt:lpstr>
      <vt:lpstr>2_20160208_SCHUNK_blank_hs</vt:lpstr>
      <vt:lpstr>3_ SCH_PPT_Vorlage_4-3_220312</vt:lpstr>
      <vt:lpstr>4_ SCH_PPT_Vorlage_4-3_220312</vt:lpstr>
      <vt:lpstr>think-cell Slide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Peter, Manuel (wbk)</dc:creator>
  <cp:lastModifiedBy>Elser, Jörg</cp:lastModifiedBy>
  <cp:revision>835</cp:revision>
  <cp:lastPrinted>2015-09-08T17:02:50Z</cp:lastPrinted>
  <dcterms:created xsi:type="dcterms:W3CDTF">2014-10-09T09:21:56Z</dcterms:created>
  <dcterms:modified xsi:type="dcterms:W3CDTF">2017-04-12T08:55:47Z</dcterms:modified>
</cp:coreProperties>
</file>