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79" r:id="rId2"/>
    <p:sldId id="269" r:id="rId3"/>
    <p:sldId id="262" r:id="rId4"/>
    <p:sldId id="274" r:id="rId5"/>
    <p:sldId id="280" r:id="rId6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17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842" userDrawn="1">
          <p15:clr>
            <a:srgbClr val="A4A3A4"/>
          </p15:clr>
        </p15:guide>
        <p15:guide id="4" orient="horz" pos="2131" userDrawn="1">
          <p15:clr>
            <a:srgbClr val="A4A3A4"/>
          </p15:clr>
        </p15:guide>
        <p15:guide id="5" pos="3606" userDrawn="1">
          <p15:clr>
            <a:srgbClr val="A4A3A4"/>
          </p15:clr>
        </p15:guide>
        <p15:guide id="6" orient="horz" pos="2296" userDrawn="1">
          <p15:clr>
            <a:srgbClr val="A4A3A4"/>
          </p15:clr>
        </p15:guide>
        <p15:guide id="7" pos="431" userDrawn="1">
          <p15:clr>
            <a:srgbClr val="A4A3A4"/>
          </p15:clr>
        </p15:guide>
        <p15:guide id="8" orient="horz" pos="749" userDrawn="1">
          <p15:clr>
            <a:srgbClr val="A4A3A4"/>
          </p15:clr>
        </p15:guide>
        <p15:guide id="9" orient="horz" pos="3596" userDrawn="1">
          <p15:clr>
            <a:srgbClr val="A4A3A4"/>
          </p15:clr>
        </p15:guide>
        <p15:guide id="10" orient="horz" pos="3793" userDrawn="1">
          <p15:clr>
            <a:srgbClr val="A4A3A4"/>
          </p15:clr>
        </p15:guide>
        <p15:guide id="11" pos="1655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uber, Philipp" initials="ZP" lastIdx="1" clrIdx="0">
    <p:extLst>
      <p:ext uri="{19B8F6BF-5375-455C-9EA6-DF929625EA0E}">
        <p15:presenceInfo xmlns:p15="http://schemas.microsoft.com/office/powerpoint/2012/main" userId="S-1-5-21-2784293300-3755646178-500054864-38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2"/>
      </p:cViewPr>
      <p:guideLst>
        <p:guide orient="horz" pos="1317"/>
        <p:guide pos="3294"/>
        <p:guide orient="horz" pos="1842"/>
        <p:guide orient="horz" pos="2131"/>
        <p:guide pos="3606"/>
        <p:guide orient="horz" pos="2296"/>
        <p:guide pos="431"/>
        <p:guide orient="horz" pos="749"/>
        <p:guide orient="horz" pos="3596"/>
        <p:guide orient="horz" pos="3793"/>
        <p:guide pos="165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22.09.2017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22.09.2017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18C4-41A8-684B-AF4F-B9D499E35F6B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2634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0"/>
            <a:ext cx="9143695" cy="68580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 userDrawn="1"/>
        </p:nvSpPr>
        <p:spPr>
          <a:xfrm>
            <a:off x="304" y="6317852"/>
            <a:ext cx="9143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de-DE" sz="1400" dirty="0" err="1" smtClean="0">
                <a:solidFill>
                  <a:srgbClr val="FFFFFF"/>
                </a:solidFill>
                <a:latin typeface="Calibri"/>
                <a:cs typeface="Calibri"/>
              </a:rPr>
              <a:t>www.schunk.com</a:t>
            </a:r>
            <a:endParaRPr lang="de-DE" sz="1400" dirty="0" smtClean="0">
              <a:solidFill>
                <a:srgbClr val="FFFFFF"/>
              </a:solidFill>
              <a:latin typeface="Calibri"/>
              <a:cs typeface="Calibri"/>
            </a:endParaRPr>
          </a:p>
        </p:txBody>
      </p:sp>
      <p:pic>
        <p:nvPicPr>
          <p:cNvPr id="6" name="Bild 5" descr="LOGOBALKEN_NEU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912"/>
            <a:ext cx="9143391" cy="1584854"/>
          </a:xfrm>
          <a:prstGeom prst="rect">
            <a:avLst/>
          </a:prstGeom>
        </p:spPr>
      </p:pic>
      <p:pic>
        <p:nvPicPr>
          <p:cNvPr id="7" name="Bild 6" descr="TOOLS_RS_NEU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734" y="4457701"/>
            <a:ext cx="1913922" cy="191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52" b="21052"/>
          <a:stretch/>
        </p:blipFill>
        <p:spPr>
          <a:xfrm>
            <a:off x="0" y="-9937"/>
            <a:ext cx="9144000" cy="6858000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6220359"/>
            <a:ext cx="9143696" cy="637641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Bild 4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6046520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600438" y="6442893"/>
            <a:ext cx="3971562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Digitisation</a:t>
            </a:r>
            <a:r>
              <a:rPr lang="de-DE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I Online </a:t>
            </a:r>
            <a:r>
              <a:rPr lang="de-DE" sz="1200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Configurator</a:t>
            </a:r>
            <a:endParaRPr lang="de-DE" sz="1200" kern="120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Textfeld 11"/>
          <p:cNvSpPr txBox="1"/>
          <p:nvPr userDrawn="1"/>
        </p:nvSpPr>
        <p:spPr>
          <a:xfrm>
            <a:off x="4067944" y="6442893"/>
            <a:ext cx="1296144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September </a:t>
            </a:r>
            <a:r>
              <a:rPr lang="de-DE" sz="1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2017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716016" y="1193163"/>
            <a:ext cx="4427984" cy="611021"/>
          </a:xfrm>
          <a:prstGeom prst="rect">
            <a:avLst/>
          </a:prstGeom>
          <a:solidFill>
            <a:srgbClr val="009EE0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dirty="0" smtClean="0">
                <a:solidFill>
                  <a:schemeClr val="bg1"/>
                </a:solidFill>
              </a:rPr>
              <a:t>Online</a:t>
            </a:r>
            <a:r>
              <a:rPr lang="de-DE" sz="4000" b="1" baseline="0" dirty="0" smtClean="0">
                <a:solidFill>
                  <a:schemeClr val="bg1"/>
                </a:solidFill>
              </a:rPr>
              <a:t> </a:t>
            </a:r>
            <a:r>
              <a:rPr lang="de-DE" sz="4000" b="1" dirty="0" err="1" smtClean="0">
                <a:solidFill>
                  <a:schemeClr val="bg1"/>
                </a:solidFill>
              </a:rPr>
              <a:t>Configurator</a:t>
            </a:r>
            <a:endParaRPr lang="de-DE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"/>
            <a:ext cx="9144000" cy="6857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050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22.09.2017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79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Meister_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0" y="978"/>
            <a:ext cx="9144000" cy="5643467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-304" y="5644445"/>
            <a:ext cx="9143695" cy="121355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474734" y="4926900"/>
            <a:ext cx="4181931" cy="60112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spcBef>
                <a:spcPct val="0"/>
              </a:spcBef>
              <a:spcAft>
                <a:spcPts val="1200"/>
              </a:spcAft>
              <a:defRPr/>
            </a:pPr>
            <a:endParaRPr lang="de-DE" sz="1500" dirty="0" smtClean="0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460623" y="3948998"/>
            <a:ext cx="9144000" cy="115287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3000" dirty="0" err="1" smtClean="0">
                <a:solidFill>
                  <a:srgbClr val="FFFFFF"/>
                </a:solidFill>
              </a:rPr>
              <a:t>Product</a:t>
            </a:r>
            <a:r>
              <a:rPr lang="de-DE" sz="3000" dirty="0" smtClean="0">
                <a:solidFill>
                  <a:srgbClr val="FFFFFF"/>
                </a:solidFill>
              </a:rPr>
              <a:t> </a:t>
            </a:r>
            <a:r>
              <a:rPr lang="de-DE" sz="3000" dirty="0" err="1" smtClean="0">
                <a:solidFill>
                  <a:srgbClr val="FFFFFF"/>
                </a:solidFill>
              </a:rPr>
              <a:t>presentation</a:t>
            </a:r>
            <a:endParaRPr lang="de-DE" sz="3000" dirty="0" smtClean="0">
              <a:solidFill>
                <a:srgbClr val="FFFFFF"/>
              </a:solidFill>
            </a:endParaRPr>
          </a:p>
          <a:p>
            <a:pPr marL="84138" lvl="0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3000" dirty="0" smtClean="0">
                <a:solidFill>
                  <a:srgbClr val="FFFFFF"/>
                </a:solidFill>
              </a:rPr>
              <a:t>SCHUNK Online </a:t>
            </a:r>
            <a:r>
              <a:rPr lang="de-DE" sz="3000" dirty="0" err="1" smtClean="0">
                <a:solidFill>
                  <a:srgbClr val="FFFFFF"/>
                </a:solidFill>
              </a:rPr>
              <a:t>Configurator</a:t>
            </a:r>
            <a:endParaRPr lang="de-DE" sz="3000" dirty="0" smtClean="0">
              <a:solidFill>
                <a:srgbClr val="FFFFFF"/>
              </a:solidFill>
            </a:endParaRPr>
          </a:p>
        </p:txBody>
      </p:sp>
      <p:pic>
        <p:nvPicPr>
          <p:cNvPr id="11" name="Bild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10" y="5483469"/>
            <a:ext cx="9144000" cy="1320800"/>
          </a:xfrm>
          <a:prstGeom prst="rect">
            <a:avLst/>
          </a:prstGeom>
        </p:spPr>
      </p:pic>
      <p:sp>
        <p:nvSpPr>
          <p:cNvPr id="13" name="Titel 1"/>
          <p:cNvSpPr txBox="1">
            <a:spLocks/>
          </p:cNvSpPr>
          <p:nvPr/>
        </p:nvSpPr>
        <p:spPr>
          <a:xfrm>
            <a:off x="474734" y="5079300"/>
            <a:ext cx="4181931" cy="60112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1500" dirty="0" smtClean="0">
                <a:solidFill>
                  <a:srgbClr val="FFFFFF"/>
                </a:solidFill>
              </a:rPr>
              <a:t>Modular </a:t>
            </a:r>
            <a:r>
              <a:rPr lang="de-DE" sz="1500" dirty="0" err="1" smtClean="0">
                <a:solidFill>
                  <a:srgbClr val="FFFFFF"/>
                </a:solidFill>
              </a:rPr>
              <a:t>Assembly</a:t>
            </a:r>
            <a:r>
              <a:rPr lang="de-DE" sz="1500" dirty="0" smtClean="0">
                <a:solidFill>
                  <a:srgbClr val="FFFFFF"/>
                </a:solidFill>
              </a:rPr>
              <a:t> Automation</a:t>
            </a:r>
          </a:p>
        </p:txBody>
      </p:sp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2339753" y="473083"/>
            <a:ext cx="6804248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4000" b="1" dirty="0" smtClean="0">
                <a:solidFill>
                  <a:schemeClr val="bg1"/>
                </a:solidFill>
              </a:rPr>
              <a:t>Modular Assembly Automation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5140099" y="3573016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3D6A"/>
                </a:solidFill>
              </a:rPr>
              <a:t>The most extensive modular system worldwide individually configurable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5148064" y="2013724"/>
            <a:ext cx="3816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3D6A"/>
                </a:solidFill>
              </a:rPr>
              <a:t>SCHUNK Online Configurator for a 3D configuration of different Pick &amp; Place handling constructions for the assembly automation</a:t>
            </a:r>
            <a:endParaRPr lang="en-US" sz="1600" b="1" dirty="0">
              <a:solidFill>
                <a:srgbClr val="003D6A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92896"/>
            <a:ext cx="4185221" cy="3213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fik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92896"/>
            <a:ext cx="4185221" cy="3213651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de-DE" sz="4000" b="1" dirty="0" smtClean="0">
                <a:solidFill>
                  <a:schemeClr val="bg1"/>
                </a:solidFill>
              </a:rPr>
              <a:t>Easy. Flexible. Innovative.</a:t>
            </a:r>
            <a:endParaRPr lang="de-DE" sz="4000" b="1" dirty="0">
              <a:solidFill>
                <a:schemeClr val="bg1"/>
              </a:solidFill>
            </a:endParaRPr>
          </a:p>
        </p:txBody>
      </p:sp>
      <p:cxnSp>
        <p:nvCxnSpPr>
          <p:cNvPr id="25" name="Gewinkelte Verbindung 24"/>
          <p:cNvCxnSpPr/>
          <p:nvPr/>
        </p:nvCxnSpPr>
        <p:spPr>
          <a:xfrm rot="10800000">
            <a:off x="1043609" y="3665399"/>
            <a:ext cx="4183881" cy="1496367"/>
          </a:xfrm>
          <a:prstGeom prst="bentConnector3">
            <a:avLst>
              <a:gd name="adj1" fmla="val 100313"/>
            </a:avLst>
          </a:prstGeom>
          <a:ln>
            <a:solidFill>
              <a:srgbClr val="009EE0"/>
            </a:solidFill>
            <a:headEnd type="non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Gewinkelte Verbindung 34"/>
          <p:cNvCxnSpPr>
            <a:stCxn id="52" idx="2"/>
          </p:cNvCxnSpPr>
          <p:nvPr/>
        </p:nvCxnSpPr>
        <p:spPr>
          <a:xfrm rot="10800000" flipV="1">
            <a:off x="3607060" y="3075942"/>
            <a:ext cx="1634540" cy="1337640"/>
          </a:xfrm>
          <a:prstGeom prst="bentConnector3">
            <a:avLst>
              <a:gd name="adj1" fmla="val 30447"/>
            </a:avLst>
          </a:prstGeom>
          <a:ln>
            <a:solidFill>
              <a:srgbClr val="009EE0"/>
            </a:solidFill>
            <a:headEnd type="none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uppieren 15"/>
          <p:cNvGrpSpPr/>
          <p:nvPr/>
        </p:nvGrpSpPr>
        <p:grpSpPr>
          <a:xfrm>
            <a:off x="5229224" y="4278552"/>
            <a:ext cx="3578872" cy="584775"/>
            <a:chOff x="5241600" y="3849427"/>
            <a:chExt cx="3578872" cy="584775"/>
          </a:xfrm>
        </p:grpSpPr>
        <p:sp>
          <p:nvSpPr>
            <p:cNvPr id="40" name="Textfeld 39"/>
            <p:cNvSpPr txBox="1"/>
            <p:nvPr/>
          </p:nvSpPr>
          <p:spPr>
            <a:xfrm>
              <a:off x="5554847" y="3849427"/>
              <a:ext cx="32656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03D6A"/>
                  </a:solidFill>
                </a:rPr>
                <a:t>Direct coupling with the SCHUNK pillar assembly system</a:t>
              </a:r>
            </a:p>
          </p:txBody>
        </p:sp>
        <p:grpSp>
          <p:nvGrpSpPr>
            <p:cNvPr id="41" name="Gruppieren 40"/>
            <p:cNvGrpSpPr/>
            <p:nvPr/>
          </p:nvGrpSpPr>
          <p:grpSpPr>
            <a:xfrm>
              <a:off x="5241600" y="3875036"/>
              <a:ext cx="285750" cy="287337"/>
              <a:chOff x="6389688" y="3467286"/>
              <a:chExt cx="285750" cy="287337"/>
            </a:xfrm>
          </p:grpSpPr>
          <p:sp>
            <p:nvSpPr>
              <p:cNvPr id="42" name="Oval 8"/>
              <p:cNvSpPr>
                <a:spLocks noChangeArrowheads="1"/>
              </p:cNvSpPr>
              <p:nvPr/>
            </p:nvSpPr>
            <p:spPr bwMode="auto">
              <a:xfrm>
                <a:off x="6389688" y="3467286"/>
                <a:ext cx="285750" cy="287337"/>
              </a:xfrm>
              <a:prstGeom prst="ellipse">
                <a:avLst/>
              </a:prstGeom>
              <a:solidFill>
                <a:srgbClr val="009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43" name="Freeform 9"/>
              <p:cNvSpPr>
                <a:spLocks/>
              </p:cNvSpPr>
              <p:nvPr/>
            </p:nvSpPr>
            <p:spPr bwMode="auto">
              <a:xfrm>
                <a:off x="6421438" y="3500623"/>
                <a:ext cx="220662" cy="220662"/>
              </a:xfrm>
              <a:custGeom>
                <a:avLst/>
                <a:gdLst>
                  <a:gd name="T0" fmla="*/ 139 w 139"/>
                  <a:gd name="T1" fmla="*/ 49 h 139"/>
                  <a:gd name="T2" fmla="*/ 139 w 139"/>
                  <a:gd name="T3" fmla="*/ 91 h 139"/>
                  <a:gd name="T4" fmla="*/ 91 w 139"/>
                  <a:gd name="T5" fmla="*/ 91 h 139"/>
                  <a:gd name="T6" fmla="*/ 91 w 139"/>
                  <a:gd name="T7" fmla="*/ 139 h 139"/>
                  <a:gd name="T8" fmla="*/ 49 w 139"/>
                  <a:gd name="T9" fmla="*/ 139 h 139"/>
                  <a:gd name="T10" fmla="*/ 49 w 139"/>
                  <a:gd name="T11" fmla="*/ 91 h 139"/>
                  <a:gd name="T12" fmla="*/ 0 w 139"/>
                  <a:gd name="T13" fmla="*/ 91 h 139"/>
                  <a:gd name="T14" fmla="*/ 0 w 139"/>
                  <a:gd name="T15" fmla="*/ 49 h 139"/>
                  <a:gd name="T16" fmla="*/ 49 w 139"/>
                  <a:gd name="T17" fmla="*/ 49 h 139"/>
                  <a:gd name="T18" fmla="*/ 49 w 139"/>
                  <a:gd name="T19" fmla="*/ 0 h 139"/>
                  <a:gd name="T20" fmla="*/ 91 w 139"/>
                  <a:gd name="T21" fmla="*/ 0 h 139"/>
                  <a:gd name="T22" fmla="*/ 91 w 139"/>
                  <a:gd name="T23" fmla="*/ 49 h 139"/>
                  <a:gd name="T24" fmla="*/ 139 w 139"/>
                  <a:gd name="T25" fmla="*/ 4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39">
                    <a:moveTo>
                      <a:pt x="139" y="49"/>
                    </a:moveTo>
                    <a:lnTo>
                      <a:pt x="139" y="91"/>
                    </a:lnTo>
                    <a:lnTo>
                      <a:pt x="91" y="91"/>
                    </a:lnTo>
                    <a:lnTo>
                      <a:pt x="91" y="139"/>
                    </a:lnTo>
                    <a:lnTo>
                      <a:pt x="49" y="139"/>
                    </a:lnTo>
                    <a:lnTo>
                      <a:pt x="49" y="91"/>
                    </a:lnTo>
                    <a:lnTo>
                      <a:pt x="0" y="91"/>
                    </a:lnTo>
                    <a:lnTo>
                      <a:pt x="0" y="49"/>
                    </a:lnTo>
                    <a:lnTo>
                      <a:pt x="49" y="49"/>
                    </a:lnTo>
                    <a:lnTo>
                      <a:pt x="49" y="0"/>
                    </a:lnTo>
                    <a:lnTo>
                      <a:pt x="91" y="0"/>
                    </a:lnTo>
                    <a:lnTo>
                      <a:pt x="91" y="49"/>
                    </a:lnTo>
                    <a:lnTo>
                      <a:pt x="139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grpSp>
        <p:nvGrpSpPr>
          <p:cNvPr id="49" name="Gruppieren 48"/>
          <p:cNvGrpSpPr/>
          <p:nvPr/>
        </p:nvGrpSpPr>
        <p:grpSpPr>
          <a:xfrm>
            <a:off x="5241600" y="2906664"/>
            <a:ext cx="3578872" cy="584775"/>
            <a:chOff x="5241600" y="3849427"/>
            <a:chExt cx="3578872" cy="584775"/>
          </a:xfrm>
        </p:grpSpPr>
        <p:sp>
          <p:nvSpPr>
            <p:cNvPr id="50" name="Textfeld 49"/>
            <p:cNvSpPr txBox="1"/>
            <p:nvPr/>
          </p:nvSpPr>
          <p:spPr>
            <a:xfrm>
              <a:off x="5554847" y="3849427"/>
              <a:ext cx="32656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03D6A"/>
                  </a:solidFill>
                </a:rPr>
                <a:t>Available in all common 2D and 3D CAD formats</a:t>
              </a:r>
            </a:p>
          </p:txBody>
        </p:sp>
        <p:grpSp>
          <p:nvGrpSpPr>
            <p:cNvPr id="51" name="Gruppieren 50"/>
            <p:cNvGrpSpPr/>
            <p:nvPr/>
          </p:nvGrpSpPr>
          <p:grpSpPr>
            <a:xfrm>
              <a:off x="5241600" y="3875036"/>
              <a:ext cx="285750" cy="287337"/>
              <a:chOff x="6389688" y="3467286"/>
              <a:chExt cx="285750" cy="287337"/>
            </a:xfrm>
          </p:grpSpPr>
          <p:sp>
            <p:nvSpPr>
              <p:cNvPr id="52" name="Oval 8"/>
              <p:cNvSpPr>
                <a:spLocks noChangeArrowheads="1"/>
              </p:cNvSpPr>
              <p:nvPr/>
            </p:nvSpPr>
            <p:spPr bwMode="auto">
              <a:xfrm>
                <a:off x="6389688" y="3467286"/>
                <a:ext cx="285750" cy="287337"/>
              </a:xfrm>
              <a:prstGeom prst="ellipse">
                <a:avLst/>
              </a:prstGeom>
              <a:solidFill>
                <a:srgbClr val="009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3" name="Freeform 9"/>
              <p:cNvSpPr>
                <a:spLocks/>
              </p:cNvSpPr>
              <p:nvPr/>
            </p:nvSpPr>
            <p:spPr bwMode="auto">
              <a:xfrm>
                <a:off x="6421438" y="3500623"/>
                <a:ext cx="220662" cy="220662"/>
              </a:xfrm>
              <a:custGeom>
                <a:avLst/>
                <a:gdLst>
                  <a:gd name="T0" fmla="*/ 139 w 139"/>
                  <a:gd name="T1" fmla="*/ 49 h 139"/>
                  <a:gd name="T2" fmla="*/ 139 w 139"/>
                  <a:gd name="T3" fmla="*/ 91 h 139"/>
                  <a:gd name="T4" fmla="*/ 91 w 139"/>
                  <a:gd name="T5" fmla="*/ 91 h 139"/>
                  <a:gd name="T6" fmla="*/ 91 w 139"/>
                  <a:gd name="T7" fmla="*/ 139 h 139"/>
                  <a:gd name="T8" fmla="*/ 49 w 139"/>
                  <a:gd name="T9" fmla="*/ 139 h 139"/>
                  <a:gd name="T10" fmla="*/ 49 w 139"/>
                  <a:gd name="T11" fmla="*/ 91 h 139"/>
                  <a:gd name="T12" fmla="*/ 0 w 139"/>
                  <a:gd name="T13" fmla="*/ 91 h 139"/>
                  <a:gd name="T14" fmla="*/ 0 w 139"/>
                  <a:gd name="T15" fmla="*/ 49 h 139"/>
                  <a:gd name="T16" fmla="*/ 49 w 139"/>
                  <a:gd name="T17" fmla="*/ 49 h 139"/>
                  <a:gd name="T18" fmla="*/ 49 w 139"/>
                  <a:gd name="T19" fmla="*/ 0 h 139"/>
                  <a:gd name="T20" fmla="*/ 91 w 139"/>
                  <a:gd name="T21" fmla="*/ 0 h 139"/>
                  <a:gd name="T22" fmla="*/ 91 w 139"/>
                  <a:gd name="T23" fmla="*/ 49 h 139"/>
                  <a:gd name="T24" fmla="*/ 139 w 139"/>
                  <a:gd name="T25" fmla="*/ 4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39">
                    <a:moveTo>
                      <a:pt x="139" y="49"/>
                    </a:moveTo>
                    <a:lnTo>
                      <a:pt x="139" y="91"/>
                    </a:lnTo>
                    <a:lnTo>
                      <a:pt x="91" y="91"/>
                    </a:lnTo>
                    <a:lnTo>
                      <a:pt x="91" y="139"/>
                    </a:lnTo>
                    <a:lnTo>
                      <a:pt x="49" y="139"/>
                    </a:lnTo>
                    <a:lnTo>
                      <a:pt x="49" y="91"/>
                    </a:lnTo>
                    <a:lnTo>
                      <a:pt x="0" y="91"/>
                    </a:lnTo>
                    <a:lnTo>
                      <a:pt x="0" y="49"/>
                    </a:lnTo>
                    <a:lnTo>
                      <a:pt x="49" y="49"/>
                    </a:lnTo>
                    <a:lnTo>
                      <a:pt x="49" y="0"/>
                    </a:lnTo>
                    <a:lnTo>
                      <a:pt x="91" y="0"/>
                    </a:lnTo>
                    <a:lnTo>
                      <a:pt x="91" y="49"/>
                    </a:lnTo>
                    <a:lnTo>
                      <a:pt x="139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grpSp>
        <p:nvGrpSpPr>
          <p:cNvPr id="54" name="Gruppieren 53"/>
          <p:cNvGrpSpPr/>
          <p:nvPr/>
        </p:nvGrpSpPr>
        <p:grpSpPr>
          <a:xfrm>
            <a:off x="5241600" y="2182239"/>
            <a:ext cx="3578872" cy="584775"/>
            <a:chOff x="5241600" y="3849427"/>
            <a:chExt cx="3578872" cy="584775"/>
          </a:xfrm>
        </p:grpSpPr>
        <p:sp>
          <p:nvSpPr>
            <p:cNvPr id="55" name="Textfeld 54"/>
            <p:cNvSpPr txBox="1"/>
            <p:nvPr/>
          </p:nvSpPr>
          <p:spPr>
            <a:xfrm>
              <a:off x="5554847" y="3849427"/>
              <a:ext cx="32656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03D6A"/>
                  </a:solidFill>
                </a:rPr>
                <a:t>Configuration of four different Pick &amp; Place handling constructions</a:t>
              </a:r>
            </a:p>
          </p:txBody>
        </p:sp>
        <p:grpSp>
          <p:nvGrpSpPr>
            <p:cNvPr id="56" name="Gruppieren 55"/>
            <p:cNvGrpSpPr/>
            <p:nvPr/>
          </p:nvGrpSpPr>
          <p:grpSpPr>
            <a:xfrm>
              <a:off x="5241600" y="3875036"/>
              <a:ext cx="285750" cy="287337"/>
              <a:chOff x="6389688" y="3467286"/>
              <a:chExt cx="285750" cy="287337"/>
            </a:xfrm>
          </p:grpSpPr>
          <p:sp>
            <p:nvSpPr>
              <p:cNvPr id="57" name="Oval 8"/>
              <p:cNvSpPr>
                <a:spLocks noChangeArrowheads="1"/>
              </p:cNvSpPr>
              <p:nvPr/>
            </p:nvSpPr>
            <p:spPr bwMode="auto">
              <a:xfrm>
                <a:off x="6389688" y="3467286"/>
                <a:ext cx="285750" cy="287337"/>
              </a:xfrm>
              <a:prstGeom prst="ellipse">
                <a:avLst/>
              </a:prstGeom>
              <a:solidFill>
                <a:srgbClr val="009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58" name="Freeform 9"/>
              <p:cNvSpPr>
                <a:spLocks/>
              </p:cNvSpPr>
              <p:nvPr/>
            </p:nvSpPr>
            <p:spPr bwMode="auto">
              <a:xfrm>
                <a:off x="6421438" y="3500623"/>
                <a:ext cx="220662" cy="220662"/>
              </a:xfrm>
              <a:custGeom>
                <a:avLst/>
                <a:gdLst>
                  <a:gd name="T0" fmla="*/ 139 w 139"/>
                  <a:gd name="T1" fmla="*/ 49 h 139"/>
                  <a:gd name="T2" fmla="*/ 139 w 139"/>
                  <a:gd name="T3" fmla="*/ 91 h 139"/>
                  <a:gd name="T4" fmla="*/ 91 w 139"/>
                  <a:gd name="T5" fmla="*/ 91 h 139"/>
                  <a:gd name="T6" fmla="*/ 91 w 139"/>
                  <a:gd name="T7" fmla="*/ 139 h 139"/>
                  <a:gd name="T8" fmla="*/ 49 w 139"/>
                  <a:gd name="T9" fmla="*/ 139 h 139"/>
                  <a:gd name="T10" fmla="*/ 49 w 139"/>
                  <a:gd name="T11" fmla="*/ 91 h 139"/>
                  <a:gd name="T12" fmla="*/ 0 w 139"/>
                  <a:gd name="T13" fmla="*/ 91 h 139"/>
                  <a:gd name="T14" fmla="*/ 0 w 139"/>
                  <a:gd name="T15" fmla="*/ 49 h 139"/>
                  <a:gd name="T16" fmla="*/ 49 w 139"/>
                  <a:gd name="T17" fmla="*/ 49 h 139"/>
                  <a:gd name="T18" fmla="*/ 49 w 139"/>
                  <a:gd name="T19" fmla="*/ 0 h 139"/>
                  <a:gd name="T20" fmla="*/ 91 w 139"/>
                  <a:gd name="T21" fmla="*/ 0 h 139"/>
                  <a:gd name="T22" fmla="*/ 91 w 139"/>
                  <a:gd name="T23" fmla="*/ 49 h 139"/>
                  <a:gd name="T24" fmla="*/ 139 w 139"/>
                  <a:gd name="T25" fmla="*/ 4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39">
                    <a:moveTo>
                      <a:pt x="139" y="49"/>
                    </a:moveTo>
                    <a:lnTo>
                      <a:pt x="139" y="91"/>
                    </a:lnTo>
                    <a:lnTo>
                      <a:pt x="91" y="91"/>
                    </a:lnTo>
                    <a:lnTo>
                      <a:pt x="91" y="139"/>
                    </a:lnTo>
                    <a:lnTo>
                      <a:pt x="49" y="139"/>
                    </a:lnTo>
                    <a:lnTo>
                      <a:pt x="49" y="91"/>
                    </a:lnTo>
                    <a:lnTo>
                      <a:pt x="0" y="91"/>
                    </a:lnTo>
                    <a:lnTo>
                      <a:pt x="0" y="49"/>
                    </a:lnTo>
                    <a:lnTo>
                      <a:pt x="49" y="49"/>
                    </a:lnTo>
                    <a:lnTo>
                      <a:pt x="49" y="0"/>
                    </a:lnTo>
                    <a:lnTo>
                      <a:pt x="91" y="0"/>
                    </a:lnTo>
                    <a:lnTo>
                      <a:pt x="91" y="49"/>
                    </a:lnTo>
                    <a:lnTo>
                      <a:pt x="139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grpSp>
        <p:nvGrpSpPr>
          <p:cNvPr id="64" name="Gruppieren 63"/>
          <p:cNvGrpSpPr/>
          <p:nvPr/>
        </p:nvGrpSpPr>
        <p:grpSpPr>
          <a:xfrm>
            <a:off x="5242117" y="3565852"/>
            <a:ext cx="3578872" cy="584775"/>
            <a:chOff x="5241600" y="3849427"/>
            <a:chExt cx="3578872" cy="584775"/>
          </a:xfrm>
        </p:grpSpPr>
        <p:sp>
          <p:nvSpPr>
            <p:cNvPr id="65" name="Textfeld 64"/>
            <p:cNvSpPr txBox="1"/>
            <p:nvPr/>
          </p:nvSpPr>
          <p:spPr>
            <a:xfrm>
              <a:off x="5554847" y="3849427"/>
              <a:ext cx="32656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03D6A"/>
                  </a:solidFill>
                </a:rPr>
                <a:t>Containing electrical and pneumatic modules</a:t>
              </a:r>
            </a:p>
          </p:txBody>
        </p:sp>
        <p:grpSp>
          <p:nvGrpSpPr>
            <p:cNvPr id="66" name="Gruppieren 65"/>
            <p:cNvGrpSpPr/>
            <p:nvPr/>
          </p:nvGrpSpPr>
          <p:grpSpPr>
            <a:xfrm>
              <a:off x="5241600" y="3875036"/>
              <a:ext cx="285750" cy="287337"/>
              <a:chOff x="6389688" y="3467286"/>
              <a:chExt cx="285750" cy="287337"/>
            </a:xfrm>
          </p:grpSpPr>
          <p:sp>
            <p:nvSpPr>
              <p:cNvPr id="67" name="Oval 8"/>
              <p:cNvSpPr>
                <a:spLocks noChangeArrowheads="1"/>
              </p:cNvSpPr>
              <p:nvPr/>
            </p:nvSpPr>
            <p:spPr bwMode="auto">
              <a:xfrm>
                <a:off x="6389688" y="3467286"/>
                <a:ext cx="285750" cy="287337"/>
              </a:xfrm>
              <a:prstGeom prst="ellipse">
                <a:avLst/>
              </a:prstGeom>
              <a:solidFill>
                <a:srgbClr val="009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68" name="Freeform 9"/>
              <p:cNvSpPr>
                <a:spLocks/>
              </p:cNvSpPr>
              <p:nvPr/>
            </p:nvSpPr>
            <p:spPr bwMode="auto">
              <a:xfrm>
                <a:off x="6421438" y="3500623"/>
                <a:ext cx="220662" cy="220662"/>
              </a:xfrm>
              <a:custGeom>
                <a:avLst/>
                <a:gdLst>
                  <a:gd name="T0" fmla="*/ 139 w 139"/>
                  <a:gd name="T1" fmla="*/ 49 h 139"/>
                  <a:gd name="T2" fmla="*/ 139 w 139"/>
                  <a:gd name="T3" fmla="*/ 91 h 139"/>
                  <a:gd name="T4" fmla="*/ 91 w 139"/>
                  <a:gd name="T5" fmla="*/ 91 h 139"/>
                  <a:gd name="T6" fmla="*/ 91 w 139"/>
                  <a:gd name="T7" fmla="*/ 139 h 139"/>
                  <a:gd name="T8" fmla="*/ 49 w 139"/>
                  <a:gd name="T9" fmla="*/ 139 h 139"/>
                  <a:gd name="T10" fmla="*/ 49 w 139"/>
                  <a:gd name="T11" fmla="*/ 91 h 139"/>
                  <a:gd name="T12" fmla="*/ 0 w 139"/>
                  <a:gd name="T13" fmla="*/ 91 h 139"/>
                  <a:gd name="T14" fmla="*/ 0 w 139"/>
                  <a:gd name="T15" fmla="*/ 49 h 139"/>
                  <a:gd name="T16" fmla="*/ 49 w 139"/>
                  <a:gd name="T17" fmla="*/ 49 h 139"/>
                  <a:gd name="T18" fmla="*/ 49 w 139"/>
                  <a:gd name="T19" fmla="*/ 0 h 139"/>
                  <a:gd name="T20" fmla="*/ 91 w 139"/>
                  <a:gd name="T21" fmla="*/ 0 h 139"/>
                  <a:gd name="T22" fmla="*/ 91 w 139"/>
                  <a:gd name="T23" fmla="*/ 49 h 139"/>
                  <a:gd name="T24" fmla="*/ 139 w 139"/>
                  <a:gd name="T25" fmla="*/ 4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39">
                    <a:moveTo>
                      <a:pt x="139" y="49"/>
                    </a:moveTo>
                    <a:lnTo>
                      <a:pt x="139" y="91"/>
                    </a:lnTo>
                    <a:lnTo>
                      <a:pt x="91" y="91"/>
                    </a:lnTo>
                    <a:lnTo>
                      <a:pt x="91" y="139"/>
                    </a:lnTo>
                    <a:lnTo>
                      <a:pt x="49" y="139"/>
                    </a:lnTo>
                    <a:lnTo>
                      <a:pt x="49" y="91"/>
                    </a:lnTo>
                    <a:lnTo>
                      <a:pt x="0" y="91"/>
                    </a:lnTo>
                    <a:lnTo>
                      <a:pt x="0" y="49"/>
                    </a:lnTo>
                    <a:lnTo>
                      <a:pt x="49" y="49"/>
                    </a:lnTo>
                    <a:lnTo>
                      <a:pt x="49" y="0"/>
                    </a:lnTo>
                    <a:lnTo>
                      <a:pt x="91" y="0"/>
                    </a:lnTo>
                    <a:lnTo>
                      <a:pt x="91" y="49"/>
                    </a:lnTo>
                    <a:lnTo>
                      <a:pt x="139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  <p:grpSp>
        <p:nvGrpSpPr>
          <p:cNvPr id="69" name="Gruppieren 68"/>
          <p:cNvGrpSpPr/>
          <p:nvPr/>
        </p:nvGrpSpPr>
        <p:grpSpPr>
          <a:xfrm>
            <a:off x="5229224" y="4987874"/>
            <a:ext cx="3914776" cy="584775"/>
            <a:chOff x="5241600" y="3849427"/>
            <a:chExt cx="3578872" cy="584775"/>
          </a:xfrm>
        </p:grpSpPr>
        <p:sp>
          <p:nvSpPr>
            <p:cNvPr id="70" name="Textfeld 69"/>
            <p:cNvSpPr txBox="1"/>
            <p:nvPr/>
          </p:nvSpPr>
          <p:spPr>
            <a:xfrm>
              <a:off x="5554847" y="3849427"/>
              <a:ext cx="32656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03D6A"/>
                  </a:solidFill>
                </a:rPr>
                <a:t>On the basis of CADENAS and available in the SCHUNK </a:t>
              </a:r>
              <a:r>
                <a:rPr lang="en-US" sz="1600" b="1" dirty="0" err="1" smtClean="0">
                  <a:solidFill>
                    <a:srgbClr val="003D6A"/>
                  </a:solidFill>
                </a:rPr>
                <a:t>PartCommunity</a:t>
              </a:r>
              <a:endParaRPr lang="en-US" sz="1600" b="1" dirty="0" smtClean="0">
                <a:solidFill>
                  <a:srgbClr val="003D6A"/>
                </a:solidFill>
              </a:endParaRPr>
            </a:p>
          </p:txBody>
        </p:sp>
        <p:grpSp>
          <p:nvGrpSpPr>
            <p:cNvPr id="71" name="Gruppieren 70"/>
            <p:cNvGrpSpPr/>
            <p:nvPr/>
          </p:nvGrpSpPr>
          <p:grpSpPr>
            <a:xfrm>
              <a:off x="5241600" y="3875036"/>
              <a:ext cx="285750" cy="287337"/>
              <a:chOff x="6389688" y="3467286"/>
              <a:chExt cx="285750" cy="287337"/>
            </a:xfrm>
          </p:grpSpPr>
          <p:sp>
            <p:nvSpPr>
              <p:cNvPr id="72" name="Oval 8"/>
              <p:cNvSpPr>
                <a:spLocks noChangeArrowheads="1"/>
              </p:cNvSpPr>
              <p:nvPr/>
            </p:nvSpPr>
            <p:spPr bwMode="auto">
              <a:xfrm>
                <a:off x="6389688" y="3467286"/>
                <a:ext cx="285750" cy="287337"/>
              </a:xfrm>
              <a:prstGeom prst="ellipse">
                <a:avLst/>
              </a:prstGeom>
              <a:solidFill>
                <a:srgbClr val="009E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73" name="Freeform 9"/>
              <p:cNvSpPr>
                <a:spLocks/>
              </p:cNvSpPr>
              <p:nvPr/>
            </p:nvSpPr>
            <p:spPr bwMode="auto">
              <a:xfrm>
                <a:off x="6421438" y="3500623"/>
                <a:ext cx="220662" cy="220662"/>
              </a:xfrm>
              <a:custGeom>
                <a:avLst/>
                <a:gdLst>
                  <a:gd name="T0" fmla="*/ 139 w 139"/>
                  <a:gd name="T1" fmla="*/ 49 h 139"/>
                  <a:gd name="T2" fmla="*/ 139 w 139"/>
                  <a:gd name="T3" fmla="*/ 91 h 139"/>
                  <a:gd name="T4" fmla="*/ 91 w 139"/>
                  <a:gd name="T5" fmla="*/ 91 h 139"/>
                  <a:gd name="T6" fmla="*/ 91 w 139"/>
                  <a:gd name="T7" fmla="*/ 139 h 139"/>
                  <a:gd name="T8" fmla="*/ 49 w 139"/>
                  <a:gd name="T9" fmla="*/ 139 h 139"/>
                  <a:gd name="T10" fmla="*/ 49 w 139"/>
                  <a:gd name="T11" fmla="*/ 91 h 139"/>
                  <a:gd name="T12" fmla="*/ 0 w 139"/>
                  <a:gd name="T13" fmla="*/ 91 h 139"/>
                  <a:gd name="T14" fmla="*/ 0 w 139"/>
                  <a:gd name="T15" fmla="*/ 49 h 139"/>
                  <a:gd name="T16" fmla="*/ 49 w 139"/>
                  <a:gd name="T17" fmla="*/ 49 h 139"/>
                  <a:gd name="T18" fmla="*/ 49 w 139"/>
                  <a:gd name="T19" fmla="*/ 0 h 139"/>
                  <a:gd name="T20" fmla="*/ 91 w 139"/>
                  <a:gd name="T21" fmla="*/ 0 h 139"/>
                  <a:gd name="T22" fmla="*/ 91 w 139"/>
                  <a:gd name="T23" fmla="*/ 49 h 139"/>
                  <a:gd name="T24" fmla="*/ 139 w 139"/>
                  <a:gd name="T25" fmla="*/ 49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139">
                    <a:moveTo>
                      <a:pt x="139" y="49"/>
                    </a:moveTo>
                    <a:lnTo>
                      <a:pt x="139" y="91"/>
                    </a:lnTo>
                    <a:lnTo>
                      <a:pt x="91" y="91"/>
                    </a:lnTo>
                    <a:lnTo>
                      <a:pt x="91" y="139"/>
                    </a:lnTo>
                    <a:lnTo>
                      <a:pt x="49" y="139"/>
                    </a:lnTo>
                    <a:lnTo>
                      <a:pt x="49" y="91"/>
                    </a:lnTo>
                    <a:lnTo>
                      <a:pt x="0" y="91"/>
                    </a:lnTo>
                    <a:lnTo>
                      <a:pt x="0" y="49"/>
                    </a:lnTo>
                    <a:lnTo>
                      <a:pt x="49" y="49"/>
                    </a:lnTo>
                    <a:lnTo>
                      <a:pt x="49" y="0"/>
                    </a:lnTo>
                    <a:lnTo>
                      <a:pt x="91" y="0"/>
                    </a:lnTo>
                    <a:lnTo>
                      <a:pt x="91" y="49"/>
                    </a:lnTo>
                    <a:lnTo>
                      <a:pt x="139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46520"/>
            <a:ext cx="9144000" cy="749300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2627313" y="473082"/>
            <a:ext cx="6516687" cy="611021"/>
          </a:xfrm>
          <a:prstGeom prst="rect">
            <a:avLst/>
          </a:prstGeom>
          <a:solidFill>
            <a:srgbClr val="003D6A"/>
          </a:solidFill>
        </p:spPr>
        <p:txBody>
          <a:bodyPr wrap="square" lIns="90000" tIns="90000" bIns="0" rtlCol="0" anchor="ctr" anchorCtr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4000" b="1" dirty="0">
                <a:solidFill>
                  <a:schemeClr val="bg1"/>
                </a:solidFill>
              </a:rPr>
              <a:t>Your advantages and benefits</a:t>
            </a:r>
            <a:endParaRPr lang="de-DE" sz="4000" b="1" dirty="0">
              <a:solidFill>
                <a:schemeClr val="bg1"/>
              </a:solidFill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373226" y="1581055"/>
            <a:ext cx="43200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1778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SzPct val="70000"/>
              <a:buBlip>
                <a:blip r:embed="rId3"/>
              </a:buBlip>
            </a:pPr>
            <a:r>
              <a:rPr lang="en-US" sz="1600" b="1" dirty="0" smtClean="0">
                <a:solidFill>
                  <a:srgbClr val="003D6A"/>
                </a:solidFill>
              </a:rPr>
              <a:t>Fast and accurate configuration of Pick &amp; Place handling constructions for assembly applications </a:t>
            </a:r>
            <a:r>
              <a:rPr lang="en-US" sz="1600" dirty="0" smtClean="0">
                <a:solidFill>
                  <a:srgbClr val="003D6A"/>
                </a:solidFill>
              </a:rPr>
              <a:t>for a major time saving during the planning and design phase </a:t>
            </a:r>
          </a:p>
          <a:p>
            <a:pPr marL="355600" indent="-177800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SzPct val="70000"/>
              <a:buBlip>
                <a:blip r:embed="rId3"/>
              </a:buBlip>
            </a:pPr>
            <a:r>
              <a:rPr lang="en-US" sz="1600" b="1" dirty="0" smtClean="0">
                <a:solidFill>
                  <a:srgbClr val="003D6A"/>
                </a:solidFill>
              </a:rPr>
              <a:t>Combinational logic is integrated in the configurator </a:t>
            </a:r>
            <a:r>
              <a:rPr lang="en-US" sz="1600" dirty="0" smtClean="0">
                <a:solidFill>
                  <a:srgbClr val="003D6A"/>
                </a:solidFill>
              </a:rPr>
              <a:t>no separate data model SCHUNK </a:t>
            </a:r>
            <a:r>
              <a:rPr lang="en-US" sz="1600" dirty="0" err="1" smtClean="0">
                <a:solidFill>
                  <a:srgbClr val="003D6A"/>
                </a:solidFill>
              </a:rPr>
              <a:t>Kombibox</a:t>
            </a:r>
            <a:r>
              <a:rPr lang="en-US" sz="1600" dirty="0" smtClean="0">
                <a:solidFill>
                  <a:srgbClr val="003D6A"/>
                </a:solidFill>
              </a:rPr>
              <a:t> necessary anymore </a:t>
            </a:r>
          </a:p>
          <a:p>
            <a:pPr marL="355600" indent="-177800">
              <a:spcAft>
                <a:spcPts val="1800"/>
              </a:spcAft>
              <a:buSzPct val="70000"/>
              <a:buBlip>
                <a:blip r:embed="rId3"/>
              </a:buBlip>
            </a:pPr>
            <a:r>
              <a:rPr lang="en-US" sz="1600" b="1" dirty="0">
                <a:solidFill>
                  <a:srgbClr val="003D6A"/>
                </a:solidFill>
              </a:rPr>
              <a:t>Available in all common 2D and 3D CAD </a:t>
            </a:r>
            <a:r>
              <a:rPr lang="en-US" sz="1600" b="1" dirty="0" smtClean="0">
                <a:solidFill>
                  <a:srgbClr val="003D6A"/>
                </a:solidFill>
              </a:rPr>
              <a:t>formats </a:t>
            </a:r>
            <a:r>
              <a:rPr lang="en-US" sz="1600" dirty="0" smtClean="0">
                <a:solidFill>
                  <a:srgbClr val="003D6A"/>
                </a:solidFill>
              </a:rPr>
              <a:t>for the universal use in different CAD systems</a:t>
            </a:r>
            <a:endParaRPr lang="en-US" sz="1600" dirty="0">
              <a:solidFill>
                <a:srgbClr val="003D6A"/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4788024" y="2068575"/>
            <a:ext cx="396044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177800">
              <a:spcAft>
                <a:spcPts val="1800"/>
              </a:spcAft>
              <a:buSzPct val="70000"/>
              <a:buBlip>
                <a:blip r:embed="rId3"/>
              </a:buBlip>
            </a:pPr>
            <a:r>
              <a:rPr lang="en-US" sz="1600" b="1" dirty="0" smtClean="0">
                <a:solidFill>
                  <a:srgbClr val="003D6A"/>
                </a:solidFill>
              </a:rPr>
              <a:t>Electrical and pneumatic modules are contained in the configurator </a:t>
            </a:r>
            <a:r>
              <a:rPr lang="en-US" sz="1600" dirty="0" smtClean="0">
                <a:solidFill>
                  <a:srgbClr val="003D6A"/>
                </a:solidFill>
              </a:rPr>
              <a:t>to realize a wide range of applications and to be highly flexible on customer requirements</a:t>
            </a:r>
            <a:endParaRPr lang="en-US" sz="1600" b="1" dirty="0" smtClean="0">
              <a:solidFill>
                <a:srgbClr val="003D6A"/>
              </a:solidFill>
            </a:endParaRPr>
          </a:p>
          <a:p>
            <a:pPr marL="355600" indent="-177800">
              <a:spcAft>
                <a:spcPts val="1800"/>
              </a:spcAft>
              <a:buSzPct val="70000"/>
              <a:buBlip>
                <a:blip r:embed="rId3"/>
              </a:buBlip>
            </a:pPr>
            <a:r>
              <a:rPr lang="en-US" sz="1600" b="1" dirty="0" smtClean="0">
                <a:solidFill>
                  <a:srgbClr val="003D6A"/>
                </a:solidFill>
              </a:rPr>
              <a:t>Download of complete assembly with pillar system, adapter plates as well as norm and connection parts </a:t>
            </a:r>
            <a:r>
              <a:rPr lang="en-US" sz="1600" dirty="0" smtClean="0">
                <a:solidFill>
                  <a:srgbClr val="003D6A"/>
                </a:solidFill>
              </a:rPr>
              <a:t>for the creation of a complete parts list out of the CAD model</a:t>
            </a:r>
          </a:p>
          <a:p>
            <a:pPr marL="355600" indent="-177800">
              <a:spcAft>
                <a:spcPts val="1800"/>
              </a:spcAft>
              <a:buSzPct val="70000"/>
              <a:buBlip>
                <a:blip r:embed="rId3"/>
              </a:buBlip>
            </a:pPr>
            <a:r>
              <a:rPr lang="en-US" sz="1600" b="1" dirty="0" smtClean="0">
                <a:solidFill>
                  <a:srgbClr val="003D6A"/>
                </a:solidFill>
              </a:rPr>
              <a:t>On the basis of the CADENAS platform </a:t>
            </a:r>
            <a:r>
              <a:rPr lang="en-US" sz="1600" dirty="0" smtClean="0">
                <a:solidFill>
                  <a:srgbClr val="003D6A"/>
                </a:solidFill>
              </a:rPr>
              <a:t>for a worldwide complimentary access and a consistent database</a:t>
            </a:r>
            <a:endParaRPr lang="en-US" sz="1600" dirty="0">
              <a:solidFill>
                <a:srgbClr val="003D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133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216</Words>
  <Application>Microsoft Office PowerPoint</Application>
  <PresentationFormat>Bildschirmpräsentation (4:3)</PresentationFormat>
  <Paragraphs>20</Paragraphs>
  <Slides>5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8" baseType="lpstr">
      <vt:lpstr>Arial</vt:lpstr>
      <vt:lpstr>Calibri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SCHUNK GmbH &amp; Co. KG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Ferien Jobber</dc:creator>
  <cp:lastModifiedBy>Zuber, Philipp</cp:lastModifiedBy>
  <cp:revision>99</cp:revision>
  <cp:lastPrinted>2016-06-06T13:49:29Z</cp:lastPrinted>
  <dcterms:created xsi:type="dcterms:W3CDTF">2014-05-27T06:54:37Z</dcterms:created>
  <dcterms:modified xsi:type="dcterms:W3CDTF">2017-09-22T07:23:13Z</dcterms:modified>
</cp:coreProperties>
</file>