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9" r:id="rId2"/>
    <p:sldId id="269" r:id="rId3"/>
    <p:sldId id="262" r:id="rId4"/>
    <p:sldId id="274" r:id="rId5"/>
    <p:sldId id="280" r:id="rId6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17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842" userDrawn="1">
          <p15:clr>
            <a:srgbClr val="A4A3A4"/>
          </p15:clr>
        </p15:guide>
        <p15:guide id="4" orient="horz" pos="2131" userDrawn="1">
          <p15:clr>
            <a:srgbClr val="A4A3A4"/>
          </p15:clr>
        </p15:guide>
        <p15:guide id="5" pos="3606" userDrawn="1">
          <p15:clr>
            <a:srgbClr val="A4A3A4"/>
          </p15:clr>
        </p15:guide>
        <p15:guide id="6" orient="horz" pos="2296" userDrawn="1">
          <p15:clr>
            <a:srgbClr val="A4A3A4"/>
          </p15:clr>
        </p15:guide>
        <p15:guide id="7" pos="431" userDrawn="1">
          <p15:clr>
            <a:srgbClr val="A4A3A4"/>
          </p15:clr>
        </p15:guide>
        <p15:guide id="8" orient="horz" pos="749" userDrawn="1">
          <p15:clr>
            <a:srgbClr val="A4A3A4"/>
          </p15:clr>
        </p15:guide>
        <p15:guide id="9" orient="horz" pos="3596" userDrawn="1">
          <p15:clr>
            <a:srgbClr val="A4A3A4"/>
          </p15:clr>
        </p15:guide>
        <p15:guide id="10" orient="horz" pos="3793" userDrawn="1">
          <p15:clr>
            <a:srgbClr val="A4A3A4"/>
          </p15:clr>
        </p15:guide>
        <p15:guide id="11" pos="1655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2"/>
      </p:cViewPr>
      <p:guideLst>
        <p:guide orient="horz" pos="1317"/>
        <p:guide pos="3294"/>
        <p:guide orient="horz" pos="1842"/>
        <p:guide orient="horz" pos="2131"/>
        <p:guide pos="3606"/>
        <p:guide orient="horz" pos="2296"/>
        <p:guide pos="431"/>
        <p:guide orient="horz" pos="749"/>
        <p:guide orient="horz" pos="3596"/>
        <p:guide orient="horz" pos="3793"/>
        <p:guide pos="165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22.09.2017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22.09.2017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2634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2" b="21052"/>
          <a:stretch/>
        </p:blipFill>
        <p:spPr>
          <a:xfrm>
            <a:off x="0" y="-9937"/>
            <a:ext cx="9144000" cy="6858000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62203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600438" y="6442893"/>
            <a:ext cx="3971562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Digitalisierung I Online-Konfigurator</a:t>
            </a:r>
          </a:p>
        </p:txBody>
      </p:sp>
      <p:sp>
        <p:nvSpPr>
          <p:cNvPr id="12" name="Textfeld 11"/>
          <p:cNvSpPr txBox="1"/>
          <p:nvPr userDrawn="1"/>
        </p:nvSpPr>
        <p:spPr>
          <a:xfrm>
            <a:off x="4067944" y="6442893"/>
            <a:ext cx="1224136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September </a:t>
            </a:r>
            <a:r>
              <a:rPr lang="de-DE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2017</a:t>
            </a:r>
            <a:endParaRPr lang="de-DE" sz="120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716016" y="1196753"/>
            <a:ext cx="4427984" cy="603840"/>
          </a:xfrm>
          <a:prstGeom prst="rect">
            <a:avLst/>
          </a:prstGeom>
          <a:solidFill>
            <a:srgbClr val="009EE0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schemeClr val="bg1"/>
                </a:solidFill>
              </a:rPr>
              <a:t>Online-Konfigurator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"/>
            <a:ext cx="9144000" cy="68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50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22.09.2017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7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eister_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" y="978"/>
            <a:ext cx="9144000" cy="5643467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74734" y="49269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endParaRPr lang="de-DE" sz="1500" dirty="0" smtClean="0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60623" y="3948998"/>
            <a:ext cx="9144000" cy="115287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dirty="0" smtClean="0">
                <a:solidFill>
                  <a:srgbClr val="FFFFFF"/>
                </a:solidFill>
              </a:rPr>
              <a:t>Produktpräsentation</a:t>
            </a:r>
          </a:p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dirty="0" smtClean="0">
                <a:solidFill>
                  <a:srgbClr val="FFFFFF"/>
                </a:solidFill>
              </a:rPr>
              <a:t>SCHUNK Online-Konfigurator</a:t>
            </a: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0" y="5483469"/>
            <a:ext cx="9144000" cy="1320800"/>
          </a:xfrm>
          <a:prstGeom prst="rect">
            <a:avLst/>
          </a:prstGeom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474734" y="50793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dirty="0" smtClean="0">
                <a:solidFill>
                  <a:srgbClr val="FFFFFF"/>
                </a:solidFill>
              </a:rPr>
              <a:t>Modulare Montageautomation</a:t>
            </a:r>
          </a:p>
        </p:txBody>
      </p:sp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339753" y="476673"/>
            <a:ext cx="6804248" cy="603840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schemeClr val="bg1"/>
                </a:solidFill>
              </a:rPr>
              <a:t>Modulare Montageautomation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5140099" y="357301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3D6A"/>
                </a:solidFill>
              </a:rPr>
              <a:t>Der weltweit umfangreichste Baukasten individuell konfigurierbar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148064" y="2013724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3D6A"/>
                </a:solidFill>
              </a:rPr>
              <a:t>SCHUNK Online-Konfigurator zur </a:t>
            </a:r>
            <a:br>
              <a:rPr lang="de-DE" sz="1600" b="1" dirty="0">
                <a:solidFill>
                  <a:srgbClr val="003D6A"/>
                </a:solidFill>
              </a:rPr>
            </a:br>
            <a:r>
              <a:rPr lang="de-DE" sz="1600" b="1" dirty="0">
                <a:solidFill>
                  <a:srgbClr val="003D6A"/>
                </a:solidFill>
              </a:rPr>
              <a:t>3D-Konfiguration von Pick &amp; Place- Aufbauvarianten für die </a:t>
            </a:r>
            <a:r>
              <a:rPr lang="de-DE" sz="1600" b="1" dirty="0" smtClean="0">
                <a:solidFill>
                  <a:srgbClr val="003D6A"/>
                </a:solidFill>
              </a:rPr>
              <a:t>Montage-automation</a:t>
            </a:r>
            <a:endParaRPr lang="de-DE" sz="1600" b="1" dirty="0">
              <a:solidFill>
                <a:srgbClr val="003D6A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61847"/>
            <a:ext cx="4185221" cy="321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61847"/>
            <a:ext cx="4185221" cy="3213651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schemeClr val="bg1"/>
                </a:solidFill>
              </a:rPr>
              <a:t>Einfach. Flexibel. Innovativ.</a:t>
            </a:r>
            <a:endParaRPr lang="de-DE" sz="4000" b="1" dirty="0">
              <a:solidFill>
                <a:schemeClr val="bg1"/>
              </a:solidFill>
            </a:endParaRPr>
          </a:p>
        </p:txBody>
      </p:sp>
      <p:cxnSp>
        <p:nvCxnSpPr>
          <p:cNvPr id="25" name="Gewinkelte Verbindung 24"/>
          <p:cNvCxnSpPr/>
          <p:nvPr/>
        </p:nvCxnSpPr>
        <p:spPr>
          <a:xfrm rot="10800000">
            <a:off x="1043609" y="3665399"/>
            <a:ext cx="4183881" cy="1496367"/>
          </a:xfrm>
          <a:prstGeom prst="bentConnector3">
            <a:avLst>
              <a:gd name="adj1" fmla="val 100313"/>
            </a:avLst>
          </a:prstGeom>
          <a:ln>
            <a:solidFill>
              <a:srgbClr val="009EE0"/>
            </a:solidFill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Gewinkelte Verbindung 34"/>
          <p:cNvCxnSpPr>
            <a:stCxn id="52" idx="2"/>
          </p:cNvCxnSpPr>
          <p:nvPr/>
        </p:nvCxnSpPr>
        <p:spPr>
          <a:xfrm rot="10800000" flipV="1">
            <a:off x="3607060" y="3075942"/>
            <a:ext cx="1634540" cy="1337640"/>
          </a:xfrm>
          <a:prstGeom prst="bentConnector3">
            <a:avLst>
              <a:gd name="adj1" fmla="val 30447"/>
            </a:avLst>
          </a:prstGeom>
          <a:ln>
            <a:solidFill>
              <a:srgbClr val="009EE0"/>
            </a:solidFill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uppieren 15"/>
          <p:cNvGrpSpPr/>
          <p:nvPr/>
        </p:nvGrpSpPr>
        <p:grpSpPr>
          <a:xfrm>
            <a:off x="5229224" y="4278552"/>
            <a:ext cx="3578872" cy="584775"/>
            <a:chOff x="5241600" y="3849427"/>
            <a:chExt cx="3578872" cy="584775"/>
          </a:xfrm>
        </p:grpSpPr>
        <p:sp>
          <p:nvSpPr>
            <p:cNvPr id="40" name="Textfeld 39"/>
            <p:cNvSpPr txBox="1"/>
            <p:nvPr/>
          </p:nvSpPr>
          <p:spPr>
            <a:xfrm>
              <a:off x="5554847" y="3849427"/>
              <a:ext cx="3265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solidFill>
                    <a:srgbClr val="003D6A"/>
                  </a:solidFill>
                </a:rPr>
                <a:t>Direkter Anbau an SCHUNK Säulenaufbausystem möglich</a:t>
              </a:r>
            </a:p>
          </p:txBody>
        </p:sp>
        <p:grpSp>
          <p:nvGrpSpPr>
            <p:cNvPr id="41" name="Gruppieren 40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42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3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49" name="Gruppieren 48"/>
          <p:cNvGrpSpPr/>
          <p:nvPr/>
        </p:nvGrpSpPr>
        <p:grpSpPr>
          <a:xfrm>
            <a:off x="5241600" y="2906664"/>
            <a:ext cx="3578872" cy="584775"/>
            <a:chOff x="5241600" y="3849427"/>
            <a:chExt cx="3578872" cy="584775"/>
          </a:xfrm>
        </p:grpSpPr>
        <p:sp>
          <p:nvSpPr>
            <p:cNvPr id="50" name="Textfeld 49"/>
            <p:cNvSpPr txBox="1"/>
            <p:nvPr/>
          </p:nvSpPr>
          <p:spPr>
            <a:xfrm>
              <a:off x="5554847" y="3849427"/>
              <a:ext cx="3265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solidFill>
                    <a:srgbClr val="003D6A"/>
                  </a:solidFill>
                </a:rPr>
                <a:t>Verfügbar in allen gängigen 2D- und 3D-Formaten</a:t>
              </a:r>
            </a:p>
          </p:txBody>
        </p:sp>
        <p:grpSp>
          <p:nvGrpSpPr>
            <p:cNvPr id="51" name="Gruppieren 50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52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3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54" name="Gruppieren 53"/>
          <p:cNvGrpSpPr/>
          <p:nvPr/>
        </p:nvGrpSpPr>
        <p:grpSpPr>
          <a:xfrm>
            <a:off x="5241600" y="2182239"/>
            <a:ext cx="3578872" cy="584775"/>
            <a:chOff x="5241600" y="3849427"/>
            <a:chExt cx="3578872" cy="584775"/>
          </a:xfrm>
        </p:grpSpPr>
        <p:sp>
          <p:nvSpPr>
            <p:cNvPr id="55" name="Textfeld 54"/>
            <p:cNvSpPr txBox="1"/>
            <p:nvPr/>
          </p:nvSpPr>
          <p:spPr>
            <a:xfrm>
              <a:off x="5554847" y="3849427"/>
              <a:ext cx="3265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solidFill>
                    <a:srgbClr val="003D6A"/>
                  </a:solidFill>
                </a:rPr>
                <a:t>Vier verschiedene Pick &amp; Place-Aufbauvarianten konfigurierbar</a:t>
              </a:r>
            </a:p>
          </p:txBody>
        </p:sp>
        <p:grpSp>
          <p:nvGrpSpPr>
            <p:cNvPr id="56" name="Gruppieren 55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57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8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64" name="Gruppieren 63"/>
          <p:cNvGrpSpPr/>
          <p:nvPr/>
        </p:nvGrpSpPr>
        <p:grpSpPr>
          <a:xfrm>
            <a:off x="5242117" y="3565852"/>
            <a:ext cx="3578872" cy="584775"/>
            <a:chOff x="5241600" y="3849427"/>
            <a:chExt cx="3578872" cy="584775"/>
          </a:xfrm>
        </p:grpSpPr>
        <p:sp>
          <p:nvSpPr>
            <p:cNvPr id="65" name="Textfeld 64"/>
            <p:cNvSpPr txBox="1"/>
            <p:nvPr/>
          </p:nvSpPr>
          <p:spPr>
            <a:xfrm>
              <a:off x="5554847" y="3849427"/>
              <a:ext cx="3265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solidFill>
                    <a:srgbClr val="003D6A"/>
                  </a:solidFill>
                </a:rPr>
                <a:t>Elektrische und pneumatische Module enthalten</a:t>
              </a:r>
            </a:p>
          </p:txBody>
        </p:sp>
        <p:grpSp>
          <p:nvGrpSpPr>
            <p:cNvPr id="66" name="Gruppieren 65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67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8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69" name="Gruppieren 68"/>
          <p:cNvGrpSpPr/>
          <p:nvPr/>
        </p:nvGrpSpPr>
        <p:grpSpPr>
          <a:xfrm>
            <a:off x="5229224" y="4987874"/>
            <a:ext cx="3914776" cy="584775"/>
            <a:chOff x="5241600" y="3849427"/>
            <a:chExt cx="3578872" cy="584775"/>
          </a:xfrm>
        </p:grpSpPr>
        <p:sp>
          <p:nvSpPr>
            <p:cNvPr id="70" name="Textfeld 69"/>
            <p:cNvSpPr txBox="1"/>
            <p:nvPr/>
          </p:nvSpPr>
          <p:spPr>
            <a:xfrm>
              <a:off x="5554847" y="3849427"/>
              <a:ext cx="3265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solidFill>
                    <a:srgbClr val="003D6A"/>
                  </a:solidFill>
                </a:rPr>
                <a:t>Basierend auf CADENAS und verfügbar in der SCHUNK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PARTCommunity</a:t>
              </a:r>
              <a:endParaRPr lang="de-DE" sz="1600" b="1" dirty="0" smtClean="0">
                <a:solidFill>
                  <a:srgbClr val="003D6A"/>
                </a:solidFill>
              </a:endParaRPr>
            </a:p>
          </p:txBody>
        </p:sp>
        <p:grpSp>
          <p:nvGrpSpPr>
            <p:cNvPr id="71" name="Gruppieren 70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72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3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schemeClr val="bg1"/>
                </a:solidFill>
              </a:rPr>
              <a:t>Vorteile - Ihr Nutzen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73226" y="1581055"/>
            <a:ext cx="43200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1778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70000"/>
              <a:buBlip>
                <a:blip r:embed="rId3"/>
              </a:buBlip>
            </a:pPr>
            <a:r>
              <a:rPr lang="de-DE" sz="1600" b="1" dirty="0" smtClean="0">
                <a:solidFill>
                  <a:srgbClr val="003D6A"/>
                </a:solidFill>
              </a:rPr>
              <a:t>Schnelle und fehlerfreie Konfiguration von Pick &amp; Place-Aufbauvarianten für die Montage </a:t>
            </a:r>
            <a:r>
              <a:rPr lang="de-DE" sz="1600" dirty="0" smtClean="0">
                <a:solidFill>
                  <a:srgbClr val="003D6A"/>
                </a:solidFill>
              </a:rPr>
              <a:t>für eine hohe Zeitersparnis bei der Planungs- und Konstruktionsphase</a:t>
            </a:r>
            <a:endParaRPr lang="de-DE" sz="1600" dirty="0">
              <a:solidFill>
                <a:srgbClr val="003D6A"/>
              </a:solidFill>
            </a:endParaRPr>
          </a:p>
          <a:p>
            <a:pPr marL="355600" indent="-177800">
              <a:spcAft>
                <a:spcPts val="1800"/>
              </a:spcAft>
              <a:buSzPct val="70000"/>
              <a:buBlip>
                <a:blip r:embed="rId3"/>
              </a:buBlip>
            </a:pPr>
            <a:r>
              <a:rPr lang="de-DE" sz="1600" b="1" dirty="0" smtClean="0">
                <a:solidFill>
                  <a:srgbClr val="003D6A"/>
                </a:solidFill>
              </a:rPr>
              <a:t>Kombinationslogik im Konfigurator enthalten </a:t>
            </a:r>
            <a:r>
              <a:rPr lang="de-DE" sz="1600" dirty="0" smtClean="0">
                <a:solidFill>
                  <a:srgbClr val="003D6A"/>
                </a:solidFill>
              </a:rPr>
              <a:t>kein separates Datenmodell SCHUNK </a:t>
            </a:r>
            <a:r>
              <a:rPr lang="de-DE" sz="1600" dirty="0" err="1" smtClean="0">
                <a:solidFill>
                  <a:srgbClr val="003D6A"/>
                </a:solidFill>
              </a:rPr>
              <a:t>Kombibox</a:t>
            </a:r>
            <a:r>
              <a:rPr lang="de-DE" sz="1600" dirty="0" smtClean="0">
                <a:solidFill>
                  <a:srgbClr val="003D6A"/>
                </a:solidFill>
              </a:rPr>
              <a:t> mehr notwendig</a:t>
            </a:r>
            <a:endParaRPr lang="de-DE" sz="1600" b="1" dirty="0">
              <a:solidFill>
                <a:srgbClr val="003D6A"/>
              </a:solidFill>
            </a:endParaRPr>
          </a:p>
          <a:p>
            <a:pPr marL="355600" indent="-177800">
              <a:spcAft>
                <a:spcPts val="1800"/>
              </a:spcAft>
              <a:buSzPct val="70000"/>
              <a:buBlip>
                <a:blip r:embed="rId3"/>
              </a:buBlip>
            </a:pPr>
            <a:r>
              <a:rPr lang="de-DE" sz="1600" b="1" dirty="0" smtClean="0">
                <a:solidFill>
                  <a:srgbClr val="003D6A"/>
                </a:solidFill>
              </a:rPr>
              <a:t>Verfügbar in allen gängigen 2D- und 3D-Formaten </a:t>
            </a:r>
            <a:r>
              <a:rPr lang="de-DE" sz="1600" dirty="0" smtClean="0">
                <a:solidFill>
                  <a:srgbClr val="003D6A"/>
                </a:solidFill>
              </a:rPr>
              <a:t>für den individuellen Einsatz in verschiedenen CAD Systemen</a:t>
            </a:r>
            <a:endParaRPr lang="de-DE" sz="1600" dirty="0">
              <a:solidFill>
                <a:srgbClr val="003D6A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4788024" y="2068575"/>
            <a:ext cx="396044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177800">
              <a:spcAft>
                <a:spcPts val="1800"/>
              </a:spcAft>
              <a:buSzPct val="70000"/>
              <a:buBlip>
                <a:blip r:embed="rId3"/>
              </a:buBlip>
            </a:pPr>
            <a:r>
              <a:rPr lang="de-DE" sz="1600" b="1" dirty="0">
                <a:solidFill>
                  <a:srgbClr val="003D6A"/>
                </a:solidFill>
              </a:rPr>
              <a:t>Pneumatische und elektrische Module im Konfigurator enthalten </a:t>
            </a:r>
            <a:r>
              <a:rPr lang="de-DE" sz="1600" dirty="0">
                <a:solidFill>
                  <a:srgbClr val="003D6A"/>
                </a:solidFill>
              </a:rPr>
              <a:t>für eine Vielzahl an Anwendungen und eine hohe Flexibilität bei </a:t>
            </a:r>
            <a:r>
              <a:rPr lang="de-DE" sz="1600" dirty="0" smtClean="0">
                <a:solidFill>
                  <a:srgbClr val="003D6A"/>
                </a:solidFill>
              </a:rPr>
              <a:t>Kundenanforderungen</a:t>
            </a:r>
            <a:endParaRPr lang="de-DE" sz="1600" b="1" dirty="0">
              <a:solidFill>
                <a:srgbClr val="003D6A"/>
              </a:solidFill>
            </a:endParaRPr>
          </a:p>
          <a:p>
            <a:pPr marL="355600" indent="-177800">
              <a:spcAft>
                <a:spcPts val="1800"/>
              </a:spcAft>
              <a:buSzPct val="70000"/>
              <a:buBlip>
                <a:blip r:embed="rId3"/>
              </a:buBlip>
            </a:pPr>
            <a:r>
              <a:rPr lang="de-DE" sz="1600" b="1" dirty="0" smtClean="0">
                <a:solidFill>
                  <a:srgbClr val="003D6A"/>
                </a:solidFill>
              </a:rPr>
              <a:t>Download von kompletter Baugruppe mit Säulensystem, Adapterplatten sowie Norm – und Verbindungsteilen</a:t>
            </a:r>
            <a:r>
              <a:rPr lang="de-DE" sz="1600" dirty="0" smtClean="0">
                <a:solidFill>
                  <a:srgbClr val="003D6A"/>
                </a:solidFill>
              </a:rPr>
              <a:t> für die Erstellung einer vollständigen Stückliste aus dem CAD-Modell</a:t>
            </a:r>
          </a:p>
          <a:p>
            <a:pPr marL="355600" indent="-177800">
              <a:spcAft>
                <a:spcPts val="1800"/>
              </a:spcAft>
              <a:buSzPct val="70000"/>
              <a:buBlip>
                <a:blip r:embed="rId3"/>
              </a:buBlip>
            </a:pPr>
            <a:r>
              <a:rPr lang="de-DE" sz="1600" b="1" dirty="0" smtClean="0">
                <a:solidFill>
                  <a:srgbClr val="003D6A"/>
                </a:solidFill>
              </a:rPr>
              <a:t>Basierend auf der CADENAS Plattform </a:t>
            </a:r>
            <a:r>
              <a:rPr lang="de-DE" sz="1600" dirty="0" smtClean="0">
                <a:solidFill>
                  <a:srgbClr val="003D6A"/>
                </a:solidFill>
              </a:rPr>
              <a:t>für weltweiten, kostenfreien Zugriff und eine einheitliche Datenbasis</a:t>
            </a:r>
          </a:p>
          <a:p>
            <a:pPr marL="177800">
              <a:spcAft>
                <a:spcPts val="1800"/>
              </a:spcAft>
              <a:buSzPct val="70000"/>
            </a:pPr>
            <a:endParaRPr lang="de-DE" sz="1600" dirty="0">
              <a:solidFill>
                <a:srgbClr val="003D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133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</Words>
  <Application>Microsoft Office PowerPoint</Application>
  <PresentationFormat>Bildschirmpräsentation (4:3)</PresentationFormat>
  <Paragraphs>20</Paragraphs>
  <Slides>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8" baseType="lpstr">
      <vt:lpstr>Arial</vt:lpstr>
      <vt:lpstr>Calibri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SCHUNK GmbH &amp; Co. KG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Ferien Jobber</dc:creator>
  <cp:lastModifiedBy>Zuber, Philipp</cp:lastModifiedBy>
  <cp:revision>94</cp:revision>
  <cp:lastPrinted>2016-06-06T13:49:29Z</cp:lastPrinted>
  <dcterms:created xsi:type="dcterms:W3CDTF">2014-05-27T06:54:37Z</dcterms:created>
  <dcterms:modified xsi:type="dcterms:W3CDTF">2017-09-22T07:21:41Z</dcterms:modified>
</cp:coreProperties>
</file>