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0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0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27.03.2017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27.03.2017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Compensating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Angular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Compensation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Unit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AGE-W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96017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March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AGE-W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Product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AGE-W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Angular </a:t>
            </a:r>
            <a:r>
              <a:rPr lang="de-DE" sz="1500" dirty="0" err="1">
                <a:solidFill>
                  <a:srgbClr val="FFFFFF"/>
                </a:solidFill>
              </a:rPr>
              <a:t>c</a:t>
            </a:r>
            <a:r>
              <a:rPr lang="de-DE" sz="1500" dirty="0" err="1" smtClean="0">
                <a:solidFill>
                  <a:srgbClr val="FFFFFF"/>
                </a:solidFill>
              </a:rPr>
              <a:t>ompensation</a:t>
            </a:r>
            <a:r>
              <a:rPr lang="de-DE" sz="1500" dirty="0" smtClean="0">
                <a:solidFill>
                  <a:srgbClr val="FFFFFF"/>
                </a:solidFill>
              </a:rPr>
              <a:t> </a:t>
            </a:r>
            <a:r>
              <a:rPr lang="de-DE" sz="1500" dirty="0" err="1" smtClean="0">
                <a:solidFill>
                  <a:srgbClr val="FFFFFF"/>
                </a:solidFill>
              </a:rPr>
              <a:t>unit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Angular </a:t>
            </a:r>
            <a:r>
              <a:rPr lang="de-DE" sz="4000" b="1" dirty="0" err="1" smtClean="0">
                <a:solidFill>
                  <a:schemeClr val="bg1"/>
                </a:solidFill>
              </a:rPr>
              <a:t>Compensation</a:t>
            </a:r>
            <a:r>
              <a:rPr lang="de-DE" sz="4000" b="1" dirty="0" smtClean="0">
                <a:solidFill>
                  <a:schemeClr val="bg1"/>
                </a:solidFill>
              </a:rPr>
              <a:t> Unit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446B"/>
                </a:solidFill>
              </a:rPr>
              <a:t>The </a:t>
            </a:r>
            <a:r>
              <a:rPr lang="de-DE" b="1" dirty="0" err="1" smtClean="0">
                <a:solidFill>
                  <a:srgbClr val="00446B"/>
                </a:solidFill>
              </a:rPr>
              <a:t>first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compensation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unit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for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use</a:t>
            </a:r>
            <a:r>
              <a:rPr lang="de-DE" b="1" dirty="0" smtClean="0">
                <a:solidFill>
                  <a:srgbClr val="00446B"/>
                </a:solidFill>
              </a:rPr>
              <a:t> on a </a:t>
            </a:r>
            <a:r>
              <a:rPr lang="de-DE" b="1" dirty="0" err="1" smtClean="0">
                <a:solidFill>
                  <a:srgbClr val="00446B"/>
                </a:solidFill>
              </a:rPr>
              <a:t>robot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for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the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simultaneous</a:t>
            </a:r>
            <a:r>
              <a:rPr lang="de-DE" b="1" dirty="0" smtClean="0">
                <a:solidFill>
                  <a:srgbClr val="00446B"/>
                </a:solidFill>
              </a:rPr>
              <a:t> angular </a:t>
            </a:r>
            <a:r>
              <a:rPr lang="de-DE" b="1" dirty="0" err="1" smtClean="0">
                <a:solidFill>
                  <a:srgbClr val="00446B"/>
                </a:solidFill>
              </a:rPr>
              <a:t>and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rotational</a:t>
            </a:r>
            <a:r>
              <a:rPr lang="de-DE" b="1" dirty="0" smtClean="0">
                <a:solidFill>
                  <a:srgbClr val="00446B"/>
                </a:solidFill>
              </a:rPr>
              <a:t> </a:t>
            </a:r>
            <a:r>
              <a:rPr lang="de-DE" b="1" dirty="0" err="1" smtClean="0">
                <a:solidFill>
                  <a:srgbClr val="00446B"/>
                </a:solidFill>
              </a:rPr>
              <a:t>compensation</a:t>
            </a:r>
            <a:r>
              <a:rPr lang="de-DE" b="1" dirty="0" smtClean="0">
                <a:solidFill>
                  <a:srgbClr val="00446B"/>
                </a:solidFill>
              </a:rPr>
              <a:t>.</a:t>
            </a: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D6A"/>
                </a:solidFill>
              </a:rPr>
              <a:t>Compensation unit for use in assembly, loading and unloading or bin picking. The rotational and angular compensation of the AGE-W allows the end effector to align itself to the orientation of the </a:t>
            </a:r>
            <a:r>
              <a:rPr lang="en-US" sz="1400" b="1" dirty="0" err="1">
                <a:solidFill>
                  <a:srgbClr val="003D6A"/>
                </a:solidFill>
              </a:rPr>
              <a:t>workpiece</a:t>
            </a:r>
            <a:r>
              <a:rPr lang="en-US" sz="1400" b="1" dirty="0">
                <a:solidFill>
                  <a:srgbClr val="003D6A"/>
                </a:solidFill>
              </a:rPr>
              <a:t>. </a:t>
            </a:r>
            <a:endParaRPr lang="de-DE" sz="1400" b="1" dirty="0" smtClean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25" y="2155531"/>
            <a:ext cx="3384376" cy="24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25" y="2155531"/>
            <a:ext cx="3384376" cy="24548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6672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Flexible. Compact. Robust. 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25" name="Gewinkelte Verbindung 24"/>
          <p:cNvCxnSpPr>
            <a:stCxn id="42" idx="2"/>
          </p:cNvCxnSpPr>
          <p:nvPr/>
        </p:nvCxnSpPr>
        <p:spPr>
          <a:xfrm rot="10800000">
            <a:off x="3275857" y="2326638"/>
            <a:ext cx="1953369" cy="1726021"/>
          </a:xfrm>
          <a:prstGeom prst="bentConnector3">
            <a:avLst>
              <a:gd name="adj1" fmla="val 22693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/>
          <p:nvPr/>
        </p:nvCxnSpPr>
        <p:spPr>
          <a:xfrm rot="10800000" flipV="1">
            <a:off x="2627314" y="2867493"/>
            <a:ext cx="2614287" cy="1202045"/>
          </a:xfrm>
          <a:prstGeom prst="bentConnector3">
            <a:avLst>
              <a:gd name="adj1" fmla="val 29626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9225" y="3883380"/>
            <a:ext cx="3578872" cy="338554"/>
            <a:chOff x="5241600" y="3849427"/>
            <a:chExt cx="3578872" cy="338554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ISO 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9409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mounting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pattern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9225" y="2681574"/>
            <a:ext cx="3578872" cy="338554"/>
            <a:chOff x="5241600" y="3849427"/>
            <a:chExt cx="3578872" cy="338554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3D6A"/>
                  </a:solidFill>
                </a:rPr>
                <a:t>Centric locking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9224" y="2080671"/>
            <a:ext cx="3807271" cy="584775"/>
            <a:chOff x="5241600" y="3849427"/>
            <a:chExt cx="3578872" cy="584775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Angular </a:t>
              </a:r>
              <a:r>
                <a:rPr lang="de-DE" sz="1600" b="1" dirty="0" err="1">
                  <a:solidFill>
                    <a:srgbClr val="003D6A"/>
                  </a:solidFill>
                </a:rPr>
                <a:t>and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rotational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compensation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229225" y="3282477"/>
            <a:ext cx="3578872" cy="584775"/>
            <a:chOff x="5241600" y="3849427"/>
            <a:chExt cx="3578872" cy="584775"/>
          </a:xfrm>
        </p:grpSpPr>
        <p:sp>
          <p:nvSpPr>
            <p:cNvPr id="65" name="Textfeld 6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3D6A"/>
                  </a:solidFill>
                </a:rPr>
                <a:t>Monitoring of the locked condition via </a:t>
              </a:r>
              <a:r>
                <a:rPr lang="en-US" sz="1600" b="1" dirty="0" smtClean="0">
                  <a:solidFill>
                    <a:srgbClr val="003D6A"/>
                  </a:solidFill>
                </a:rPr>
                <a:t>inductive </a:t>
              </a:r>
              <a:r>
                <a:rPr lang="en-US" sz="1600" b="1" dirty="0">
                  <a:solidFill>
                    <a:srgbClr val="003D6A"/>
                  </a:solidFill>
                </a:rPr>
                <a:t>proximity sensor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Angular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rotational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compensation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en-US" sz="1600" dirty="0">
                <a:solidFill>
                  <a:srgbClr val="003D6A"/>
                </a:solidFill>
              </a:rPr>
              <a:t>compensate for inaccuracies in the position of the </a:t>
            </a:r>
            <a:r>
              <a:rPr lang="en-US" sz="1600" dirty="0" err="1">
                <a:solidFill>
                  <a:srgbClr val="003D6A"/>
                </a:solidFill>
              </a:rPr>
              <a:t>workpiece</a:t>
            </a:r>
            <a:r>
              <a:rPr lang="en-US" sz="1600" dirty="0">
                <a:solidFill>
                  <a:srgbClr val="003D6A"/>
                </a:solidFill>
              </a:rPr>
              <a:t> and saves time, cost and effort by simplifying robot </a:t>
            </a:r>
            <a:r>
              <a:rPr lang="en-US" sz="1600" dirty="0" smtClean="0">
                <a:solidFill>
                  <a:srgbClr val="003D6A"/>
                </a:solidFill>
              </a:rPr>
              <a:t>programming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Locking components made from hardened steel </a:t>
            </a:r>
            <a:r>
              <a:rPr lang="en-US" sz="1600" dirty="0" smtClean="0">
                <a:solidFill>
                  <a:srgbClr val="003D6A"/>
                </a:solidFill>
              </a:rPr>
              <a:t>provide </a:t>
            </a:r>
            <a:r>
              <a:rPr lang="en-US" sz="1600" dirty="0">
                <a:solidFill>
                  <a:srgbClr val="003D6A"/>
                </a:solidFill>
              </a:rPr>
              <a:t>a robust construction and guarantee long life </a:t>
            </a:r>
            <a:endParaRPr lang="en-US" sz="1600" dirty="0" smtClean="0">
              <a:solidFill>
                <a:srgbClr val="003D6A"/>
              </a:solidFill>
            </a:endParaRP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>
                <a:solidFill>
                  <a:srgbClr val="003D6A"/>
                </a:solidFill>
              </a:rPr>
              <a:t>Centric locking via a proven ball bearing system </a:t>
            </a:r>
            <a:r>
              <a:rPr lang="en-US" sz="1600" dirty="0">
                <a:solidFill>
                  <a:srgbClr val="003D6A"/>
                </a:solidFill>
              </a:rPr>
              <a:t>allows for a robust and precise locking. The unit can be made rigid for following processes </a:t>
            </a:r>
            <a:endParaRPr lang="de-DE" sz="1600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88024" y="2060848"/>
            <a:ext cx="432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ISO </a:t>
            </a:r>
            <a:r>
              <a:rPr lang="de-DE" sz="1600" b="1" dirty="0" err="1">
                <a:solidFill>
                  <a:srgbClr val="003D6A"/>
                </a:solidFill>
              </a:rPr>
              <a:t>mounting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pattern</a:t>
            </a:r>
            <a:r>
              <a:rPr lang="de-DE" sz="1600" b="1" dirty="0">
                <a:solidFill>
                  <a:srgbClr val="003D6A"/>
                </a:solidFill>
              </a:rPr>
              <a:t>  </a:t>
            </a:r>
            <a:r>
              <a:rPr lang="en-US" sz="1600" dirty="0">
                <a:solidFill>
                  <a:srgbClr val="003D6A"/>
                </a:solidFill>
              </a:rPr>
              <a:t>on both the robot side and the tool side. Direct mounting to many robot types without additional adapter plates is </a:t>
            </a:r>
            <a:r>
              <a:rPr lang="en-US" sz="1600" dirty="0" smtClean="0">
                <a:solidFill>
                  <a:srgbClr val="003D6A"/>
                </a:solidFill>
              </a:rPr>
              <a:t>possible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>
                <a:solidFill>
                  <a:srgbClr val="003D6A"/>
                </a:solidFill>
              </a:rPr>
              <a:t>Monitoring of the locked condition </a:t>
            </a:r>
            <a:r>
              <a:rPr lang="en-US" sz="1600" dirty="0">
                <a:solidFill>
                  <a:srgbClr val="003D6A"/>
                </a:solidFill>
              </a:rPr>
              <a:t>via an inductive proximity sensor increases </a:t>
            </a:r>
            <a:r>
              <a:rPr lang="en-US" sz="1600" dirty="0" smtClean="0">
                <a:solidFill>
                  <a:srgbClr val="003D6A"/>
                </a:solidFill>
              </a:rPr>
              <a:t>process </a:t>
            </a:r>
            <a:r>
              <a:rPr lang="en-US" sz="1600" dirty="0">
                <a:solidFill>
                  <a:srgbClr val="003D6A"/>
                </a:solidFill>
              </a:rPr>
              <a:t>reliability 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Optional </a:t>
            </a:r>
            <a:r>
              <a:rPr lang="de-DE" sz="1600" b="1" dirty="0" err="1">
                <a:solidFill>
                  <a:srgbClr val="003D6A"/>
                </a:solidFill>
              </a:rPr>
              <a:t>protective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boot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en-US" sz="1600" dirty="0">
                <a:solidFill>
                  <a:srgbClr val="003D6A"/>
                </a:solidFill>
              </a:rPr>
              <a:t>increases the durability against external influences such as coolant </a:t>
            </a:r>
            <a:endParaRPr lang="de-DE" sz="1600" dirty="0" smtClean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9" y="2516882"/>
            <a:ext cx="3549740" cy="2428121"/>
          </a:xfrm>
          <a:prstGeom prst="rect">
            <a:avLst/>
          </a:prstGeom>
        </p:spPr>
      </p:pic>
      <p:pic>
        <p:nvPicPr>
          <p:cNvPr id="12" name="Bild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Technical </a:t>
            </a:r>
            <a:r>
              <a:rPr lang="de-DE" sz="4000" b="1" dirty="0" err="1" smtClean="0">
                <a:solidFill>
                  <a:schemeClr val="bg1"/>
                </a:solidFill>
              </a:rPr>
              <a:t>data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Inhaltsplatzhalt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6062530"/>
              </p:ext>
            </p:extLst>
          </p:nvPr>
        </p:nvGraphicFramePr>
        <p:xfrm>
          <a:off x="5076055" y="2057400"/>
          <a:ext cx="3240361" cy="2519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250251"/>
                <a:gridCol w="99011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de-DE" sz="1600" b="1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dat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+/- 0,09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Handling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(kg)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22,7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Angular X/Y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(°)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+/- 13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Rotatory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(°)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+/- 19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363001" y="1167083"/>
            <a:ext cx="4015045" cy="338554"/>
            <a:chOff x="363001" y="1167083"/>
            <a:chExt cx="4015045" cy="338554"/>
          </a:xfrm>
        </p:grpSpPr>
        <p:sp>
          <p:nvSpPr>
            <p:cNvPr id="39" name="Textfeld 38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err="1">
                  <a:solidFill>
                    <a:srgbClr val="003D6A"/>
                  </a:solidFill>
                </a:rPr>
                <a:t>Locking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piston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1182472"/>
              <a:ext cx="318475" cy="307777"/>
              <a:chOff x="363001" y="1182472"/>
              <a:chExt cx="318475" cy="30777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414238" y="1228360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63001" y="11824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414238" y="928874"/>
            <a:ext cx="216000" cy="216000"/>
          </a:xfrm>
          <a:prstGeom prst="ellipse">
            <a:avLst/>
          </a:prstGeom>
          <a:solidFill>
            <a:srgbClr val="009EE2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63001" y="867597"/>
            <a:ext cx="4015045" cy="338554"/>
            <a:chOff x="363001" y="867597"/>
            <a:chExt cx="4015045" cy="338554"/>
          </a:xfrm>
        </p:grpSpPr>
        <p:sp>
          <p:nvSpPr>
            <p:cNvPr id="46" name="Textfeld 45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err="1">
                  <a:solidFill>
                    <a:srgbClr val="003D6A"/>
                  </a:solidFill>
                </a:rPr>
                <a:t>Locking</a:t>
              </a:r>
              <a:r>
                <a:rPr lang="de-DE" sz="1600" b="1" dirty="0">
                  <a:solidFill>
                    <a:srgbClr val="003D6A"/>
                  </a:solidFill>
                </a:rPr>
                <a:t> ball </a:t>
              </a:r>
              <a:r>
                <a:rPr lang="de-DE" sz="1600" b="1" dirty="0" err="1">
                  <a:solidFill>
                    <a:srgbClr val="003D6A"/>
                  </a:solidFill>
                </a:rPr>
                <a:t>bearings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63001" y="882986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2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63001" y="558584"/>
            <a:ext cx="4015045" cy="338554"/>
            <a:chOff x="363001" y="558584"/>
            <a:chExt cx="4015045" cy="338554"/>
          </a:xfrm>
        </p:grpSpPr>
        <p:sp>
          <p:nvSpPr>
            <p:cNvPr id="51" name="Textfeld 50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err="1">
                  <a:solidFill>
                    <a:srgbClr val="003D6A"/>
                  </a:solidFill>
                </a:rPr>
                <a:t>Housing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363001" y="573973"/>
              <a:ext cx="318475" cy="307777"/>
              <a:chOff x="363001" y="573973"/>
              <a:chExt cx="318475" cy="307777"/>
            </a:xfrm>
          </p:grpSpPr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414238" y="619861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363001" y="573973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9" name="Oval 8"/>
          <p:cNvSpPr>
            <a:spLocks noChangeArrowheads="1"/>
          </p:cNvSpPr>
          <p:nvPr/>
        </p:nvSpPr>
        <p:spPr bwMode="auto">
          <a:xfrm>
            <a:off x="414238" y="1532352"/>
            <a:ext cx="216000" cy="216000"/>
          </a:xfrm>
          <a:prstGeom prst="ellipse">
            <a:avLst/>
          </a:prstGeom>
          <a:solidFill>
            <a:srgbClr val="009EE2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63001" y="1471075"/>
            <a:ext cx="3391498" cy="338554"/>
            <a:chOff x="363001" y="1471075"/>
            <a:chExt cx="3391498" cy="338554"/>
          </a:xfrm>
        </p:grpSpPr>
        <p:sp>
          <p:nvSpPr>
            <p:cNvPr id="57" name="Textfeld 56"/>
            <p:cNvSpPr txBox="1"/>
            <p:nvPr/>
          </p:nvSpPr>
          <p:spPr>
            <a:xfrm>
              <a:off x="576736" y="1471075"/>
              <a:ext cx="3177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err="1">
                  <a:solidFill>
                    <a:srgbClr val="003D6A"/>
                  </a:solidFill>
                </a:rPr>
                <a:t>Mounting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flange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63001" y="1486464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4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465181" y="2644952"/>
            <a:ext cx="318475" cy="307777"/>
            <a:chOff x="2562062" y="2731003"/>
            <a:chExt cx="318475" cy="307777"/>
          </a:xfrm>
        </p:grpSpPr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2613299" y="2776891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62062" y="2731003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1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624418" y="3736160"/>
            <a:ext cx="318475" cy="307777"/>
            <a:chOff x="3413009" y="2996952"/>
            <a:chExt cx="318475" cy="307777"/>
          </a:xfrm>
        </p:grpSpPr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3464246" y="3042840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3413009" y="2996952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2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305943" y="3463833"/>
            <a:ext cx="318475" cy="307777"/>
            <a:chOff x="1237631" y="4118999"/>
            <a:chExt cx="318475" cy="307777"/>
          </a:xfrm>
        </p:grpSpPr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1288868" y="4164887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1237631" y="4118999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3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410049" y="4394918"/>
            <a:ext cx="318475" cy="307777"/>
            <a:chOff x="2194872" y="4218810"/>
            <a:chExt cx="318475" cy="307777"/>
          </a:xfrm>
        </p:grpSpPr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246109" y="4264698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2194872" y="4218810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4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Bildschirmpräsentation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103</cp:revision>
  <cp:lastPrinted>2016-06-06T13:49:29Z</cp:lastPrinted>
  <dcterms:created xsi:type="dcterms:W3CDTF">2014-05-27T06:54:37Z</dcterms:created>
  <dcterms:modified xsi:type="dcterms:W3CDTF">2017-03-27T11:14:14Z</dcterms:modified>
</cp:coreProperties>
</file>