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74" r:id="rId5"/>
    <p:sldId id="275" r:id="rId6"/>
    <p:sldId id="280" r:id="rId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78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18.09.2017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Ausgleichen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Winkelausgleichseinheit I AGE-W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067944" y="6442893"/>
            <a:ext cx="96017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März 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AGE-W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Produktpräsentation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AGE-W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Winkelausgleichseinheit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>
                <a:solidFill>
                  <a:schemeClr val="bg1"/>
                </a:solidFill>
              </a:rPr>
              <a:t>Winkelausgleichseinheit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D6A"/>
                </a:solidFill>
              </a:rPr>
              <a:t>Weltweit die erste </a:t>
            </a:r>
            <a:r>
              <a:rPr lang="de-DE" b="1" dirty="0" smtClean="0">
                <a:solidFill>
                  <a:srgbClr val="003D6A"/>
                </a:solidFill>
              </a:rPr>
              <a:t>Winkelausgleichs-einheit für </a:t>
            </a:r>
            <a:r>
              <a:rPr lang="de-DE" b="1" dirty="0">
                <a:solidFill>
                  <a:srgbClr val="003D6A"/>
                </a:solidFill>
              </a:rPr>
              <a:t>den Einsatz am Roboter zum </a:t>
            </a:r>
            <a:r>
              <a:rPr lang="de-DE" b="1" dirty="0" smtClean="0">
                <a:solidFill>
                  <a:srgbClr val="003D6A"/>
                </a:solidFill>
              </a:rPr>
              <a:t>simultanen Rotations- </a:t>
            </a:r>
            <a:r>
              <a:rPr lang="de-DE" b="1" dirty="0">
                <a:solidFill>
                  <a:srgbClr val="003D6A"/>
                </a:solidFill>
              </a:rPr>
              <a:t>und Winkelausgleich</a:t>
            </a:r>
            <a:r>
              <a:rPr lang="de-DE" b="1" dirty="0" smtClean="0">
                <a:solidFill>
                  <a:srgbClr val="003D6A"/>
                </a:solidFill>
              </a:rPr>
              <a:t>.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995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3D6A"/>
                </a:solidFill>
              </a:rPr>
              <a:t>Ausgleichseinheit </a:t>
            </a:r>
            <a:r>
              <a:rPr lang="de-DE" sz="1400" b="1" dirty="0">
                <a:solidFill>
                  <a:srgbClr val="003D6A"/>
                </a:solidFill>
              </a:rPr>
              <a:t>für Einsätze in der Montage, beim </a:t>
            </a:r>
            <a:r>
              <a:rPr lang="de-DE" sz="1400" b="1" dirty="0" err="1">
                <a:solidFill>
                  <a:srgbClr val="003D6A"/>
                </a:solidFill>
              </a:rPr>
              <a:t>Be</a:t>
            </a:r>
            <a:r>
              <a:rPr lang="de-DE" sz="1400" b="1" dirty="0">
                <a:solidFill>
                  <a:srgbClr val="003D6A"/>
                </a:solidFill>
              </a:rPr>
              <a:t>- und Entladen und "Griff in die Kiste". Durch den Rotations- und Winkelausgleich der AGE-W passt sich der Endeffektor an die Lage des Bauteils an. </a:t>
            </a:r>
            <a:endParaRPr lang="de-DE" sz="1400" b="1" dirty="0" smtClean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25" y="2155531"/>
            <a:ext cx="3384376" cy="24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25" y="2155531"/>
            <a:ext cx="3384376" cy="24548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6672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Flexibel. Kompakt. Robust. </a:t>
            </a:r>
            <a:endParaRPr lang="de-DE" sz="4000" b="1" dirty="0">
              <a:solidFill>
                <a:schemeClr val="bg1"/>
              </a:solidFill>
            </a:endParaRPr>
          </a:p>
        </p:txBody>
      </p:sp>
      <p:cxnSp>
        <p:nvCxnSpPr>
          <p:cNvPr id="25" name="Gewinkelte Verbindung 24"/>
          <p:cNvCxnSpPr>
            <a:stCxn id="42" idx="2"/>
          </p:cNvCxnSpPr>
          <p:nvPr/>
        </p:nvCxnSpPr>
        <p:spPr>
          <a:xfrm rot="10800000">
            <a:off x="3275857" y="2326638"/>
            <a:ext cx="1953369" cy="1726021"/>
          </a:xfrm>
          <a:prstGeom prst="bentConnector3">
            <a:avLst>
              <a:gd name="adj1" fmla="val 22693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/>
          <p:nvPr/>
        </p:nvCxnSpPr>
        <p:spPr>
          <a:xfrm rot="10800000" flipV="1">
            <a:off x="2627314" y="2867493"/>
            <a:ext cx="2614287" cy="1202045"/>
          </a:xfrm>
          <a:prstGeom prst="bentConnector3">
            <a:avLst>
              <a:gd name="adj1" fmla="val 29626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229225" y="3883380"/>
            <a:ext cx="3578872" cy="584775"/>
            <a:chOff x="5241600" y="3849427"/>
            <a:chExt cx="3578872" cy="584775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Roboterschnittstelle</a:t>
              </a:r>
            </a:p>
            <a:p>
              <a:r>
                <a:rPr lang="de-DE" sz="1600" b="1" dirty="0">
                  <a:solidFill>
                    <a:srgbClr val="003D6A"/>
                  </a:solidFill>
                </a:rPr>
                <a:t>nach ISO 9409</a:t>
              </a:r>
              <a:endParaRPr lang="de-DE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29225" y="2681574"/>
            <a:ext cx="3578872" cy="338554"/>
            <a:chOff x="5241600" y="3849427"/>
            <a:chExt cx="3578872" cy="338554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Zentrische Verriegelung</a:t>
              </a:r>
              <a:endParaRPr lang="de-DE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29225" y="2080671"/>
            <a:ext cx="3578872" cy="338554"/>
            <a:chOff x="5241600" y="3849427"/>
            <a:chExt cx="3578872" cy="338554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Rotations- und Winkelausgleich</a:t>
              </a:r>
              <a:endParaRPr lang="de-DE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5229225" y="3282477"/>
            <a:ext cx="3578872" cy="584775"/>
            <a:chOff x="5241600" y="3849427"/>
            <a:chExt cx="3578872" cy="584775"/>
          </a:xfrm>
        </p:grpSpPr>
        <p:sp>
          <p:nvSpPr>
            <p:cNvPr id="65" name="Textfeld 6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Verriegelungsabfrage</a:t>
              </a:r>
              <a:r>
                <a:rPr lang="de-DE" sz="1600" b="1" dirty="0" smtClean="0"/>
                <a:t> </a:t>
              </a:r>
              <a:r>
                <a:rPr lang="de-DE" sz="1600" b="1" dirty="0">
                  <a:solidFill>
                    <a:srgbClr val="003D6A"/>
                  </a:solidFill>
                </a:rPr>
                <a:t>über induktive Näherungsschalter</a:t>
              </a:r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-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Auslenkung </a:t>
            </a:r>
            <a:r>
              <a:rPr lang="de-DE" sz="1600" b="1" dirty="0">
                <a:solidFill>
                  <a:srgbClr val="003D6A"/>
                </a:solidFill>
              </a:rPr>
              <a:t>in sowohl Rotation als auch im Winkel </a:t>
            </a:r>
            <a:r>
              <a:rPr lang="de-DE" sz="1600" dirty="0" smtClean="0">
                <a:solidFill>
                  <a:srgbClr val="003D6A"/>
                </a:solidFill>
              </a:rPr>
              <a:t>kompensiert </a:t>
            </a:r>
            <a:r>
              <a:rPr lang="de-DE" sz="1600" dirty="0">
                <a:solidFill>
                  <a:srgbClr val="003D6A"/>
                </a:solidFill>
              </a:rPr>
              <a:t>Ungenauigkeiten in der Bauteillage und spart Zeit, Kosten und Aufwand durch reduzierten Roboterprogrammieraufwand  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Verriegelungskomponenten aus gehärtetem Stahl </a:t>
            </a:r>
            <a:r>
              <a:rPr lang="de-DE" sz="1600" dirty="0">
                <a:solidFill>
                  <a:srgbClr val="003D6A"/>
                </a:solidFill>
              </a:rPr>
              <a:t>sorgen für eine hohe Robustheit und garantiert eine lange Lebensdauer 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Zentrische Verriegelung über </a:t>
            </a:r>
            <a:r>
              <a:rPr lang="de-DE" sz="1600" b="1" dirty="0" smtClean="0">
                <a:solidFill>
                  <a:srgbClr val="003D6A"/>
                </a:solidFill>
              </a:rPr>
              <a:t>bewährtes </a:t>
            </a:r>
            <a:r>
              <a:rPr lang="de-DE" sz="1600" b="1" dirty="0">
                <a:solidFill>
                  <a:srgbClr val="003D6A"/>
                </a:solidFill>
              </a:rPr>
              <a:t>Kugelsystem </a:t>
            </a:r>
            <a:r>
              <a:rPr lang="de-DE" sz="1600" dirty="0">
                <a:solidFill>
                  <a:srgbClr val="003D6A"/>
                </a:solidFill>
              </a:rPr>
              <a:t>ermöglicht eine robuste und präzise Verriegelung, Die Einheit kann für nachfolgende Prozesse starr geschaltet werden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788024" y="2060848"/>
            <a:ext cx="432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ISO-Flanschbild </a:t>
            </a:r>
            <a:r>
              <a:rPr lang="de-DE" sz="1600" dirty="0">
                <a:solidFill>
                  <a:srgbClr val="003D6A"/>
                </a:solidFill>
              </a:rPr>
              <a:t>sowohl </a:t>
            </a:r>
            <a:r>
              <a:rPr lang="de-DE" sz="1600" dirty="0" smtClean="0">
                <a:solidFill>
                  <a:srgbClr val="003D6A"/>
                </a:solidFill>
              </a:rPr>
              <a:t>roboterseitig </a:t>
            </a:r>
            <a:r>
              <a:rPr lang="de-DE" sz="1600" dirty="0">
                <a:solidFill>
                  <a:srgbClr val="003D6A"/>
                </a:solidFill>
              </a:rPr>
              <a:t>als </a:t>
            </a:r>
            <a:r>
              <a:rPr lang="de-DE" sz="1600" dirty="0" smtClean="0">
                <a:solidFill>
                  <a:srgbClr val="003D6A"/>
                </a:solidFill>
              </a:rPr>
              <a:t>auch werkzeugseitig mit </a:t>
            </a:r>
            <a:r>
              <a:rPr lang="de-DE" sz="1600" dirty="0">
                <a:solidFill>
                  <a:srgbClr val="003D6A"/>
                </a:solidFill>
              </a:rPr>
              <a:t>ISO </a:t>
            </a:r>
            <a:r>
              <a:rPr lang="de-DE" sz="1600" dirty="0" smtClean="0">
                <a:solidFill>
                  <a:srgbClr val="003D6A"/>
                </a:solidFill>
              </a:rPr>
              <a:t>Norm ausgestattet. </a:t>
            </a:r>
            <a:r>
              <a:rPr lang="de-DE" sz="1600" dirty="0">
                <a:solidFill>
                  <a:srgbClr val="003D6A"/>
                </a:solidFill>
              </a:rPr>
              <a:t>Eine direkte Anschraubung an gängige Robotertypen ist ohne zusätzliche Adapterplatte möglich 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Abfrage des verriegelten </a:t>
            </a:r>
            <a:r>
              <a:rPr lang="de-DE" sz="1600" b="1" dirty="0" smtClean="0">
                <a:solidFill>
                  <a:srgbClr val="003D6A"/>
                </a:solidFill>
              </a:rPr>
              <a:t>Zustands </a:t>
            </a:r>
            <a:r>
              <a:rPr lang="de-DE" sz="1600" dirty="0">
                <a:solidFill>
                  <a:srgbClr val="003D6A"/>
                </a:solidFill>
              </a:rPr>
              <a:t>durch induktive Näherungsschalter erhöht die Prozesssicherheit 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Optionale Schutzhülle </a:t>
            </a:r>
            <a:r>
              <a:rPr lang="de-DE" sz="1600" dirty="0">
                <a:solidFill>
                  <a:srgbClr val="003D6A"/>
                </a:solidFill>
              </a:rPr>
              <a:t>für eine hohe Widerstandsfähigkeit gegen externe Betriebsmittel wie z.B. Kühlmittel </a:t>
            </a:r>
            <a:endParaRPr lang="de-DE" sz="1600" dirty="0" smtClean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9" y="2516882"/>
            <a:ext cx="3549740" cy="2428121"/>
          </a:xfrm>
          <a:prstGeom prst="rect">
            <a:avLst/>
          </a:prstGeom>
        </p:spPr>
      </p:pic>
      <p:pic>
        <p:nvPicPr>
          <p:cNvPr id="12" name="Bild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Inhaltsplatzhalter 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22507622"/>
              </p:ext>
            </p:extLst>
          </p:nvPr>
        </p:nvGraphicFramePr>
        <p:xfrm>
          <a:off x="5076055" y="2057400"/>
          <a:ext cx="2448273" cy="3027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512169"/>
                <a:gridCol w="93610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</a:t>
                      </a: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Wiederhol-genauigkeit (mm)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+/- 0,09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Handhabungs-gewicht (kg)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22,7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um X und Y (°)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+/- 13</a:t>
                      </a: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um Z (°)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+/- 19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363001" y="1167083"/>
            <a:ext cx="4015045" cy="338554"/>
            <a:chOff x="363001" y="1167083"/>
            <a:chExt cx="4015045" cy="338554"/>
          </a:xfrm>
        </p:grpSpPr>
        <p:sp>
          <p:nvSpPr>
            <p:cNvPr id="39" name="Textfeld 38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Verriegelungskolben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1182472"/>
              <a:ext cx="318475" cy="307777"/>
              <a:chOff x="363001" y="1182472"/>
              <a:chExt cx="318475" cy="307777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414238" y="1228360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363001" y="11824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414238" y="928874"/>
            <a:ext cx="216000" cy="216000"/>
          </a:xfrm>
          <a:prstGeom prst="ellipse">
            <a:avLst/>
          </a:prstGeom>
          <a:solidFill>
            <a:srgbClr val="009EE2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63001" y="867597"/>
            <a:ext cx="4015045" cy="338554"/>
            <a:chOff x="363001" y="867597"/>
            <a:chExt cx="4015045" cy="338554"/>
          </a:xfrm>
        </p:grpSpPr>
        <p:sp>
          <p:nvSpPr>
            <p:cNvPr id="46" name="Textfeld 45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Verriegelungskugeln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63001" y="882986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2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63001" y="558584"/>
            <a:ext cx="4015045" cy="338554"/>
            <a:chOff x="363001" y="558584"/>
            <a:chExt cx="4015045" cy="338554"/>
          </a:xfrm>
        </p:grpSpPr>
        <p:sp>
          <p:nvSpPr>
            <p:cNvPr id="51" name="Textfeld 50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Gehäuse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363001" y="573973"/>
              <a:ext cx="318475" cy="307777"/>
              <a:chOff x="363001" y="573973"/>
              <a:chExt cx="318475" cy="307777"/>
            </a:xfrm>
          </p:grpSpPr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>
                <a:off x="414238" y="619861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363001" y="573973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9" name="Oval 8"/>
          <p:cNvSpPr>
            <a:spLocks noChangeArrowheads="1"/>
          </p:cNvSpPr>
          <p:nvPr/>
        </p:nvSpPr>
        <p:spPr bwMode="auto">
          <a:xfrm>
            <a:off x="414238" y="1532352"/>
            <a:ext cx="216000" cy="216000"/>
          </a:xfrm>
          <a:prstGeom prst="ellipse">
            <a:avLst/>
          </a:prstGeom>
          <a:solidFill>
            <a:srgbClr val="009EE2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63001" y="1471075"/>
            <a:ext cx="3391498" cy="338554"/>
            <a:chOff x="363001" y="1471075"/>
            <a:chExt cx="3391498" cy="338554"/>
          </a:xfrm>
        </p:grpSpPr>
        <p:sp>
          <p:nvSpPr>
            <p:cNvPr id="57" name="Textfeld 56"/>
            <p:cNvSpPr txBox="1"/>
            <p:nvPr/>
          </p:nvSpPr>
          <p:spPr>
            <a:xfrm>
              <a:off x="576736" y="1471075"/>
              <a:ext cx="3177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Anbauflansch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63001" y="1486464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4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465181" y="2644952"/>
            <a:ext cx="318475" cy="307777"/>
            <a:chOff x="2562062" y="2731003"/>
            <a:chExt cx="318475" cy="307777"/>
          </a:xfrm>
        </p:grpSpPr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2613299" y="2776891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562062" y="2731003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1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624418" y="3736160"/>
            <a:ext cx="318475" cy="307777"/>
            <a:chOff x="3413009" y="2996952"/>
            <a:chExt cx="318475" cy="307777"/>
          </a:xfrm>
        </p:grpSpPr>
        <p:sp>
          <p:nvSpPr>
            <p:cNvPr id="82" name="Oval 8"/>
            <p:cNvSpPr>
              <a:spLocks noChangeArrowheads="1"/>
            </p:cNvSpPr>
            <p:nvPr/>
          </p:nvSpPr>
          <p:spPr bwMode="auto">
            <a:xfrm>
              <a:off x="3464246" y="3042840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3413009" y="2996952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2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305943" y="3463833"/>
            <a:ext cx="318475" cy="307777"/>
            <a:chOff x="1237631" y="4118999"/>
            <a:chExt cx="318475" cy="307777"/>
          </a:xfrm>
        </p:grpSpPr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1288868" y="4164887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1237631" y="4118999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3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410049" y="4394918"/>
            <a:ext cx="318475" cy="307777"/>
            <a:chOff x="2194872" y="4218810"/>
            <a:chExt cx="318475" cy="307777"/>
          </a:xfrm>
        </p:grpSpPr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246109" y="4264698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2194872" y="4218810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4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Bildschirmpräsentation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98</cp:revision>
  <cp:lastPrinted>2016-06-06T13:49:29Z</cp:lastPrinted>
  <dcterms:created xsi:type="dcterms:W3CDTF">2014-05-27T06:54:37Z</dcterms:created>
  <dcterms:modified xsi:type="dcterms:W3CDTF">2017-09-18T12:32:50Z</dcterms:modified>
</cp:coreProperties>
</file>