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79" r:id="rId2"/>
    <p:sldId id="310" r:id="rId3"/>
    <p:sldId id="315" r:id="rId4"/>
    <p:sldId id="288" r:id="rId5"/>
    <p:sldId id="300" r:id="rId6"/>
    <p:sldId id="295" r:id="rId7"/>
    <p:sldId id="284" r:id="rId8"/>
    <p:sldId id="281" r:id="rId9"/>
    <p:sldId id="314" r:id="rId10"/>
    <p:sldId id="317" r:id="rId11"/>
    <p:sldId id="299" r:id="rId12"/>
    <p:sldId id="312" r:id="rId13"/>
    <p:sldId id="316" r:id="rId14"/>
    <p:sldId id="313" r:id="rId15"/>
    <p:sldId id="298" r:id="rId16"/>
    <p:sldId id="291" r:id="rId17"/>
    <p:sldId id="296" r:id="rId18"/>
    <p:sldId id="311" r:id="rId19"/>
    <p:sldId id="286" r:id="rId20"/>
    <p:sldId id="287" r:id="rId21"/>
    <p:sldId id="309" r:id="rId22"/>
    <p:sldId id="293" r:id="rId23"/>
    <p:sldId id="292" r:id="rId24"/>
    <p:sldId id="303" r:id="rId25"/>
    <p:sldId id="308" r:id="rId26"/>
    <p:sldId id="305" r:id="rId27"/>
    <p:sldId id="327" r:id="rId28"/>
    <p:sldId id="330" r:id="rId29"/>
    <p:sldId id="329" r:id="rId30"/>
    <p:sldId id="307" r:id="rId31"/>
    <p:sldId id="306" r:id="rId32"/>
    <p:sldId id="304" r:id="rId33"/>
    <p:sldId id="290" r:id="rId34"/>
    <p:sldId id="320" r:id="rId35"/>
    <p:sldId id="323" r:id="rId36"/>
    <p:sldId id="321" r:id="rId37"/>
    <p:sldId id="325" r:id="rId38"/>
    <p:sldId id="322" r:id="rId39"/>
    <p:sldId id="289" r:id="rId40"/>
    <p:sldId id="326" r:id="rId41"/>
    <p:sldId id="328" r:id="rId42"/>
    <p:sldId id="294" r:id="rId43"/>
    <p:sldId id="301" r:id="rId44"/>
    <p:sldId id="324" r:id="rId45"/>
    <p:sldId id="319" r:id="rId46"/>
    <p:sldId id="297" r:id="rId47"/>
    <p:sldId id="280" r:id="rId48"/>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8" userDrawn="1">
          <p15:clr>
            <a:srgbClr val="A4A3A4"/>
          </p15:clr>
        </p15:guide>
        <p15:guide id="2" pos="3288" userDrawn="1">
          <p15:clr>
            <a:srgbClr val="A4A3A4"/>
          </p15:clr>
        </p15:guide>
        <p15:guide id="3" orient="horz" pos="1842" userDrawn="1">
          <p15:clr>
            <a:srgbClr val="A4A3A4"/>
          </p15:clr>
        </p15:guide>
        <p15:guide id="4" orient="horz" pos="2131" userDrawn="1">
          <p15:clr>
            <a:srgbClr val="A4A3A4"/>
          </p15:clr>
        </p15:guide>
        <p15:guide id="5" pos="3606" userDrawn="1">
          <p15:clr>
            <a:srgbClr val="A4A3A4"/>
          </p15:clr>
        </p15:guide>
        <p15:guide id="6" orient="horz" pos="2296" userDrawn="1">
          <p15:clr>
            <a:srgbClr val="A4A3A4"/>
          </p15:clr>
        </p15:guide>
        <p15:guide id="7" pos="431" userDrawn="1">
          <p15:clr>
            <a:srgbClr val="A4A3A4"/>
          </p15:clr>
        </p15:guide>
        <p15:guide id="8" orient="horz" pos="749" userDrawn="1">
          <p15:clr>
            <a:srgbClr val="A4A3A4"/>
          </p15:clr>
        </p15:guide>
        <p15:guide id="9" orient="horz" pos="3612" userDrawn="1">
          <p15:clr>
            <a:srgbClr val="A4A3A4"/>
          </p15:clr>
        </p15:guide>
        <p15:guide id="10" orient="horz" pos="3793" userDrawn="1">
          <p15:clr>
            <a:srgbClr val="A4A3A4"/>
          </p15:clr>
        </p15:guide>
        <p15:guide id="11" pos="1655" userDrawn="1">
          <p15:clr>
            <a:srgbClr val="A4A3A4"/>
          </p15:clr>
        </p15:guide>
        <p15:guide id="1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6B"/>
    <a:srgbClr val="009EE0"/>
    <a:srgbClr val="007D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020" y="84"/>
      </p:cViewPr>
      <p:guideLst>
        <p:guide orient="horz" pos="1298"/>
        <p:guide pos="3288"/>
        <p:guide orient="horz" pos="1842"/>
        <p:guide orient="horz" pos="2131"/>
        <p:guide pos="3606"/>
        <p:guide orient="horz" pos="2296"/>
        <p:guide pos="431"/>
        <p:guide orient="horz" pos="749"/>
        <p:guide orient="horz" pos="3612"/>
        <p:guide orient="horz" pos="3793"/>
        <p:guide pos="1655"/>
        <p:guide pos="2880"/>
      </p:guideLst>
    </p:cSldViewPr>
  </p:slideViewPr>
  <p:notesTextViewPr>
    <p:cViewPr>
      <p:scale>
        <a:sx n="100" d="100"/>
        <a:sy n="100" d="100"/>
      </p:scale>
      <p:origin x="0" y="0"/>
    </p:cViewPr>
  </p:notesTextViewPr>
  <p:sorterViewPr>
    <p:cViewPr>
      <p:scale>
        <a:sx n="125" d="100"/>
        <a:sy n="125" d="100"/>
      </p:scale>
      <p:origin x="0" y="-4962"/>
    </p:cViewPr>
  </p:sorterViewPr>
  <p:notesViewPr>
    <p:cSldViewPr showGuides="1">
      <p:cViewPr varScale="1">
        <p:scale>
          <a:sx n="76" d="100"/>
          <a:sy n="76" d="100"/>
        </p:scale>
        <p:origin x="330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052AB7C-84DC-4FEA-B5CC-0FF051FFA645}" type="datetimeFigureOut">
              <a:rPr lang="de-DE" smtClean="0"/>
              <a:t>18.01.2017</a:t>
            </a:fld>
            <a:endParaRPr lang="de-DE"/>
          </a:p>
        </p:txBody>
      </p:sp>
      <p:sp>
        <p:nvSpPr>
          <p:cNvPr id="4" name="Fußzeilenplatzhalt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6AC2059-A8CC-42A3-AC65-A15CE1949EB1}" type="slidenum">
              <a:rPr lang="de-DE" smtClean="0"/>
              <a:t>‹Nr.›</a:t>
            </a:fld>
            <a:endParaRPr lang="de-DE"/>
          </a:p>
        </p:txBody>
      </p:sp>
    </p:spTree>
    <p:extLst>
      <p:ext uri="{BB962C8B-B14F-4D97-AF65-F5344CB8AC3E}">
        <p14:creationId xmlns:p14="http://schemas.microsoft.com/office/powerpoint/2010/main" val="2804297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564ECA4-36CA-419D-931F-CE2C91F7EA5D}" type="datetimeFigureOut">
              <a:rPr lang="de-DE" smtClean="0"/>
              <a:t>18.01.2017</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877B75E-46DD-46CD-BFD7-01CE4A8660FC}" type="slidenum">
              <a:rPr lang="de-DE" smtClean="0"/>
              <a:t>‹Nr.›</a:t>
            </a:fld>
            <a:endParaRPr lang="de-DE"/>
          </a:p>
        </p:txBody>
      </p:sp>
    </p:spTree>
    <p:extLst>
      <p:ext uri="{BB962C8B-B14F-4D97-AF65-F5344CB8AC3E}">
        <p14:creationId xmlns:p14="http://schemas.microsoft.com/office/powerpoint/2010/main" val="3595651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22E218C4-41A8-684B-AF4F-B9D499E35F6B}" type="slidenum">
              <a:rPr lang="de-DE" smtClean="0"/>
              <a:pPr/>
              <a:t>47</a:t>
            </a:fld>
            <a:endParaRPr lang="de-DE"/>
          </a:p>
        </p:txBody>
      </p:sp>
    </p:spTree>
    <p:extLst>
      <p:ext uri="{BB962C8B-B14F-4D97-AF65-F5344CB8AC3E}">
        <p14:creationId xmlns:p14="http://schemas.microsoft.com/office/powerpoint/2010/main" val="26726347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Abschlusschart">
    <p:spTree>
      <p:nvGrpSpPr>
        <p:cNvPr id="1" name=""/>
        <p:cNvGrpSpPr/>
        <p:nvPr/>
      </p:nvGrpSpPr>
      <p:grpSpPr>
        <a:xfrm>
          <a:off x="0" y="0"/>
          <a:ext cx="0" cy="0"/>
          <a:chOff x="0" y="0"/>
          <a:chExt cx="0" cy="0"/>
        </a:xfrm>
      </p:grpSpPr>
      <p:sp>
        <p:nvSpPr>
          <p:cNvPr id="3" name="Rechteck 2"/>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extfeld 11"/>
          <p:cNvSpPr txBox="1"/>
          <p:nvPr userDrawn="1"/>
        </p:nvSpPr>
        <p:spPr>
          <a:xfrm>
            <a:off x="304" y="6317852"/>
            <a:ext cx="9143390" cy="307777"/>
          </a:xfrm>
          <a:prstGeom prst="rect">
            <a:avLst/>
          </a:prstGeom>
          <a:noFill/>
        </p:spPr>
        <p:txBody>
          <a:bodyPr wrap="square" rtlCol="0">
            <a:spAutoFit/>
          </a:bodyPr>
          <a:lstStyle/>
          <a:p>
            <a:pPr lvl="0" algn="ctr"/>
            <a:r>
              <a:rPr lang="de-DE" sz="1400" dirty="0" err="1" smtClean="0">
                <a:solidFill>
                  <a:srgbClr val="FFFFFF"/>
                </a:solidFill>
                <a:latin typeface="Calibri"/>
                <a:cs typeface="Calibri"/>
              </a:rPr>
              <a:t>www.schunk.com</a:t>
            </a:r>
            <a:endParaRPr lang="de-DE" sz="1400" dirty="0" smtClean="0">
              <a:solidFill>
                <a:srgbClr val="FFFFFF"/>
              </a:solidFill>
              <a:latin typeface="Calibri"/>
              <a:cs typeface="Calibri"/>
            </a:endParaRPr>
          </a:p>
        </p:txBody>
      </p:sp>
      <p:pic>
        <p:nvPicPr>
          <p:cNvPr id="6" name="Bild 5" descr="LOGOBALKEN_NEU.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30912"/>
            <a:ext cx="9143391" cy="1584854"/>
          </a:xfrm>
          <a:prstGeom prst="rect">
            <a:avLst/>
          </a:prstGeom>
        </p:spPr>
      </p:pic>
      <p:pic>
        <p:nvPicPr>
          <p:cNvPr id="7" name="Bild 6" descr="TOOLS_RS_NEU.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4734" y="4457701"/>
            <a:ext cx="1913922" cy="1913922"/>
          </a:xfrm>
          <a:prstGeom prst="rect">
            <a:avLst/>
          </a:prstGeom>
        </p:spPr>
      </p:pic>
    </p:spTree>
    <p:extLst>
      <p:ext uri="{BB962C8B-B14F-4D97-AF65-F5344CB8AC3E}">
        <p14:creationId xmlns:p14="http://schemas.microsoft.com/office/powerpoint/2010/main" val="368685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Vertikaler Titel und Text">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1052" b="21052"/>
          <a:stretch/>
        </p:blipFill>
        <p:spPr>
          <a:xfrm>
            <a:off x="0" y="-9937"/>
            <a:ext cx="9144000" cy="6858000"/>
          </a:xfrm>
          <a:prstGeom prst="rect">
            <a:avLst/>
          </a:prstGeom>
        </p:spPr>
      </p:pic>
      <p:sp>
        <p:nvSpPr>
          <p:cNvPr id="10" name="Rechteck 9"/>
          <p:cNvSpPr/>
          <p:nvPr userDrawn="1"/>
        </p:nvSpPr>
        <p:spPr>
          <a:xfrm>
            <a:off x="304" y="62203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Bild 4"/>
          <p:cNvPicPr>
            <a:picLocks noChangeAspect="1"/>
          </p:cNvPicPr>
          <p:nvPr userDrawn="1"/>
        </p:nvPicPr>
        <p:blipFill>
          <a:blip r:embed="rId3" cstate="print"/>
          <a:stretch>
            <a:fillRect/>
          </a:stretch>
        </p:blipFill>
        <p:spPr>
          <a:xfrm>
            <a:off x="-1342" y="6076302"/>
            <a:ext cx="9144000" cy="749300"/>
          </a:xfrm>
          <a:prstGeom prst="rect">
            <a:avLst/>
          </a:prstGeom>
        </p:spPr>
      </p:pic>
      <p:sp>
        <p:nvSpPr>
          <p:cNvPr id="11" name="Textfeld 10"/>
          <p:cNvSpPr txBox="1"/>
          <p:nvPr userDrawn="1"/>
        </p:nvSpPr>
        <p:spPr>
          <a:xfrm>
            <a:off x="600438" y="6442893"/>
            <a:ext cx="3971562" cy="365124"/>
          </a:xfrm>
          <a:prstGeom prst="rect">
            <a:avLst/>
          </a:prstGeom>
        </p:spPr>
        <p:txBody>
          <a:bodyPr vert="horz" lIns="91440" tIns="45720" rIns="91440" bIns="45720" rtlCol="0"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bg1"/>
                </a:solidFill>
                <a:latin typeface="+mn-lt"/>
                <a:ea typeface="+mn-ea"/>
                <a:cs typeface="+mn-cs"/>
              </a:rPr>
              <a:t>Anwendungspräsentation I PGN-plus</a:t>
            </a:r>
          </a:p>
        </p:txBody>
      </p:sp>
      <p:sp>
        <p:nvSpPr>
          <p:cNvPr id="12" name="Textfeld 11"/>
          <p:cNvSpPr txBox="1"/>
          <p:nvPr userDrawn="1"/>
        </p:nvSpPr>
        <p:spPr>
          <a:xfrm>
            <a:off x="4067944" y="6442893"/>
            <a:ext cx="960174" cy="365124"/>
          </a:xfrm>
          <a:prstGeom prst="rect">
            <a:avLst/>
          </a:prstGeom>
        </p:spPr>
        <p:txBody>
          <a:bodyPr vert="horz" lIns="91440" tIns="45720" rIns="91440" bIns="45720"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bg1"/>
                </a:solidFill>
                <a:latin typeface="+mn-lt"/>
                <a:ea typeface="+mn-ea"/>
                <a:cs typeface="+mn-cs"/>
              </a:rPr>
              <a:t>27.12.2016</a:t>
            </a:r>
          </a:p>
        </p:txBody>
      </p:sp>
      <p:sp>
        <p:nvSpPr>
          <p:cNvPr id="14" name="Textfeld 13"/>
          <p:cNvSpPr txBox="1"/>
          <p:nvPr userDrawn="1"/>
        </p:nvSpPr>
        <p:spPr>
          <a:xfrm>
            <a:off x="5229226" y="1193162"/>
            <a:ext cx="3914774" cy="611021"/>
          </a:xfrm>
          <a:prstGeom prst="rect">
            <a:avLst/>
          </a:prstGeom>
          <a:solidFill>
            <a:srgbClr val="009EE0"/>
          </a:solidFill>
        </p:spPr>
        <p:txBody>
          <a:bodyPr wrap="square" lIns="90000" tIns="90000" bIns="0" rtlCol="0" anchor="ctr" anchorCtr="0">
            <a:spAutoFit/>
          </a:bodyPr>
          <a:lstStyle/>
          <a:p>
            <a:pPr>
              <a:lnSpc>
                <a:spcPts val="4000"/>
              </a:lnSpc>
            </a:pPr>
            <a:r>
              <a:rPr lang="de-DE" sz="4000" b="1" dirty="0" smtClean="0">
                <a:solidFill>
                  <a:schemeClr val="bg1"/>
                </a:solidFill>
              </a:rPr>
              <a:t>PGN-plus</a:t>
            </a:r>
            <a:endParaRPr lang="de-DE" sz="4000" b="1" dirty="0">
              <a:solidFill>
                <a:schemeClr val="bg1"/>
              </a:solidFill>
            </a:endParaRPr>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56590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bschlussfoli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
            <a:ext cx="9144000" cy="6857238"/>
          </a:xfrm>
          <a:prstGeom prst="rect">
            <a:avLst/>
          </a:prstGeom>
        </p:spPr>
      </p:pic>
    </p:spTree>
    <p:extLst>
      <p:ext uri="{BB962C8B-B14F-4D97-AF65-F5344CB8AC3E}">
        <p14:creationId xmlns:p14="http://schemas.microsoft.com/office/powerpoint/2010/main" val="6310504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BCD97-0B87-4521-A781-F12B14A176C5}" type="datetimeFigureOut">
              <a:rPr lang="de-DE" smtClean="0"/>
              <a:t>18.01.2017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EF583-D48F-4DF6-A67F-76FA2942B778}"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61" r:id="rId1"/>
    <p:sldLayoutId id="2147483678" r:id="rId2"/>
    <p:sldLayoutId id="2147483679"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eister_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 y="978"/>
            <a:ext cx="9144000" cy="5643467"/>
          </a:xfrm>
          <a:prstGeom prst="rect">
            <a:avLst/>
          </a:prstGeom>
        </p:spPr>
      </p:pic>
      <p:sp>
        <p:nvSpPr>
          <p:cNvPr id="8" name="Rechteck 7"/>
          <p:cNvSpPr/>
          <p:nvPr/>
        </p:nvSpPr>
        <p:spPr>
          <a:xfrm>
            <a:off x="-304" y="5644445"/>
            <a:ext cx="9143695" cy="1213555"/>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itel 1"/>
          <p:cNvSpPr txBox="1">
            <a:spLocks/>
          </p:cNvSpPr>
          <p:nvPr/>
        </p:nvSpPr>
        <p:spPr>
          <a:xfrm>
            <a:off x="474734" y="4926900"/>
            <a:ext cx="4181931" cy="60112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spcBef>
                <a:spcPct val="0"/>
              </a:spcBef>
              <a:spcAft>
                <a:spcPts val="1200"/>
              </a:spcAft>
              <a:defRPr/>
            </a:pPr>
            <a:endParaRPr lang="de-DE" sz="1500" dirty="0" smtClean="0">
              <a:solidFill>
                <a:srgbClr val="FFFFFF"/>
              </a:solidFill>
            </a:endParaRPr>
          </a:p>
        </p:txBody>
      </p:sp>
      <p:sp>
        <p:nvSpPr>
          <p:cNvPr id="9" name="Titel 1"/>
          <p:cNvSpPr txBox="1">
            <a:spLocks/>
          </p:cNvSpPr>
          <p:nvPr/>
        </p:nvSpPr>
        <p:spPr>
          <a:xfrm>
            <a:off x="460623" y="3948998"/>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lnSpc>
                <a:spcPts val="3200"/>
              </a:lnSpc>
              <a:spcBef>
                <a:spcPct val="0"/>
              </a:spcBef>
              <a:spcAft>
                <a:spcPts val="1200"/>
              </a:spcAft>
              <a:defRPr/>
            </a:pPr>
            <a:r>
              <a:rPr lang="de-DE" sz="3000" dirty="0" smtClean="0">
                <a:solidFill>
                  <a:srgbClr val="FFFFFF"/>
                </a:solidFill>
              </a:rPr>
              <a:t>Anwendungspräsentation</a:t>
            </a:r>
          </a:p>
          <a:p>
            <a:pPr marL="84138" lvl="0">
              <a:lnSpc>
                <a:spcPts val="3200"/>
              </a:lnSpc>
              <a:spcBef>
                <a:spcPct val="0"/>
              </a:spcBef>
              <a:spcAft>
                <a:spcPts val="1200"/>
              </a:spcAft>
              <a:defRPr/>
            </a:pPr>
            <a:r>
              <a:rPr lang="de-DE" sz="3000" dirty="0" smtClean="0">
                <a:solidFill>
                  <a:srgbClr val="FFFFFF"/>
                </a:solidFill>
              </a:rPr>
              <a:t>PGN-plus</a:t>
            </a:r>
          </a:p>
        </p:txBody>
      </p:sp>
      <p:pic>
        <p:nvPicPr>
          <p:cNvPr id="11" name="Bild 10"/>
          <p:cNvPicPr>
            <a:picLocks noChangeAspect="1"/>
          </p:cNvPicPr>
          <p:nvPr/>
        </p:nvPicPr>
        <p:blipFill>
          <a:blip r:embed="rId3"/>
          <a:stretch>
            <a:fillRect/>
          </a:stretch>
        </p:blipFill>
        <p:spPr>
          <a:xfrm>
            <a:off x="-610" y="5483469"/>
            <a:ext cx="9144000" cy="1320800"/>
          </a:xfrm>
          <a:prstGeom prst="rect">
            <a:avLst/>
          </a:prstGeom>
        </p:spPr>
      </p:pic>
      <p:sp>
        <p:nvSpPr>
          <p:cNvPr id="13" name="Titel 1"/>
          <p:cNvSpPr txBox="1">
            <a:spLocks/>
          </p:cNvSpPr>
          <p:nvPr/>
        </p:nvSpPr>
        <p:spPr>
          <a:xfrm>
            <a:off x="474734" y="5079300"/>
            <a:ext cx="4181931" cy="60112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spcBef>
                <a:spcPct val="0"/>
              </a:spcBef>
              <a:spcAft>
                <a:spcPts val="1200"/>
              </a:spcAft>
              <a:defRPr/>
            </a:pPr>
            <a:r>
              <a:rPr lang="de-DE" sz="1500" dirty="0" smtClean="0">
                <a:solidFill>
                  <a:srgbClr val="FFFFFF"/>
                </a:solidFill>
              </a:rPr>
              <a:t>Universalgreifer</a:t>
            </a:r>
          </a:p>
        </p:txBody>
      </p:sp>
    </p:spTree>
    <p:extLst>
      <p:ext uri="{BB962C8B-B14F-4D97-AF65-F5344CB8AC3E}">
        <p14:creationId xmlns:p14="http://schemas.microsoft.com/office/powerpoint/2010/main" val="1566659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195736" y="476673"/>
            <a:ext cx="6948265" cy="603840"/>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Antriebswellen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466660852"/>
              </p:ext>
            </p:extLst>
          </p:nvPr>
        </p:nvGraphicFramePr>
        <p:xfrm>
          <a:off x="5219700" y="2060848"/>
          <a:ext cx="3915148" cy="3947160"/>
        </p:xfrm>
        <a:graphic>
          <a:graphicData uri="http://schemas.openxmlformats.org/drawingml/2006/table">
            <a:tbl>
              <a:tblPr firstRow="1" bandRow="1">
                <a:tableStyleId>{3B4B98B0-60AC-42C2-AFA5-B58CD77FA1E5}</a:tableStyleId>
              </a:tblPr>
              <a:tblGrid>
                <a:gridCol w="1206926"/>
                <a:gridCol w="2708222"/>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a:t>
                      </a:r>
                      <a:r>
                        <a:rPr lang="de-DE" sz="1800" b="1" baseline="0" dirty="0" smtClean="0">
                          <a:solidFill>
                            <a:schemeClr val="bg1"/>
                          </a:solidFill>
                        </a:rPr>
                        <a:t> von Antriebswellen</a:t>
                      </a:r>
                      <a:endParaRPr lang="de-DE" sz="1800" b="1" dirty="0" smtClean="0">
                        <a:solidFill>
                          <a:schemeClr val="bg1"/>
                        </a:solidFill>
                      </a:endParaRPr>
                    </a:p>
                  </a:txBody>
                  <a:tcPr/>
                </a:tc>
                <a:tc hMerge="1">
                  <a:txBody>
                    <a:bodyPr/>
                    <a:lstStyle/>
                    <a:p>
                      <a:endParaRPr lang="de-DE"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Aufgaben-stellung</a:t>
                      </a:r>
                      <a:endParaRPr lang="de-DE" sz="1200" b="1" dirty="0" smtClean="0"/>
                    </a:p>
                  </a:txBody>
                  <a:tcPr/>
                </a:tc>
                <a:tc>
                  <a:txBody>
                    <a:bodyPr/>
                    <a:lstStyle/>
                    <a:p>
                      <a:r>
                        <a:rPr lang="de-DE" sz="1200" b="0" kern="1200" dirty="0" smtClean="0">
                          <a:solidFill>
                            <a:srgbClr val="003D6A"/>
                          </a:solidFill>
                          <a:latin typeface="+mn-lt"/>
                          <a:ea typeface="+mn-ea"/>
                          <a:cs typeface="+mn-cs"/>
                        </a:rPr>
                        <a:t>Schleifteile sollen aus einem Futter entnommen werden.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endParaRPr lang="de-DE" sz="1200" b="1" dirty="0" smtClean="0"/>
                    </a:p>
                  </a:txBody>
                  <a:tcPr/>
                </a:tc>
                <a:tc>
                  <a:txBody>
                    <a:bodyPr/>
                    <a:lstStyle/>
                    <a:p>
                      <a:r>
                        <a:rPr lang="de-DE" sz="1200" b="0" kern="1200" dirty="0" smtClean="0">
                          <a:solidFill>
                            <a:srgbClr val="003D6A"/>
                          </a:solidFill>
                          <a:latin typeface="+mn-lt"/>
                          <a:ea typeface="+mn-ea"/>
                          <a:cs typeface="+mn-cs"/>
                        </a:rPr>
                        <a:t>Die </a:t>
                      </a:r>
                      <a:r>
                        <a:rPr lang="de-DE" sz="1200" b="0" kern="1200" dirty="0" err="1" smtClean="0">
                          <a:solidFill>
                            <a:srgbClr val="003D6A"/>
                          </a:solidFill>
                          <a:latin typeface="+mn-lt"/>
                          <a:ea typeface="+mn-ea"/>
                          <a:cs typeface="+mn-cs"/>
                        </a:rPr>
                        <a:t>Handlingszelle</a:t>
                      </a:r>
                      <a:r>
                        <a:rPr lang="de-DE" sz="1200" b="0" kern="1200" dirty="0" smtClean="0">
                          <a:solidFill>
                            <a:srgbClr val="003D6A"/>
                          </a:solidFill>
                          <a:latin typeface="+mn-lt"/>
                          <a:ea typeface="+mn-ea"/>
                          <a:cs typeface="+mn-cs"/>
                        </a:rPr>
                        <a:t> ist auf einer Schiene. In dieser Zelle arbeitet ein sechsachsiger </a:t>
                      </a:r>
                      <a:r>
                        <a:rPr lang="de-DE" sz="1200" b="0" kern="1200" dirty="0" err="1" smtClean="0">
                          <a:solidFill>
                            <a:srgbClr val="003D6A"/>
                          </a:solidFill>
                          <a:latin typeface="+mn-lt"/>
                          <a:ea typeface="+mn-ea"/>
                          <a:cs typeface="+mn-cs"/>
                        </a:rPr>
                        <a:t>Fanuc</a:t>
                      </a:r>
                      <a:r>
                        <a:rPr lang="de-DE" sz="1200" b="0" kern="1200" dirty="0" smtClean="0">
                          <a:solidFill>
                            <a:srgbClr val="003D6A"/>
                          </a:solidFill>
                          <a:latin typeface="+mn-lt"/>
                          <a:ea typeface="+mn-ea"/>
                          <a:cs typeface="+mn-cs"/>
                        </a:rPr>
                        <a:t>-Roboter M-6iB, der mit einer SCHUNK 2 fach-Greifeinheit PGN-plus bestückt ist. Die Greifer entnehmen ein fertig geschliffenes Teil aus dem Spann-futter und beladen das Spannmittel im Anschluss ein Rohteil. Fertige Teile werden auf einer Palette abgelegt, Rohteile von einer Palette gegriffen.</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HSB Beta, HSB Delta, PGN-plus mit Schnellwechselfingern, SRH-plus</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Messeapplikation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2014</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780928"/>
            <a:ext cx="1833324" cy="1368152"/>
          </a:xfrm>
          <a:prstGeom prst="rect">
            <a:avLst/>
          </a:prstGeom>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21452" r="15743"/>
          <a:stretch/>
        </p:blipFill>
        <p:spPr>
          <a:xfrm>
            <a:off x="684213" y="1484783"/>
            <a:ext cx="3893450" cy="4249267"/>
          </a:xfrm>
          <a:prstGeom prst="rect">
            <a:avLst/>
          </a:prstGeom>
        </p:spPr>
      </p:pic>
    </p:spTree>
    <p:extLst>
      <p:ext uri="{BB962C8B-B14F-4D97-AF65-F5344CB8AC3E}">
        <p14:creationId xmlns:p14="http://schemas.microsoft.com/office/powerpoint/2010/main" val="3597832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Blechen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2864562714"/>
              </p:ext>
            </p:extLst>
          </p:nvPr>
        </p:nvGraphicFramePr>
        <p:xfrm>
          <a:off x="5220072" y="2060848"/>
          <a:ext cx="3914776" cy="1935480"/>
        </p:xfrm>
        <a:graphic>
          <a:graphicData uri="http://schemas.openxmlformats.org/drawingml/2006/table">
            <a:tbl>
              <a:tblPr firstRow="1" bandRow="1">
                <a:tableStyleId>{3B4B98B0-60AC-42C2-AFA5-B58CD77FA1E5}</a:tableStyleId>
              </a:tblPr>
              <a:tblGrid>
                <a:gridCol w="1719040"/>
                <a:gridCol w="2195736"/>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 von Blechen</a:t>
                      </a:r>
                    </a:p>
                  </a:txBody>
                  <a:tcPr/>
                </a:tc>
                <a:tc hMerge="1">
                  <a:txBody>
                    <a:bodyPr/>
                    <a:lstStyle/>
                    <a:p>
                      <a:endParaRPr lang="de-DE"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en-US" sz="1200" b="0" kern="1200" dirty="0" smtClean="0">
                          <a:solidFill>
                            <a:srgbClr val="003D6A"/>
                          </a:solidFill>
                          <a:latin typeface="+mn-lt"/>
                          <a:ea typeface="+mn-ea"/>
                          <a:cs typeface="+mn-cs"/>
                        </a:rPr>
                        <a:t>PGN+ 200, </a:t>
                      </a:r>
                    </a:p>
                    <a:p>
                      <a:r>
                        <a:rPr lang="en-US" sz="1200" b="0" kern="1200" dirty="0" smtClean="0">
                          <a:solidFill>
                            <a:srgbClr val="003D6A"/>
                          </a:solidFill>
                          <a:latin typeface="+mn-lt"/>
                          <a:ea typeface="+mn-ea"/>
                          <a:cs typeface="+mn-cs"/>
                        </a:rPr>
                        <a:t>BSWS, </a:t>
                      </a:r>
                    </a:p>
                    <a:p>
                      <a:r>
                        <a:rPr lang="en-US" sz="1200" b="0" kern="1200" dirty="0" smtClean="0">
                          <a:solidFill>
                            <a:srgbClr val="003D6A"/>
                          </a:solidFill>
                          <a:latin typeface="+mn-lt"/>
                          <a:ea typeface="+mn-ea"/>
                          <a:cs typeface="+mn-cs"/>
                        </a:rPr>
                        <a:t>AGE-S, </a:t>
                      </a:r>
                    </a:p>
                    <a:p>
                      <a:r>
                        <a:rPr lang="en-US" sz="1200" b="0" kern="1200" dirty="0" smtClean="0">
                          <a:solidFill>
                            <a:srgbClr val="003D6A"/>
                          </a:solidFill>
                          <a:latin typeface="+mn-lt"/>
                          <a:ea typeface="+mn-ea"/>
                          <a:cs typeface="+mn-cs"/>
                        </a:rPr>
                        <a:t>OPR</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Anwenderbericht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2014</a:t>
                      </a:r>
                      <a:endParaRPr lang="de-DE" sz="1200" b="0" kern="1200" dirty="0">
                        <a:solidFill>
                          <a:srgbClr val="003D6A"/>
                        </a:solidFill>
                        <a:latin typeface="+mn-lt"/>
                        <a:ea typeface="+mn-ea"/>
                        <a:cs typeface="+mn-cs"/>
                      </a:endParaRPr>
                    </a:p>
                  </a:txBody>
                  <a:tcPr/>
                </a:tc>
              </a:tr>
            </a:tbl>
          </a:graphicData>
        </a:graphic>
      </p:graphicFrame>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26005" r="14983"/>
          <a:stretch/>
        </p:blipFill>
        <p:spPr>
          <a:xfrm>
            <a:off x="684212" y="1504480"/>
            <a:ext cx="4031803" cy="4523955"/>
          </a:xfrm>
          <a:prstGeom prst="rect">
            <a:avLst/>
          </a:prstGeom>
        </p:spPr>
      </p:pic>
    </p:spTree>
    <p:extLst>
      <p:ext uri="{BB962C8B-B14F-4D97-AF65-F5344CB8AC3E}">
        <p14:creationId xmlns:p14="http://schemas.microsoft.com/office/powerpoint/2010/main" val="4252152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Bolzen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922718328"/>
              </p:ext>
            </p:extLst>
          </p:nvPr>
        </p:nvGraphicFramePr>
        <p:xfrm>
          <a:off x="5220071" y="2060848"/>
          <a:ext cx="3923929" cy="3495040"/>
        </p:xfrm>
        <a:graphic>
          <a:graphicData uri="http://schemas.openxmlformats.org/drawingml/2006/table">
            <a:tbl>
              <a:tblPr firstRow="1" bandRow="1">
                <a:tableStyleId>{3B4B98B0-60AC-42C2-AFA5-B58CD77FA1E5}</a:tableStyleId>
              </a:tblPr>
              <a:tblGrid>
                <a:gridCol w="1712260"/>
                <a:gridCol w="2211669"/>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 von Bolzen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Entnahme von Bolzen von einem Fließband  für einen Prüfvorgang.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Ein SCHUNK Universalgreifer  PGN-plus nimmt die Bolzen auf, gibt sie an einen weiteren PGN-plus in definierter Ausrichtung weiter. Dieser hält die Bauteile zur Prüfung fest und führt sie in eine Kiste.</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a:t>
                      </a:r>
                      <a:r>
                        <a:rPr lang="de-DE" sz="1200" b="1" baseline="0" dirty="0" smtClean="0">
                          <a:solidFill>
                            <a:srgbClr val="003D6A"/>
                          </a:solidFill>
                        </a:rPr>
                        <a:t> Produkte</a:t>
                      </a:r>
                      <a:endParaRPr lang="de-DE" sz="1200" b="1" dirty="0" smtClean="0">
                        <a:solidFill>
                          <a:srgbClr val="003D6A"/>
                        </a:solidFill>
                      </a:endParaRPr>
                    </a:p>
                  </a:txBody>
                  <a:tcPr/>
                </a:tc>
                <a:tc>
                  <a:txBody>
                    <a:bodyPr/>
                    <a:lstStyle/>
                    <a:p>
                      <a:r>
                        <a:rPr lang="de-DE" sz="1200" b="0" kern="1200" dirty="0" smtClean="0">
                          <a:solidFill>
                            <a:srgbClr val="003D6A"/>
                          </a:solidFill>
                          <a:latin typeface="+mn-lt"/>
                          <a:ea typeface="+mn-ea"/>
                          <a:cs typeface="+mn-cs"/>
                        </a:rPr>
                        <a:t>PGN-plus</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Messeapplikation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20864" t="26403" r="204" b="21684"/>
          <a:stretch/>
        </p:blipFill>
        <p:spPr>
          <a:xfrm>
            <a:off x="282819" y="2420888"/>
            <a:ext cx="4688987" cy="2058342"/>
          </a:xfrm>
          <a:prstGeom prst="rect">
            <a:avLst/>
          </a:prstGeom>
        </p:spPr>
      </p:pic>
    </p:spTree>
    <p:extLst>
      <p:ext uri="{BB962C8B-B14F-4D97-AF65-F5344CB8AC3E}">
        <p14:creationId xmlns:p14="http://schemas.microsoft.com/office/powerpoint/2010/main" val="4134474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Pleueln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2231214690"/>
              </p:ext>
            </p:extLst>
          </p:nvPr>
        </p:nvGraphicFramePr>
        <p:xfrm>
          <a:off x="5219700" y="2060848"/>
          <a:ext cx="3915148" cy="2946400"/>
        </p:xfrm>
        <a:graphic>
          <a:graphicData uri="http://schemas.openxmlformats.org/drawingml/2006/table">
            <a:tbl>
              <a:tblPr firstRow="1" bandRow="1">
                <a:tableStyleId>{3B4B98B0-60AC-42C2-AFA5-B58CD77FA1E5}</a:tableStyleId>
              </a:tblPr>
              <a:tblGrid>
                <a:gridCol w="1479912"/>
                <a:gridCol w="2435236"/>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a:t>
                      </a:r>
                      <a:r>
                        <a:rPr lang="de-DE" sz="1800" b="1" baseline="0" dirty="0" smtClean="0">
                          <a:solidFill>
                            <a:schemeClr val="bg1"/>
                          </a:solidFill>
                        </a:rPr>
                        <a:t> von Pleueln</a:t>
                      </a:r>
                      <a:endParaRPr lang="de-DE" sz="1800" b="1" dirty="0" smtClean="0">
                        <a:solidFill>
                          <a:schemeClr val="bg1"/>
                        </a:solidFill>
                      </a:endParaRP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Handhabung von Pleueln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Ein speziell entwickelter Pleuelgreifer auf Basis eines SCHUNK Universalgreifer PGN-plus  mit </a:t>
                      </a:r>
                      <a:r>
                        <a:rPr lang="de-DE" sz="1200" b="0" kern="1200" dirty="0" err="1" smtClean="0">
                          <a:solidFill>
                            <a:srgbClr val="003D6A"/>
                          </a:solidFill>
                          <a:latin typeface="+mn-lt"/>
                          <a:ea typeface="+mn-ea"/>
                          <a:cs typeface="+mn-cs"/>
                        </a:rPr>
                        <a:t>Sondergreiferfinger</a:t>
                      </a:r>
                      <a:r>
                        <a:rPr lang="de-DE" sz="1200" b="0" kern="1200" dirty="0" smtClean="0">
                          <a:solidFill>
                            <a:srgbClr val="003D6A"/>
                          </a:solidFill>
                          <a:latin typeface="+mn-lt"/>
                          <a:ea typeface="+mn-ea"/>
                          <a:cs typeface="+mn-cs"/>
                        </a:rPr>
                        <a:t> ist an einem SCHUNK ERM Drehmodul montiert.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Pleuelgreifer mit PGN+ Modulen und Sonderfingern, ERM</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Messeapplikation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9510" t="17462" r="8066" b="2739"/>
          <a:stretch/>
        </p:blipFill>
        <p:spPr>
          <a:xfrm>
            <a:off x="972245" y="1420051"/>
            <a:ext cx="2951683" cy="4313999"/>
          </a:xfrm>
          <a:prstGeom prst="rect">
            <a:avLst/>
          </a:prstGeom>
        </p:spPr>
      </p:pic>
    </p:spTree>
    <p:extLst>
      <p:ext uri="{BB962C8B-B14F-4D97-AF65-F5344CB8AC3E}">
        <p14:creationId xmlns:p14="http://schemas.microsoft.com/office/powerpoint/2010/main" val="2348993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Kolben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1108426056"/>
              </p:ext>
            </p:extLst>
          </p:nvPr>
        </p:nvGraphicFramePr>
        <p:xfrm>
          <a:off x="5220071" y="2060848"/>
          <a:ext cx="3923929" cy="3129280"/>
        </p:xfrm>
        <a:graphic>
          <a:graphicData uri="http://schemas.openxmlformats.org/drawingml/2006/table">
            <a:tbl>
              <a:tblPr firstRow="1" bandRow="1">
                <a:tableStyleId>{3B4B98B0-60AC-42C2-AFA5-B58CD77FA1E5}</a:tableStyleId>
              </a:tblPr>
              <a:tblGrid>
                <a:gridCol w="1584177"/>
                <a:gridCol w="2339752"/>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 von Kolben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Handling  von Drehteile aus Metall im  Pick &amp; Place Verfahren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Mit einem SCHUNK Universalgreifer PGN-plus werden Wellen aus einer Transport-Box entnommen, in eine Prüfstation abgelegt und wieder in eine Ablagebox verbracht.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a:t>
                      </a:r>
                      <a:r>
                        <a:rPr lang="de-DE" sz="1200" b="1" baseline="0" dirty="0" smtClean="0">
                          <a:solidFill>
                            <a:srgbClr val="003D6A"/>
                          </a:solidFill>
                        </a:rPr>
                        <a:t> Produkte</a:t>
                      </a:r>
                      <a:endParaRPr lang="de-DE" sz="1200" b="1" dirty="0" smtClean="0">
                        <a:solidFill>
                          <a:srgbClr val="003D6A"/>
                        </a:solidFill>
                      </a:endParaRPr>
                    </a:p>
                  </a:txBody>
                  <a:tcPr/>
                </a:tc>
                <a:tc>
                  <a:txBody>
                    <a:bodyPr/>
                    <a:lstStyle/>
                    <a:p>
                      <a:r>
                        <a:rPr lang="de-DE" sz="1200" b="0" kern="1200" dirty="0" smtClean="0">
                          <a:solidFill>
                            <a:srgbClr val="003D6A"/>
                          </a:solidFill>
                          <a:latin typeface="+mn-lt"/>
                          <a:ea typeface="+mn-ea"/>
                          <a:cs typeface="+mn-cs"/>
                        </a:rPr>
                        <a:t>PGN-plus</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Messeapplikation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0626" t="20505" r="42125" b="16964"/>
          <a:stretch/>
        </p:blipFill>
        <p:spPr>
          <a:xfrm>
            <a:off x="467073" y="1736687"/>
            <a:ext cx="4320480" cy="3816425"/>
          </a:xfrm>
          <a:prstGeom prst="rect">
            <a:avLst/>
          </a:prstGeom>
        </p:spPr>
      </p:pic>
    </p:spTree>
    <p:extLst>
      <p:ext uri="{BB962C8B-B14F-4D97-AF65-F5344CB8AC3E}">
        <p14:creationId xmlns:p14="http://schemas.microsoft.com/office/powerpoint/2010/main" val="1980065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Kolben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2688144650"/>
              </p:ext>
            </p:extLst>
          </p:nvPr>
        </p:nvGraphicFramePr>
        <p:xfrm>
          <a:off x="5219700" y="2060848"/>
          <a:ext cx="3915148" cy="3495040"/>
        </p:xfrm>
        <a:graphic>
          <a:graphicData uri="http://schemas.openxmlformats.org/drawingml/2006/table">
            <a:tbl>
              <a:tblPr firstRow="1" bandRow="1">
                <a:tableStyleId>{3B4B98B0-60AC-42C2-AFA5-B58CD77FA1E5}</a:tableStyleId>
              </a:tblPr>
              <a:tblGrid>
                <a:gridCol w="1544660"/>
                <a:gridCol w="2370488"/>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 von Kolben</a:t>
                      </a:r>
                    </a:p>
                  </a:txBody>
                  <a:tcPr/>
                </a:tc>
                <a:tc hMerge="1">
                  <a:txBody>
                    <a:bodyPr/>
                    <a:lstStyle/>
                    <a:p>
                      <a:endParaRPr lang="de-DE"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dirty="0" smtClean="0">
                          <a:solidFill>
                            <a:srgbClr val="003D6A"/>
                          </a:solidFill>
                          <a:latin typeface="+mn-lt"/>
                          <a:ea typeface="+mn-ea"/>
                          <a:cs typeface="+mn-cs"/>
                        </a:rPr>
                        <a:t>Aufgabenstellung</a:t>
                      </a:r>
                      <a:endParaRPr lang="de-DE" sz="1200" b="1" kern="1200" dirty="0">
                        <a:solidFill>
                          <a:srgbClr val="003D6A"/>
                        </a:solidFill>
                        <a:latin typeface="+mn-lt"/>
                        <a:ea typeface="+mn-ea"/>
                        <a:cs typeface="+mn-cs"/>
                      </a:endParaRPr>
                    </a:p>
                  </a:txBody>
                  <a:tcPr/>
                </a:tc>
                <a:tc>
                  <a:txBody>
                    <a:bodyPr/>
                    <a:lstStyle/>
                    <a:p>
                      <a:r>
                        <a:rPr lang="de-DE" sz="1200" b="0" kern="1200" dirty="0" smtClean="0">
                          <a:solidFill>
                            <a:srgbClr val="003D6A"/>
                          </a:solidFill>
                          <a:latin typeface="+mn-lt"/>
                          <a:ea typeface="+mn-ea"/>
                          <a:cs typeface="+mn-cs"/>
                        </a:rPr>
                        <a:t>Entnahme von ungeordnet abgelegten Kolben aus einer Kiste zur Kontrolle auf einem Prüfstand.</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dirty="0" smtClean="0">
                          <a:solidFill>
                            <a:srgbClr val="003D6A"/>
                          </a:solidFill>
                          <a:latin typeface="+mn-lt"/>
                          <a:ea typeface="+mn-ea"/>
                          <a:cs typeface="+mn-cs"/>
                        </a:rPr>
                        <a:t>SCHUNK Lösung</a:t>
                      </a:r>
                      <a:endParaRPr lang="de-DE" sz="1200" b="1" kern="1200" dirty="0">
                        <a:solidFill>
                          <a:srgbClr val="003D6A"/>
                        </a:solidFill>
                        <a:latin typeface="+mn-lt"/>
                        <a:ea typeface="+mn-ea"/>
                        <a:cs typeface="+mn-cs"/>
                      </a:endParaRPr>
                    </a:p>
                  </a:txBody>
                  <a:tcPr/>
                </a:tc>
                <a:tc>
                  <a:txBody>
                    <a:bodyPr/>
                    <a:lstStyle/>
                    <a:p>
                      <a:r>
                        <a:rPr lang="de-DE" sz="1200" b="0" kern="1200" dirty="0" smtClean="0">
                          <a:solidFill>
                            <a:srgbClr val="003D6A"/>
                          </a:solidFill>
                          <a:latin typeface="+mn-lt"/>
                          <a:ea typeface="+mn-ea"/>
                          <a:cs typeface="+mn-cs"/>
                        </a:rPr>
                        <a:t>Am Roboterarm wurde ein SCHUNK Universalgreifer PGN-plus mit Kollisionssensor OPR montiert. Über die Bilderfassungssoftware werden mögliche Greifpunkte ermittelt, der PGN-plus entnimmt die Kolben.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 ,OPR</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Messeapplikation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25670" r="21919"/>
          <a:stretch/>
        </p:blipFill>
        <p:spPr>
          <a:xfrm>
            <a:off x="827584" y="1455784"/>
            <a:ext cx="3528392" cy="4493496"/>
          </a:xfrm>
          <a:prstGeom prst="rect">
            <a:avLst/>
          </a:prstGeom>
        </p:spPr>
      </p:pic>
    </p:spTree>
    <p:extLst>
      <p:ext uri="{BB962C8B-B14F-4D97-AF65-F5344CB8AC3E}">
        <p14:creationId xmlns:p14="http://schemas.microsoft.com/office/powerpoint/2010/main" val="1949023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Pleuel</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739543874"/>
              </p:ext>
            </p:extLst>
          </p:nvPr>
        </p:nvGraphicFramePr>
        <p:xfrm>
          <a:off x="5219699" y="2060848"/>
          <a:ext cx="3924301" cy="4226560"/>
        </p:xfrm>
        <a:graphic>
          <a:graphicData uri="http://schemas.openxmlformats.org/drawingml/2006/table">
            <a:tbl>
              <a:tblPr firstRow="1" bandRow="1">
                <a:tableStyleId>{3B4B98B0-60AC-42C2-AFA5-B58CD77FA1E5}</a:tableStyleId>
              </a:tblPr>
              <a:tblGrid>
                <a:gridCol w="1359751"/>
                <a:gridCol w="2564550"/>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 von Pleuel</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Pleuel zur Bearbeitung in Spannvorrichtung einlegen und nach der Bearbeitung wieder entnehmen.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PGN+ Greifer greifen die Pleuels im großen Auge, zusätzliche Abstützung im </a:t>
                      </a:r>
                      <a:r>
                        <a:rPr lang="de-DE" sz="1200" b="0" kern="1200" dirty="0" err="1" smtClean="0">
                          <a:solidFill>
                            <a:srgbClr val="003D6A"/>
                          </a:solidFill>
                          <a:latin typeface="+mn-lt"/>
                          <a:ea typeface="+mn-ea"/>
                          <a:cs typeface="+mn-cs"/>
                        </a:rPr>
                        <a:t>bereich</a:t>
                      </a:r>
                      <a:r>
                        <a:rPr lang="de-DE" sz="1200" b="0" kern="1200" dirty="0" smtClean="0">
                          <a:solidFill>
                            <a:srgbClr val="003D6A"/>
                          </a:solidFill>
                          <a:latin typeface="+mn-lt"/>
                          <a:ea typeface="+mn-ea"/>
                          <a:cs typeface="+mn-cs"/>
                        </a:rPr>
                        <a:t> der späteren </a:t>
                      </a:r>
                      <a:r>
                        <a:rPr lang="de-DE" sz="1200" b="0" kern="1200" dirty="0" smtClean="0">
                          <a:solidFill>
                            <a:srgbClr val="003D6A"/>
                          </a:solidFill>
                          <a:latin typeface="+mn-lt"/>
                          <a:ea typeface="+mn-ea"/>
                          <a:cs typeface="+mn-cs"/>
                        </a:rPr>
                        <a:t>Verschraub-</a:t>
                      </a:r>
                      <a:r>
                        <a:rPr lang="de-DE" sz="1200" b="0" kern="1200" dirty="0" err="1" smtClean="0">
                          <a:solidFill>
                            <a:srgbClr val="003D6A"/>
                          </a:solidFill>
                          <a:latin typeface="+mn-lt"/>
                          <a:ea typeface="+mn-ea"/>
                          <a:cs typeface="+mn-cs"/>
                        </a:rPr>
                        <a:t>ung</a:t>
                      </a:r>
                      <a:r>
                        <a:rPr lang="de-DE" sz="1200" b="0" kern="1200" dirty="0" smtClean="0">
                          <a:solidFill>
                            <a:srgbClr val="003D6A"/>
                          </a:solidFill>
                          <a:latin typeface="+mn-lt"/>
                          <a:ea typeface="+mn-ea"/>
                          <a:cs typeface="+mn-cs"/>
                        </a:rPr>
                        <a:t> </a:t>
                      </a:r>
                      <a:r>
                        <a:rPr lang="de-DE" sz="1200" b="0" kern="1200" dirty="0" smtClean="0">
                          <a:solidFill>
                            <a:srgbClr val="003D6A"/>
                          </a:solidFill>
                          <a:latin typeface="+mn-lt"/>
                          <a:ea typeface="+mn-ea"/>
                          <a:cs typeface="+mn-cs"/>
                        </a:rPr>
                        <a:t>am großen Auge. Die 4-fach Greifeinheit  wird </a:t>
                      </a:r>
                      <a:r>
                        <a:rPr lang="de-DE" sz="1200" b="0" kern="1200" dirty="0" err="1" smtClean="0">
                          <a:solidFill>
                            <a:srgbClr val="003D6A"/>
                          </a:solidFill>
                          <a:latin typeface="+mn-lt"/>
                          <a:ea typeface="+mn-ea"/>
                          <a:cs typeface="+mn-cs"/>
                        </a:rPr>
                        <a:t>servoelektrisch</a:t>
                      </a:r>
                      <a:r>
                        <a:rPr lang="de-DE" sz="1200" b="0" kern="1200" dirty="0" smtClean="0">
                          <a:solidFill>
                            <a:srgbClr val="003D6A"/>
                          </a:solidFill>
                          <a:latin typeface="+mn-lt"/>
                          <a:ea typeface="+mn-ea"/>
                          <a:cs typeface="+mn-cs"/>
                        </a:rPr>
                        <a:t> mit einem ERM 160 geschwenkt.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ERM 160, PGN+</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1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Andreas</a:t>
                      </a:r>
                      <a:r>
                        <a:rPr lang="de-DE" sz="1200" b="0" kern="1200" baseline="0" dirty="0" smtClean="0">
                          <a:solidFill>
                            <a:srgbClr val="003D6A"/>
                          </a:solidFill>
                          <a:latin typeface="+mn-lt"/>
                          <a:ea typeface="+mn-ea"/>
                          <a:cs typeface="+mn-cs"/>
                        </a:rPr>
                        <a:t> </a:t>
                      </a:r>
                      <a:r>
                        <a:rPr lang="de-DE" sz="1200" b="0" kern="1200" dirty="0" err="1" smtClean="0">
                          <a:solidFill>
                            <a:srgbClr val="003D6A"/>
                          </a:solidFill>
                          <a:latin typeface="+mn-lt"/>
                          <a:ea typeface="+mn-ea"/>
                          <a:cs typeface="+mn-cs"/>
                        </a:rPr>
                        <a:t>Brahner</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l="8263" t="4820" r="1963"/>
          <a:stretch/>
        </p:blipFill>
        <p:spPr>
          <a:xfrm>
            <a:off x="597746" y="2060575"/>
            <a:ext cx="4059134" cy="2850430"/>
          </a:xfrm>
          <a:prstGeom prst="rect">
            <a:avLst/>
          </a:prstGeom>
        </p:spPr>
      </p:pic>
    </p:spTree>
    <p:extLst>
      <p:ext uri="{BB962C8B-B14F-4D97-AF65-F5344CB8AC3E}">
        <p14:creationId xmlns:p14="http://schemas.microsoft.com/office/powerpoint/2010/main" val="162493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Pleuel</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826848324"/>
              </p:ext>
            </p:extLst>
          </p:nvPr>
        </p:nvGraphicFramePr>
        <p:xfrm>
          <a:off x="4572001" y="2060848"/>
          <a:ext cx="4572000" cy="3957320"/>
        </p:xfrm>
        <a:graphic>
          <a:graphicData uri="http://schemas.openxmlformats.org/drawingml/2006/table">
            <a:tbl>
              <a:tblPr firstRow="1" bandRow="1">
                <a:tableStyleId>{3B4B98B0-60AC-42C2-AFA5-B58CD77FA1E5}</a:tableStyleId>
              </a:tblPr>
              <a:tblGrid>
                <a:gridCol w="1584175"/>
                <a:gridCol w="2987825"/>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 von Pleuel</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Pleuel zur Bearbeitung in Spannvorrichtung einlegen und nach der Bearbeitung wieder entnehmen.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PGN+ Greifer greifen die Pleuels im großen Auge, zusätzliche Abstützung im </a:t>
                      </a:r>
                      <a:r>
                        <a:rPr lang="de-DE" sz="1200" b="0" kern="1200" dirty="0" smtClean="0">
                          <a:solidFill>
                            <a:srgbClr val="003D6A"/>
                          </a:solidFill>
                          <a:latin typeface="+mn-lt"/>
                          <a:ea typeface="+mn-ea"/>
                          <a:cs typeface="+mn-cs"/>
                        </a:rPr>
                        <a:t>Bereich </a:t>
                      </a:r>
                      <a:r>
                        <a:rPr lang="de-DE" sz="1200" b="0" kern="1200" dirty="0" smtClean="0">
                          <a:solidFill>
                            <a:srgbClr val="003D6A"/>
                          </a:solidFill>
                          <a:latin typeface="+mn-lt"/>
                          <a:ea typeface="+mn-ea"/>
                          <a:cs typeface="+mn-cs"/>
                        </a:rPr>
                        <a:t>der späteren Verschraubung am großen Auge. Die 4-fach Greifeinheit  wird </a:t>
                      </a:r>
                      <a:r>
                        <a:rPr lang="de-DE" sz="1200" b="0" kern="1200" dirty="0" err="1" smtClean="0">
                          <a:solidFill>
                            <a:srgbClr val="003D6A"/>
                          </a:solidFill>
                          <a:latin typeface="+mn-lt"/>
                          <a:ea typeface="+mn-ea"/>
                          <a:cs typeface="+mn-cs"/>
                        </a:rPr>
                        <a:t>servoelektrisch</a:t>
                      </a:r>
                      <a:r>
                        <a:rPr lang="de-DE" sz="1200" b="0" kern="1200" dirty="0" smtClean="0">
                          <a:solidFill>
                            <a:srgbClr val="003D6A"/>
                          </a:solidFill>
                          <a:latin typeface="+mn-lt"/>
                          <a:ea typeface="+mn-ea"/>
                          <a:cs typeface="+mn-cs"/>
                        </a:rPr>
                        <a:t> mit einem ERM 160 geschwenkt.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ERM 160, PGN+</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1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Andreas</a:t>
                      </a:r>
                      <a:r>
                        <a:rPr lang="de-DE" sz="1200" b="0" kern="1200" baseline="0" dirty="0" smtClean="0">
                          <a:solidFill>
                            <a:srgbClr val="003D6A"/>
                          </a:solidFill>
                          <a:latin typeface="+mn-lt"/>
                          <a:ea typeface="+mn-ea"/>
                          <a:cs typeface="+mn-cs"/>
                        </a:rPr>
                        <a:t> </a:t>
                      </a:r>
                      <a:r>
                        <a:rPr lang="de-DE" sz="1200" b="0" kern="1200" dirty="0" err="1" smtClean="0">
                          <a:solidFill>
                            <a:srgbClr val="003D6A"/>
                          </a:solidFill>
                          <a:latin typeface="+mn-lt"/>
                          <a:ea typeface="+mn-ea"/>
                          <a:cs typeface="+mn-cs"/>
                        </a:rPr>
                        <a:t>Brahner</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7349" b="4451"/>
          <a:stretch/>
        </p:blipFill>
        <p:spPr>
          <a:xfrm>
            <a:off x="683568" y="1556892"/>
            <a:ext cx="3352659" cy="4464496"/>
          </a:xfrm>
          <a:prstGeom prst="rect">
            <a:avLst/>
          </a:prstGeom>
        </p:spPr>
      </p:pic>
    </p:spTree>
    <p:extLst>
      <p:ext uri="{BB962C8B-B14F-4D97-AF65-F5344CB8AC3E}">
        <p14:creationId xmlns:p14="http://schemas.microsoft.com/office/powerpoint/2010/main" val="490622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Spannen von Profilen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710774392"/>
              </p:ext>
            </p:extLst>
          </p:nvPr>
        </p:nvGraphicFramePr>
        <p:xfrm>
          <a:off x="5220072" y="2060848"/>
          <a:ext cx="3914776" cy="3489960"/>
        </p:xfrm>
        <a:graphic>
          <a:graphicData uri="http://schemas.openxmlformats.org/drawingml/2006/table">
            <a:tbl>
              <a:tblPr firstRow="1" bandRow="1">
                <a:tableStyleId>{3B4B98B0-60AC-42C2-AFA5-B58CD77FA1E5}</a:tableStyleId>
              </a:tblPr>
              <a:tblGrid>
                <a:gridCol w="1719040"/>
                <a:gridCol w="2195736"/>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Spannen von Profilen</a:t>
                      </a:r>
                    </a:p>
                  </a:txBody>
                  <a:tcPr/>
                </a:tc>
                <a:tc hMerge="1">
                  <a:txBody>
                    <a:bodyPr/>
                    <a:lstStyle/>
                    <a:p>
                      <a:endParaRPr lang="de-DE"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Aufgabenstellung</a:t>
                      </a:r>
                    </a:p>
                  </a:txBody>
                  <a:tcPr/>
                </a:tc>
                <a:tc>
                  <a:txBody>
                    <a:bodyPr/>
                    <a:lstStyle/>
                    <a:p>
                      <a:r>
                        <a:rPr lang="de-DE" sz="1200" b="0" kern="1200" dirty="0" smtClean="0">
                          <a:solidFill>
                            <a:srgbClr val="003D6A"/>
                          </a:solidFill>
                          <a:latin typeface="+mn-lt"/>
                          <a:ea typeface="+mn-ea"/>
                          <a:cs typeface="+mn-cs"/>
                        </a:rPr>
                        <a:t>Spannen von Profilen,</a:t>
                      </a:r>
                      <a:r>
                        <a:rPr lang="de-DE" sz="1200" b="0" kern="1200" baseline="0" dirty="0" smtClean="0">
                          <a:solidFill>
                            <a:srgbClr val="003D6A"/>
                          </a:solidFill>
                          <a:latin typeface="+mn-lt"/>
                          <a:ea typeface="+mn-ea"/>
                          <a:cs typeface="+mn-cs"/>
                        </a:rPr>
                        <a:t> die gesägt werden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An der einen Backe wird der Greifer befestigt. Der Greifer selbst sitzt auf einer Gleitführung. Somit haben wir einen Greifer mit fester Backe. </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PGN-plus 300-2</a:t>
                      </a:r>
                    </a:p>
                    <a:p>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a:t>
                      </a:r>
                      <a:r>
                        <a:rPr lang="de-DE" sz="1200" b="1" baseline="0" dirty="0" smtClean="0">
                          <a:solidFill>
                            <a:srgbClr val="003D6A"/>
                          </a:solidFill>
                        </a:rPr>
                        <a:t> bei SCHUNK</a:t>
                      </a:r>
                      <a:endParaRPr lang="de-DE" sz="1200" b="1" dirty="0" smtClean="0">
                        <a:solidFill>
                          <a:srgbClr val="003D6A"/>
                        </a:solidFill>
                      </a:endParaRPr>
                    </a:p>
                  </a:txBody>
                  <a:tcPr/>
                </a:tc>
                <a:tc>
                  <a:txBody>
                    <a:bodyPr/>
                    <a:lstStyle/>
                    <a:p>
                      <a:r>
                        <a:rPr lang="de-DE" sz="1200" b="0" kern="1200" dirty="0" smtClean="0">
                          <a:solidFill>
                            <a:srgbClr val="003D6A"/>
                          </a:solidFill>
                          <a:latin typeface="+mn-lt"/>
                          <a:ea typeface="+mn-ea"/>
                          <a:cs typeface="+mn-cs"/>
                        </a:rPr>
                        <a:t>Stefan Dietz</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2015</a:t>
                      </a:r>
                      <a:endParaRPr lang="de-DE" sz="1200" b="0" kern="1200" dirty="0">
                        <a:solidFill>
                          <a:srgbClr val="003D6A"/>
                        </a:solidFill>
                        <a:latin typeface="+mn-lt"/>
                        <a:ea typeface="+mn-ea"/>
                        <a:cs typeface="+mn-cs"/>
                      </a:endParaRPr>
                    </a:p>
                  </a:txBody>
                  <a:tcPr/>
                </a:tc>
              </a:tr>
            </a:tbl>
          </a:graphicData>
        </a:graphic>
      </p:graphicFrame>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512962"/>
            <a:ext cx="4221088" cy="4221088"/>
          </a:xfrm>
          <a:prstGeom prst="rect">
            <a:avLst/>
          </a:prstGeom>
        </p:spPr>
      </p:pic>
    </p:spTree>
    <p:extLst>
      <p:ext uri="{BB962C8B-B14F-4D97-AF65-F5344CB8AC3E}">
        <p14:creationId xmlns:p14="http://schemas.microsoft.com/office/powerpoint/2010/main" val="3879157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Sandkernen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589268008"/>
              </p:ext>
            </p:extLst>
          </p:nvPr>
        </p:nvGraphicFramePr>
        <p:xfrm>
          <a:off x="5220072" y="2060848"/>
          <a:ext cx="3914776" cy="2118360"/>
        </p:xfrm>
        <a:graphic>
          <a:graphicData uri="http://schemas.openxmlformats.org/drawingml/2006/table">
            <a:tbl>
              <a:tblPr firstRow="1" bandRow="1">
                <a:tableStyleId>{3B4B98B0-60AC-42C2-AFA5-B58CD77FA1E5}</a:tableStyleId>
              </a:tblPr>
              <a:tblGrid>
                <a:gridCol w="1719040"/>
                <a:gridCol w="2195736"/>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 von Sandkernen</a:t>
                      </a:r>
                    </a:p>
                  </a:txBody>
                  <a:tcPr/>
                </a:tc>
                <a:tc hMerge="1">
                  <a:txBody>
                    <a:bodyPr/>
                    <a:lstStyle/>
                    <a:p>
                      <a:endParaRPr lang="de-DE"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PSH</a:t>
                      </a:r>
                    </a:p>
                    <a:p>
                      <a:r>
                        <a:rPr lang="de-DE" sz="1200" b="0" kern="1200" dirty="0" smtClean="0">
                          <a:solidFill>
                            <a:srgbClr val="003D6A"/>
                          </a:solidFill>
                          <a:latin typeface="+mn-lt"/>
                          <a:ea typeface="+mn-ea"/>
                          <a:cs typeface="+mn-cs"/>
                        </a:rPr>
                        <a:t>SWS</a:t>
                      </a:r>
                    </a:p>
                    <a:p>
                      <a:r>
                        <a:rPr lang="de-DE" sz="1200" b="0" kern="1200" dirty="0" smtClean="0">
                          <a:solidFill>
                            <a:srgbClr val="003D6A"/>
                          </a:solidFill>
                          <a:latin typeface="+mn-lt"/>
                          <a:ea typeface="+mn-ea"/>
                          <a:cs typeface="+mn-cs"/>
                        </a:rPr>
                        <a:t>PGN-plus</a:t>
                      </a:r>
                    </a:p>
                    <a:p>
                      <a:r>
                        <a:rPr lang="de-DE" sz="1200" b="0" kern="1200" dirty="0" smtClean="0">
                          <a:solidFill>
                            <a:srgbClr val="003D6A"/>
                          </a:solidFill>
                          <a:latin typeface="+mn-lt"/>
                          <a:ea typeface="+mn-ea"/>
                          <a:cs typeface="+mn-cs"/>
                        </a:rPr>
                        <a:t>SPG 100</a:t>
                      </a:r>
                    </a:p>
                    <a:p>
                      <a:r>
                        <a:rPr lang="de-DE" sz="1200" b="0" kern="1200" dirty="0" smtClean="0">
                          <a:solidFill>
                            <a:srgbClr val="003D6A"/>
                          </a:solidFill>
                          <a:latin typeface="+mn-lt"/>
                          <a:ea typeface="+mn-ea"/>
                          <a:cs typeface="+mn-cs"/>
                        </a:rPr>
                        <a:t>PHL</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Anwenderbericht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2015</a:t>
                      </a:r>
                      <a:endParaRPr lang="de-DE" sz="1200" b="0" kern="1200" dirty="0">
                        <a:solidFill>
                          <a:srgbClr val="003D6A"/>
                        </a:solidFill>
                        <a:latin typeface="+mn-lt"/>
                        <a:ea typeface="+mn-ea"/>
                        <a:cs typeface="+mn-cs"/>
                      </a:endParaRPr>
                    </a:p>
                  </a:txBody>
                  <a:tcPr/>
                </a:tc>
              </a:tr>
            </a:tbl>
          </a:graphicData>
        </a:graphic>
      </p:graphicFrame>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5581" b="7763"/>
          <a:stretch/>
        </p:blipFill>
        <p:spPr>
          <a:xfrm>
            <a:off x="899592" y="1255579"/>
            <a:ext cx="3403953" cy="4477677"/>
          </a:xfrm>
          <a:prstGeom prst="rect">
            <a:avLst/>
          </a:prstGeom>
        </p:spPr>
      </p:pic>
    </p:spTree>
    <p:extLst>
      <p:ext uri="{BB962C8B-B14F-4D97-AF65-F5344CB8AC3E}">
        <p14:creationId xmlns:p14="http://schemas.microsoft.com/office/powerpoint/2010/main" val="1735675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Titel/Name</a:t>
            </a:r>
            <a:endParaRPr lang="de-DE" sz="4000" b="1" dirty="0">
              <a:solidFill>
                <a:schemeClr val="bg1"/>
              </a:solidFill>
            </a:endParaRPr>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8500" t="14331" r="26375" b="4820"/>
          <a:stretch/>
        </p:blipFill>
        <p:spPr>
          <a:xfrm>
            <a:off x="684213" y="1596508"/>
            <a:ext cx="3887787" cy="3776708"/>
          </a:xfrm>
          <a:prstGeom prst="rect">
            <a:avLst/>
          </a:prstGeom>
        </p:spPr>
      </p:pic>
      <p:graphicFrame>
        <p:nvGraphicFramePr>
          <p:cNvPr id="3" name="Tabelle 2"/>
          <p:cNvGraphicFramePr>
            <a:graphicFrameLocks noGrp="1"/>
          </p:cNvGraphicFramePr>
          <p:nvPr>
            <p:extLst/>
          </p:nvPr>
        </p:nvGraphicFramePr>
        <p:xfrm>
          <a:off x="5220072" y="2090738"/>
          <a:ext cx="3914776" cy="3261360"/>
        </p:xfrm>
        <a:graphic>
          <a:graphicData uri="http://schemas.openxmlformats.org/drawingml/2006/table">
            <a:tbl>
              <a:tblPr firstRow="1" bandRow="1">
                <a:tableStyleId>{3B4B98B0-60AC-42C2-AFA5-B58CD77FA1E5}</a:tableStyleId>
              </a:tblPr>
              <a:tblGrid>
                <a:gridCol w="1719040"/>
                <a:gridCol w="2195736"/>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Titel/Name</a:t>
                      </a:r>
                    </a:p>
                  </a:txBody>
                  <a:tcPr/>
                </a:tc>
                <a:tc hMerge="1">
                  <a:txBody>
                    <a:bodyPr/>
                    <a:lstStyle/>
                    <a:p>
                      <a:endParaRPr lang="de-DE" dirty="0"/>
                    </a:p>
                  </a:txBody>
                  <a:tcPr/>
                </a:tc>
              </a:tr>
              <a:tr h="370840">
                <a:tc>
                  <a:txBody>
                    <a:bodyPr/>
                    <a:lstStyle/>
                    <a:p>
                      <a:r>
                        <a:rPr lang="de-DE" sz="1400" b="1" dirty="0" smtClean="0">
                          <a:solidFill>
                            <a:srgbClr val="003D6A"/>
                          </a:solidFill>
                        </a:rPr>
                        <a:t>Aufgabenstellung</a:t>
                      </a:r>
                      <a:endParaRPr lang="de-DE" sz="1400" b="1" dirty="0"/>
                    </a:p>
                  </a:txBody>
                  <a:tcPr/>
                </a:tc>
                <a:tc>
                  <a:txBody>
                    <a:bodyPr/>
                    <a:lstStyle/>
                    <a:p>
                      <a:endParaRPr lang="de-DE" sz="14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dirty="0" smtClean="0">
                          <a:solidFill>
                            <a:srgbClr val="003D6A"/>
                          </a:solidFill>
                        </a:rPr>
                        <a:t>SCHUNK Lösung</a:t>
                      </a:r>
                    </a:p>
                  </a:txBody>
                  <a:tcPr/>
                </a:tc>
                <a:tc>
                  <a:txBody>
                    <a:bodyPr/>
                    <a:lstStyle/>
                    <a:p>
                      <a:endParaRPr lang="de-DE" sz="14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dirty="0" smtClean="0">
                          <a:solidFill>
                            <a:srgbClr val="003D6A"/>
                          </a:solidFill>
                          <a:latin typeface="+mn-lt"/>
                          <a:ea typeface="+mn-ea"/>
                          <a:cs typeface="+mn-cs"/>
                        </a:rPr>
                        <a:t>Werkstückgewicht</a:t>
                      </a:r>
                      <a:endParaRPr lang="de-DE" sz="1400" b="1" kern="1200" dirty="0">
                        <a:solidFill>
                          <a:srgbClr val="003D6A"/>
                        </a:solidFill>
                        <a:latin typeface="+mn-lt"/>
                        <a:ea typeface="+mn-ea"/>
                        <a:cs typeface="+mn-cs"/>
                      </a:endParaRPr>
                    </a:p>
                  </a:txBody>
                  <a:tcPr/>
                </a:tc>
                <a:tc>
                  <a:txBody>
                    <a:bodyPr/>
                    <a:lstStyle/>
                    <a:p>
                      <a:endParaRPr lang="de-DE" sz="14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dirty="0" smtClean="0">
                          <a:solidFill>
                            <a:srgbClr val="003D6A"/>
                          </a:solidFill>
                        </a:rPr>
                        <a:t>Eingesetzte Produkte</a:t>
                      </a:r>
                      <a:endParaRPr lang="de-DE" sz="1400" b="1" dirty="0"/>
                    </a:p>
                  </a:txBody>
                  <a:tcPr/>
                </a:tc>
                <a:tc>
                  <a:txBody>
                    <a:bodyPr/>
                    <a:lstStyle/>
                    <a:p>
                      <a:endParaRPr lang="de-DE" sz="14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dirty="0" smtClean="0">
                          <a:solidFill>
                            <a:srgbClr val="003D6A"/>
                          </a:solidFill>
                        </a:rPr>
                        <a:t>Applikationstyp</a:t>
                      </a:r>
                    </a:p>
                  </a:txBody>
                  <a:tcPr/>
                </a:tc>
                <a:tc>
                  <a:txBody>
                    <a:bodyPr/>
                    <a:lstStyle/>
                    <a:p>
                      <a:endParaRPr lang="de-DE" sz="14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dirty="0" smtClean="0">
                          <a:solidFill>
                            <a:srgbClr val="003D6A"/>
                          </a:solidFill>
                        </a:rPr>
                        <a:t>Ansprechpartner bei SCHUNK </a:t>
                      </a:r>
                    </a:p>
                  </a:txBody>
                  <a:tcPr/>
                </a:tc>
                <a:tc>
                  <a:txBody>
                    <a:bodyPr/>
                    <a:lstStyle/>
                    <a:p>
                      <a:endParaRPr lang="de-DE" sz="14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dirty="0" smtClean="0">
                          <a:solidFill>
                            <a:srgbClr val="003D6A"/>
                          </a:solidFill>
                        </a:rPr>
                        <a:t>Jahr</a:t>
                      </a:r>
                    </a:p>
                  </a:txBody>
                  <a:tcPr/>
                </a:tc>
                <a:tc>
                  <a:txBody>
                    <a:bodyPr/>
                    <a:lstStyle/>
                    <a:p>
                      <a:endParaRPr lang="de-DE" sz="1400" b="0" kern="1200" dirty="0">
                        <a:solidFill>
                          <a:srgbClr val="003D6A"/>
                        </a:solidFill>
                        <a:latin typeface="+mn-lt"/>
                        <a:ea typeface="+mn-ea"/>
                        <a:cs typeface="+mn-cs"/>
                      </a:endParaRPr>
                    </a:p>
                  </a:txBody>
                  <a:tcPr/>
                </a:tc>
              </a:tr>
            </a:tbl>
          </a:graphicData>
        </a:graphic>
      </p:graphicFrame>
      <p:sp>
        <p:nvSpPr>
          <p:cNvPr id="4" name="Textfeld 3"/>
          <p:cNvSpPr txBox="1"/>
          <p:nvPr/>
        </p:nvSpPr>
        <p:spPr>
          <a:xfrm>
            <a:off x="1907704" y="3068960"/>
            <a:ext cx="1368152" cy="830997"/>
          </a:xfrm>
          <a:prstGeom prst="rect">
            <a:avLst/>
          </a:prstGeom>
          <a:noFill/>
        </p:spPr>
        <p:txBody>
          <a:bodyPr wrap="square" rtlCol="0">
            <a:spAutoFit/>
          </a:bodyPr>
          <a:lstStyle/>
          <a:p>
            <a:r>
              <a:rPr lang="de-DE" sz="2400" b="1" dirty="0" smtClean="0">
                <a:solidFill>
                  <a:schemeClr val="bg1"/>
                </a:solidFill>
              </a:rPr>
              <a:t>Bild einfügen</a:t>
            </a:r>
            <a:endParaRPr lang="de-DE" sz="2400" b="1" dirty="0">
              <a:solidFill>
                <a:schemeClr val="bg1"/>
              </a:solidFill>
            </a:endParaRPr>
          </a:p>
        </p:txBody>
      </p:sp>
    </p:spTree>
    <p:extLst>
      <p:ext uri="{BB962C8B-B14F-4D97-AF65-F5344CB8AC3E}">
        <p14:creationId xmlns:p14="http://schemas.microsoft.com/office/powerpoint/2010/main" val="626482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a:solidFill>
                  <a:schemeClr val="bg1"/>
                </a:solidFill>
              </a:rPr>
              <a:t>Handhaben von Ventilen</a:t>
            </a:r>
          </a:p>
        </p:txBody>
      </p:sp>
      <p:graphicFrame>
        <p:nvGraphicFramePr>
          <p:cNvPr id="3" name="Tabelle 2"/>
          <p:cNvGraphicFramePr>
            <a:graphicFrameLocks noGrp="1"/>
          </p:cNvGraphicFramePr>
          <p:nvPr>
            <p:extLst>
              <p:ext uri="{D42A27DB-BD31-4B8C-83A1-F6EECF244321}">
                <p14:modId xmlns:p14="http://schemas.microsoft.com/office/powerpoint/2010/main" val="3079038033"/>
              </p:ext>
            </p:extLst>
          </p:nvPr>
        </p:nvGraphicFramePr>
        <p:xfrm>
          <a:off x="5220072" y="2060848"/>
          <a:ext cx="3914776" cy="2301240"/>
        </p:xfrm>
        <a:graphic>
          <a:graphicData uri="http://schemas.openxmlformats.org/drawingml/2006/table">
            <a:tbl>
              <a:tblPr firstRow="1" bandRow="1">
                <a:tableStyleId>{3B4B98B0-60AC-42C2-AFA5-B58CD77FA1E5}</a:tableStyleId>
              </a:tblPr>
              <a:tblGrid>
                <a:gridCol w="1719040"/>
                <a:gridCol w="2195736"/>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 von Ventilen</a:t>
                      </a:r>
                    </a:p>
                  </a:txBody>
                  <a:tcPr/>
                </a:tc>
                <a:tc hMerge="1">
                  <a:txBody>
                    <a:bodyPr/>
                    <a:lstStyle/>
                    <a:p>
                      <a:endParaRPr lang="de-DE"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en-US" sz="1200" b="0" kern="1200" dirty="0" smtClean="0">
                          <a:solidFill>
                            <a:srgbClr val="003D6A"/>
                          </a:solidFill>
                          <a:latin typeface="+mn-lt"/>
                          <a:ea typeface="+mn-ea"/>
                          <a:cs typeface="+mn-cs"/>
                        </a:rPr>
                        <a:t>PGN-plus</a:t>
                      </a:r>
                    </a:p>
                    <a:p>
                      <a:r>
                        <a:rPr lang="en-US" sz="1200" b="0" kern="1200" dirty="0" smtClean="0">
                          <a:solidFill>
                            <a:srgbClr val="003D6A"/>
                          </a:solidFill>
                          <a:latin typeface="+mn-lt"/>
                          <a:ea typeface="+mn-ea"/>
                          <a:cs typeface="+mn-cs"/>
                        </a:rPr>
                        <a:t>SWS</a:t>
                      </a:r>
                    </a:p>
                    <a:p>
                      <a:r>
                        <a:rPr lang="en-US" sz="1200" b="0" kern="1200" dirty="0" smtClean="0">
                          <a:solidFill>
                            <a:srgbClr val="003D6A"/>
                          </a:solidFill>
                          <a:latin typeface="+mn-lt"/>
                          <a:ea typeface="+mn-ea"/>
                          <a:cs typeface="+mn-cs"/>
                        </a:rPr>
                        <a:t>AGE-Z</a:t>
                      </a:r>
                    </a:p>
                    <a:p>
                      <a:r>
                        <a:rPr lang="en-US" sz="1200" b="0" kern="1200" dirty="0" smtClean="0">
                          <a:solidFill>
                            <a:srgbClr val="003D6A"/>
                          </a:solidFill>
                          <a:latin typeface="+mn-lt"/>
                          <a:ea typeface="+mn-ea"/>
                          <a:cs typeface="+mn-cs"/>
                        </a:rPr>
                        <a:t>FUS</a:t>
                      </a:r>
                    </a:p>
                    <a:p>
                      <a:r>
                        <a:rPr lang="en-US" sz="1200" b="0" kern="1200" dirty="0" err="1" smtClean="0">
                          <a:solidFill>
                            <a:srgbClr val="003D6A"/>
                          </a:solidFill>
                          <a:latin typeface="+mn-lt"/>
                          <a:ea typeface="+mn-ea"/>
                          <a:cs typeface="+mn-cs"/>
                        </a:rPr>
                        <a:t>eGrip</a:t>
                      </a:r>
                      <a:r>
                        <a:rPr lang="en-US" sz="1200" b="0" kern="1200" dirty="0" smtClean="0">
                          <a:solidFill>
                            <a:srgbClr val="003D6A"/>
                          </a:solidFill>
                          <a:latin typeface="+mn-lt"/>
                          <a:ea typeface="+mn-ea"/>
                          <a:cs typeface="+mn-cs"/>
                        </a:rPr>
                        <a:t> </a:t>
                      </a:r>
                    </a:p>
                    <a:p>
                      <a:r>
                        <a:rPr lang="en-US" sz="1200" b="0" kern="1200" dirty="0" smtClean="0">
                          <a:solidFill>
                            <a:srgbClr val="003D6A"/>
                          </a:solidFill>
                          <a:latin typeface="+mn-lt"/>
                          <a:ea typeface="+mn-ea"/>
                          <a:cs typeface="+mn-cs"/>
                        </a:rPr>
                        <a:t>DDF</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Anwenderbericht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2015</a:t>
                      </a:r>
                      <a:endParaRPr lang="de-DE" sz="1200" b="0" kern="1200" dirty="0">
                        <a:solidFill>
                          <a:srgbClr val="003D6A"/>
                        </a:solidFill>
                        <a:latin typeface="+mn-lt"/>
                        <a:ea typeface="+mn-ea"/>
                        <a:cs typeface="+mn-cs"/>
                      </a:endParaRPr>
                    </a:p>
                  </a:txBody>
                  <a:tcPr/>
                </a:tc>
              </a:tr>
            </a:tbl>
          </a:graphicData>
        </a:graphic>
      </p:graphicFrame>
      <p:grpSp>
        <p:nvGrpSpPr>
          <p:cNvPr id="12" name="Gruppieren 11"/>
          <p:cNvGrpSpPr/>
          <p:nvPr/>
        </p:nvGrpSpPr>
        <p:grpSpPr>
          <a:xfrm>
            <a:off x="3347864" y="2649369"/>
            <a:ext cx="1809353" cy="3371919"/>
            <a:chOff x="3347864" y="2649369"/>
            <a:chExt cx="1809353" cy="3371919"/>
          </a:xfrm>
        </p:grpSpPr>
        <p:pic>
          <p:nvPicPr>
            <p:cNvPr id="7" name="Grafik 6"/>
            <p:cNvPicPr>
              <a:picLocks noChangeAspect="1"/>
            </p:cNvPicPr>
            <p:nvPr/>
          </p:nvPicPr>
          <p:blipFill rotWithShape="1">
            <a:blip r:embed="rId2" cstate="print">
              <a:extLst>
                <a:ext uri="{28A0092B-C50C-407E-A947-70E740481C1C}">
                  <a14:useLocalDpi xmlns:a14="http://schemas.microsoft.com/office/drawing/2010/main" val="0"/>
                </a:ext>
              </a:extLst>
            </a:blip>
            <a:srcRect l="18285" r="19872" b="23750"/>
            <a:stretch/>
          </p:blipFill>
          <p:spPr>
            <a:xfrm>
              <a:off x="3419872" y="2649369"/>
              <a:ext cx="1656184" cy="3083887"/>
            </a:xfrm>
            <a:prstGeom prst="rect">
              <a:avLst/>
            </a:prstGeom>
          </p:spPr>
        </p:pic>
        <p:sp>
          <p:nvSpPr>
            <p:cNvPr id="9" name="Textfeld 8"/>
            <p:cNvSpPr txBox="1"/>
            <p:nvPr/>
          </p:nvSpPr>
          <p:spPr>
            <a:xfrm>
              <a:off x="3347864" y="5744289"/>
              <a:ext cx="1809353" cy="276999"/>
            </a:xfrm>
            <a:prstGeom prst="rect">
              <a:avLst/>
            </a:prstGeom>
            <a:noFill/>
          </p:spPr>
          <p:txBody>
            <a:bodyPr wrap="square" rtlCol="0">
              <a:spAutoFit/>
            </a:bodyPr>
            <a:lstStyle/>
            <a:p>
              <a:r>
                <a:rPr lang="de-DE" sz="1200" i="1" dirty="0" smtClean="0"/>
                <a:t>Stopfen-Handling</a:t>
              </a:r>
              <a:endParaRPr lang="de-DE" sz="1200" i="1" dirty="0"/>
            </a:p>
          </p:txBody>
        </p:sp>
      </p:grpSp>
      <p:grpSp>
        <p:nvGrpSpPr>
          <p:cNvPr id="14" name="Gruppieren 13"/>
          <p:cNvGrpSpPr/>
          <p:nvPr/>
        </p:nvGrpSpPr>
        <p:grpSpPr>
          <a:xfrm>
            <a:off x="242367" y="908720"/>
            <a:ext cx="3103499" cy="2232248"/>
            <a:chOff x="242367" y="908720"/>
            <a:chExt cx="3103499" cy="2232248"/>
          </a:xfrm>
        </p:grpSpPr>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13993" t="14120" r="19994" b="22161"/>
            <a:stretch/>
          </p:blipFill>
          <p:spPr>
            <a:xfrm>
              <a:off x="323528" y="1208024"/>
              <a:ext cx="3022338" cy="1932944"/>
            </a:xfrm>
            <a:prstGeom prst="rect">
              <a:avLst/>
            </a:prstGeom>
          </p:spPr>
        </p:pic>
        <p:sp>
          <p:nvSpPr>
            <p:cNvPr id="13" name="Textfeld 12"/>
            <p:cNvSpPr txBox="1"/>
            <p:nvPr/>
          </p:nvSpPr>
          <p:spPr>
            <a:xfrm>
              <a:off x="242367" y="908720"/>
              <a:ext cx="1809353" cy="276999"/>
            </a:xfrm>
            <a:prstGeom prst="rect">
              <a:avLst/>
            </a:prstGeom>
            <a:noFill/>
          </p:spPr>
          <p:txBody>
            <a:bodyPr wrap="square" rtlCol="0">
              <a:spAutoFit/>
            </a:bodyPr>
            <a:lstStyle/>
            <a:p>
              <a:r>
                <a:rPr lang="de-DE" sz="1200" i="1" dirty="0" smtClean="0"/>
                <a:t>Wechselbahnhof</a:t>
              </a:r>
              <a:endParaRPr lang="de-DE" sz="1200" i="1" dirty="0"/>
            </a:p>
          </p:txBody>
        </p:sp>
      </p:grpSp>
      <p:pic>
        <p:nvPicPr>
          <p:cNvPr id="15" name="Grafik 14"/>
          <p:cNvPicPr>
            <a:picLocks noChangeAspect="1"/>
          </p:cNvPicPr>
          <p:nvPr/>
        </p:nvPicPr>
        <p:blipFill rotWithShape="1">
          <a:blip r:embed="rId4" cstate="print">
            <a:extLst>
              <a:ext uri="{28A0092B-C50C-407E-A947-70E740481C1C}">
                <a14:useLocalDpi xmlns:a14="http://schemas.microsoft.com/office/drawing/2010/main" val="0"/>
              </a:ext>
            </a:extLst>
          </a:blip>
          <a:srcRect l="11967" r="19891" b="24801"/>
          <a:stretch/>
        </p:blipFill>
        <p:spPr>
          <a:xfrm>
            <a:off x="1053629" y="3223932"/>
            <a:ext cx="1596360" cy="2658856"/>
          </a:xfrm>
          <a:prstGeom prst="rect">
            <a:avLst/>
          </a:prstGeom>
        </p:spPr>
      </p:pic>
      <p:sp>
        <p:nvSpPr>
          <p:cNvPr id="16" name="Textfeld 15"/>
          <p:cNvSpPr txBox="1"/>
          <p:nvPr/>
        </p:nvSpPr>
        <p:spPr>
          <a:xfrm>
            <a:off x="971600" y="5882888"/>
            <a:ext cx="1809353" cy="276999"/>
          </a:xfrm>
          <a:prstGeom prst="rect">
            <a:avLst/>
          </a:prstGeom>
          <a:noFill/>
        </p:spPr>
        <p:txBody>
          <a:bodyPr wrap="square" rtlCol="0">
            <a:spAutoFit/>
          </a:bodyPr>
          <a:lstStyle/>
          <a:p>
            <a:r>
              <a:rPr lang="de-DE" sz="1200" i="1" dirty="0" smtClean="0"/>
              <a:t>Ausgleichseinheit</a:t>
            </a:r>
            <a:endParaRPr lang="de-DE" sz="1200" i="1" dirty="0"/>
          </a:p>
        </p:txBody>
      </p:sp>
    </p:spTree>
    <p:extLst>
      <p:ext uri="{BB962C8B-B14F-4D97-AF65-F5344CB8AC3E}">
        <p14:creationId xmlns:p14="http://schemas.microsoft.com/office/powerpoint/2010/main" val="4170660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feld 2"/>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rgbClr val="FF0000"/>
                </a:solidFill>
              </a:rPr>
              <a:t>INTERNER GEBRAUCH</a:t>
            </a:r>
            <a:endParaRPr lang="de-DE" sz="4000" b="1" dirty="0">
              <a:solidFill>
                <a:srgbClr val="FF0000"/>
              </a:solidFill>
            </a:endParaRPr>
          </a:p>
        </p:txBody>
      </p:sp>
      <p:pic>
        <p:nvPicPr>
          <p:cNvPr id="4" name="Grafik 3"/>
          <p:cNvPicPr>
            <a:picLocks noChangeAspect="1"/>
          </p:cNvPicPr>
          <p:nvPr/>
        </p:nvPicPr>
        <p:blipFill rotWithShape="1">
          <a:blip r:embed="rId2"/>
          <a:srcRect l="3696" t="10629" r="2960"/>
          <a:stretch/>
        </p:blipFill>
        <p:spPr>
          <a:xfrm>
            <a:off x="-1438" y="6116156"/>
            <a:ext cx="9145016" cy="326912"/>
          </a:xfrm>
          <a:prstGeom prst="rect">
            <a:avLst/>
          </a:prstGeom>
        </p:spPr>
      </p:pic>
    </p:spTree>
    <p:extLst>
      <p:ext uri="{BB962C8B-B14F-4D97-AF65-F5344CB8AC3E}">
        <p14:creationId xmlns:p14="http://schemas.microsoft.com/office/powerpoint/2010/main" val="1867580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Ausrichten von Zahnrädern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2431569142"/>
              </p:ext>
            </p:extLst>
          </p:nvPr>
        </p:nvGraphicFramePr>
        <p:xfrm>
          <a:off x="5220072" y="2060848"/>
          <a:ext cx="3923506" cy="3403600"/>
        </p:xfrm>
        <a:graphic>
          <a:graphicData uri="http://schemas.openxmlformats.org/drawingml/2006/table">
            <a:tbl>
              <a:tblPr firstRow="1" bandRow="1">
                <a:tableStyleId>{3B4B98B0-60AC-42C2-AFA5-B58CD77FA1E5}</a:tableStyleId>
              </a:tblPr>
              <a:tblGrid>
                <a:gridCol w="1584176"/>
                <a:gridCol w="2339330"/>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Ausrichten von Zahnrädern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Lage eines Elektromotoren-ritzels als Auslieferzustand erfassen. Für den Prüf-vorgang soll der Greifer ü. einen externen Zylinder durch Druck betätigt werden.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PGN+50-1-AS-P mit externer Betätigungsstange</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Franziska </a:t>
                      </a:r>
                      <a:r>
                        <a:rPr lang="de-DE" sz="1200" b="0" kern="1200" dirty="0" err="1" smtClean="0">
                          <a:solidFill>
                            <a:srgbClr val="003D6A"/>
                          </a:solidFill>
                          <a:latin typeface="+mn-lt"/>
                          <a:ea typeface="+mn-ea"/>
                          <a:cs typeface="+mn-cs"/>
                        </a:rPr>
                        <a:t>Zaffaroni</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2012</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25588" t="22653" r="21651" b="8387"/>
          <a:stretch/>
        </p:blipFill>
        <p:spPr>
          <a:xfrm>
            <a:off x="684213" y="2060575"/>
            <a:ext cx="3888780" cy="3366406"/>
          </a:xfrm>
          <a:prstGeom prst="rect">
            <a:avLst/>
          </a:prstGeom>
        </p:spPr>
      </p:pic>
    </p:spTree>
    <p:extLst>
      <p:ext uri="{BB962C8B-B14F-4D97-AF65-F5344CB8AC3E}">
        <p14:creationId xmlns:p14="http://schemas.microsoft.com/office/powerpoint/2010/main" val="2449710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Befüllen von Maschinen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1430923383"/>
              </p:ext>
            </p:extLst>
          </p:nvPr>
        </p:nvGraphicFramePr>
        <p:xfrm>
          <a:off x="5220072" y="2060848"/>
          <a:ext cx="3914776" cy="3307080"/>
        </p:xfrm>
        <a:graphic>
          <a:graphicData uri="http://schemas.openxmlformats.org/drawingml/2006/table">
            <a:tbl>
              <a:tblPr firstRow="1" bandRow="1">
                <a:tableStyleId>{3B4B98B0-60AC-42C2-AFA5-B58CD77FA1E5}</a:tableStyleId>
              </a:tblPr>
              <a:tblGrid>
                <a:gridCol w="1719040"/>
                <a:gridCol w="2195736"/>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Befüllen von Maschinen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APL für verschiedene </a:t>
                      </a:r>
                      <a:r>
                        <a:rPr lang="de-DE" sz="1200" b="0" kern="1200" dirty="0" err="1" smtClean="0">
                          <a:solidFill>
                            <a:srgbClr val="003D6A"/>
                          </a:solidFill>
                          <a:latin typeface="+mn-lt"/>
                          <a:ea typeface="+mn-ea"/>
                          <a:cs typeface="+mn-cs"/>
                        </a:rPr>
                        <a:t>Schunkgreifer</a:t>
                      </a:r>
                      <a:r>
                        <a:rPr lang="de-DE" sz="1200" b="0" kern="1200" dirty="0" smtClean="0">
                          <a:solidFill>
                            <a:srgbClr val="003D6A"/>
                          </a:solidFill>
                          <a:latin typeface="+mn-lt"/>
                          <a:ea typeface="+mn-ea"/>
                          <a:cs typeface="+mn-cs"/>
                        </a:rPr>
                        <a:t> mit Sensorik und Ventilen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Sonderadapterplatte mit integriertem Schraubbild und Ventilen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a:t>
                      </a:r>
                    </a:p>
                    <a:p>
                      <a:r>
                        <a:rPr lang="de-DE" sz="1200" b="0" kern="1200" dirty="0" smtClean="0">
                          <a:solidFill>
                            <a:srgbClr val="003D6A"/>
                          </a:solidFill>
                          <a:latin typeface="+mn-lt"/>
                          <a:ea typeface="+mn-ea"/>
                          <a:cs typeface="+mn-cs"/>
                        </a:rPr>
                        <a:t>PZN+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Dominic</a:t>
                      </a:r>
                      <a:r>
                        <a:rPr lang="de-DE" sz="1200" b="0" kern="1200" baseline="0" dirty="0" smtClean="0">
                          <a:solidFill>
                            <a:srgbClr val="003D6A"/>
                          </a:solidFill>
                          <a:latin typeface="+mn-lt"/>
                          <a:ea typeface="+mn-ea"/>
                          <a:cs typeface="+mn-cs"/>
                        </a:rPr>
                        <a:t> </a:t>
                      </a:r>
                      <a:r>
                        <a:rPr lang="de-DE" sz="1200" b="0" kern="1200" dirty="0" err="1" smtClean="0">
                          <a:solidFill>
                            <a:srgbClr val="003D6A"/>
                          </a:solidFill>
                          <a:latin typeface="+mn-lt"/>
                          <a:ea typeface="+mn-ea"/>
                          <a:cs typeface="+mn-cs"/>
                        </a:rPr>
                        <a:t>Zuehlke</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2012</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5951" t="12424" r="9369" b="11152"/>
          <a:stretch/>
        </p:blipFill>
        <p:spPr>
          <a:xfrm rot="16200000">
            <a:off x="507522" y="2347918"/>
            <a:ext cx="4239581" cy="2531095"/>
          </a:xfrm>
          <a:prstGeom prst="rect">
            <a:avLst/>
          </a:prstGeom>
        </p:spPr>
      </p:pic>
    </p:spTree>
    <p:extLst>
      <p:ext uri="{BB962C8B-B14F-4D97-AF65-F5344CB8AC3E}">
        <p14:creationId xmlns:p14="http://schemas.microsoft.com/office/powerpoint/2010/main" val="250856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err="1" smtClean="0">
                <a:solidFill>
                  <a:schemeClr val="bg1"/>
                </a:solidFill>
              </a:rPr>
              <a:t>Be</a:t>
            </a:r>
            <a:r>
              <a:rPr lang="de-DE" sz="4000" b="1" dirty="0" smtClean="0">
                <a:solidFill>
                  <a:schemeClr val="bg1"/>
                </a:solidFill>
              </a:rPr>
              <a:t>-/Entladen von Maschinen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260560035"/>
              </p:ext>
            </p:extLst>
          </p:nvPr>
        </p:nvGraphicFramePr>
        <p:xfrm>
          <a:off x="5229224" y="2060848"/>
          <a:ext cx="3905623" cy="2021840"/>
        </p:xfrm>
        <a:graphic>
          <a:graphicData uri="http://schemas.openxmlformats.org/drawingml/2006/table">
            <a:tbl>
              <a:tblPr firstRow="1" bandRow="1">
                <a:tableStyleId>{3B4B98B0-60AC-42C2-AFA5-B58CD77FA1E5}</a:tableStyleId>
              </a:tblPr>
              <a:tblGrid>
                <a:gridCol w="1503016"/>
                <a:gridCol w="2402607"/>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err="1" smtClean="0">
                          <a:solidFill>
                            <a:schemeClr val="bg1"/>
                          </a:solidFill>
                        </a:rPr>
                        <a:t>Be</a:t>
                      </a:r>
                      <a:r>
                        <a:rPr lang="de-DE" sz="1800" b="1" dirty="0" smtClean="0">
                          <a:solidFill>
                            <a:schemeClr val="bg1"/>
                          </a:solidFill>
                        </a:rPr>
                        <a:t>-/Entladen von Maschinen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err="1" smtClean="0">
                          <a:solidFill>
                            <a:srgbClr val="003D6A"/>
                          </a:solidFill>
                          <a:latin typeface="+mn-lt"/>
                          <a:ea typeface="+mn-ea"/>
                          <a:cs typeface="+mn-cs"/>
                        </a:rPr>
                        <a:t>Be</a:t>
                      </a:r>
                      <a:r>
                        <a:rPr lang="de-DE" sz="1200" b="0" kern="1200" dirty="0" smtClean="0">
                          <a:solidFill>
                            <a:srgbClr val="003D6A"/>
                          </a:solidFill>
                          <a:latin typeface="+mn-lt"/>
                          <a:ea typeface="+mn-ea"/>
                          <a:cs typeface="+mn-cs"/>
                        </a:rPr>
                        <a:t>- und Entladen eines CNC-Bearbeitungszentrums mit Kupplungsrohlingen und Fertigungskupplungen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PGN+160</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69" y="1512168"/>
            <a:ext cx="4221088" cy="4221088"/>
          </a:xfrm>
          <a:prstGeom prst="rect">
            <a:avLst/>
          </a:prstGeom>
        </p:spPr>
      </p:pic>
    </p:spTree>
    <p:extLst>
      <p:ext uri="{BB962C8B-B14F-4D97-AF65-F5344CB8AC3E}">
        <p14:creationId xmlns:p14="http://schemas.microsoft.com/office/powerpoint/2010/main" val="3287421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6673"/>
            <a:ext cx="6516687" cy="603840"/>
          </a:xfrm>
          <a:prstGeom prst="rect">
            <a:avLst/>
          </a:prstGeom>
          <a:solidFill>
            <a:srgbClr val="003D6A"/>
          </a:solidFill>
        </p:spPr>
        <p:txBody>
          <a:bodyPr wrap="square" lIns="90000" tIns="90000" bIns="0" rtlCol="0" anchor="ctr" anchorCtr="0">
            <a:spAutoFit/>
          </a:bodyPr>
          <a:lstStyle/>
          <a:p>
            <a:pPr>
              <a:lnSpc>
                <a:spcPts val="4000"/>
              </a:lnSpc>
            </a:pPr>
            <a:r>
              <a:rPr lang="de-DE" sz="3600" b="1" dirty="0" err="1" smtClean="0">
                <a:solidFill>
                  <a:schemeClr val="bg1"/>
                </a:solidFill>
              </a:rPr>
              <a:t>Be</a:t>
            </a:r>
            <a:r>
              <a:rPr lang="de-DE" sz="3600" b="1" dirty="0" smtClean="0">
                <a:solidFill>
                  <a:schemeClr val="bg1"/>
                </a:solidFill>
              </a:rPr>
              <a:t>-/Entladen v. Antriebswellen</a:t>
            </a:r>
            <a:endParaRPr lang="de-DE" sz="36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1902335326"/>
              </p:ext>
            </p:extLst>
          </p:nvPr>
        </p:nvGraphicFramePr>
        <p:xfrm>
          <a:off x="5220071" y="2060848"/>
          <a:ext cx="3923929" cy="3774440"/>
        </p:xfrm>
        <a:graphic>
          <a:graphicData uri="http://schemas.openxmlformats.org/drawingml/2006/table">
            <a:tbl>
              <a:tblPr firstRow="1" bandRow="1">
                <a:tableStyleId>{3B4B98B0-60AC-42C2-AFA5-B58CD77FA1E5}</a:tableStyleId>
              </a:tblPr>
              <a:tblGrid>
                <a:gridCol w="1584177"/>
                <a:gridCol w="2339752"/>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err="1" smtClean="0">
                          <a:solidFill>
                            <a:schemeClr val="bg1"/>
                          </a:solidFill>
                        </a:rPr>
                        <a:t>Be</a:t>
                      </a:r>
                      <a:r>
                        <a:rPr lang="de-DE" sz="1800" b="1" dirty="0" smtClean="0">
                          <a:solidFill>
                            <a:schemeClr val="bg1"/>
                          </a:solidFill>
                        </a:rPr>
                        <a:t>-/Entladen von Antriebswellen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err="1" smtClean="0">
                          <a:solidFill>
                            <a:srgbClr val="003D6A"/>
                          </a:solidFill>
                          <a:latin typeface="+mn-lt"/>
                          <a:ea typeface="+mn-ea"/>
                          <a:cs typeface="+mn-cs"/>
                        </a:rPr>
                        <a:t>Be</a:t>
                      </a:r>
                      <a:r>
                        <a:rPr lang="de-DE" sz="1200" b="0" kern="1200" dirty="0" smtClean="0">
                          <a:solidFill>
                            <a:srgbClr val="003D6A"/>
                          </a:solidFill>
                          <a:latin typeface="+mn-lt"/>
                          <a:ea typeface="+mn-ea"/>
                          <a:cs typeface="+mn-cs"/>
                        </a:rPr>
                        <a:t>- und Entladung von Superfinish Werkzeugmaschinen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LSG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en-US" sz="1200" b="0" kern="1200" dirty="0" smtClean="0">
                          <a:solidFill>
                            <a:srgbClr val="003D6A"/>
                          </a:solidFill>
                          <a:latin typeface="+mn-lt"/>
                          <a:ea typeface="+mn-ea"/>
                          <a:cs typeface="+mn-cs"/>
                        </a:rPr>
                        <a:t>B180-C-ZSS/B180-C ZSS</a:t>
                      </a:r>
                    </a:p>
                    <a:p>
                      <a:r>
                        <a:rPr lang="en-US" sz="1200" b="0" kern="1200" dirty="0" smtClean="0">
                          <a:solidFill>
                            <a:srgbClr val="003D6A"/>
                          </a:solidFill>
                          <a:latin typeface="+mn-lt"/>
                          <a:ea typeface="+mn-ea"/>
                          <a:cs typeface="+mn-cs"/>
                        </a:rPr>
                        <a:t>D200-SSS-M           </a:t>
                      </a:r>
                    </a:p>
                    <a:p>
                      <a:r>
                        <a:rPr lang="en-US" sz="1200" b="0" kern="1200" dirty="0" smtClean="0">
                          <a:solidFill>
                            <a:srgbClr val="003D6A"/>
                          </a:solidFill>
                          <a:latin typeface="+mn-lt"/>
                          <a:ea typeface="+mn-ea"/>
                          <a:cs typeface="+mn-cs"/>
                        </a:rPr>
                        <a:t>OPR-081-P15-S </a:t>
                      </a:r>
                    </a:p>
                    <a:p>
                      <a:r>
                        <a:rPr lang="en-US" sz="1200" b="0" kern="1200" dirty="0" smtClean="0">
                          <a:solidFill>
                            <a:srgbClr val="003D6A"/>
                          </a:solidFill>
                          <a:latin typeface="+mn-lt"/>
                          <a:ea typeface="+mn-ea"/>
                          <a:cs typeface="+mn-cs"/>
                        </a:rPr>
                        <a:t>SRU+D 35-W-180</a:t>
                      </a:r>
                    </a:p>
                    <a:p>
                      <a:r>
                        <a:rPr lang="en-US" sz="1200" b="0" kern="1200" dirty="0" smtClean="0">
                          <a:solidFill>
                            <a:srgbClr val="003D6A"/>
                          </a:solidFill>
                          <a:latin typeface="+mn-lt"/>
                          <a:ea typeface="+mn-ea"/>
                          <a:cs typeface="+mn-cs"/>
                        </a:rPr>
                        <a:t>PGN+100-1-AS-V </a:t>
                      </a:r>
                      <a:endParaRPr lang="de-DE" sz="1200" b="0" kern="1200" dirty="0" smtClean="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2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Olaf </a:t>
                      </a:r>
                      <a:r>
                        <a:rPr lang="de-DE" sz="1200" b="0" kern="1200" dirty="0" err="1" smtClean="0">
                          <a:solidFill>
                            <a:srgbClr val="003D6A"/>
                          </a:solidFill>
                          <a:latin typeface="+mn-lt"/>
                          <a:ea typeface="+mn-ea"/>
                          <a:cs typeface="+mn-cs"/>
                        </a:rPr>
                        <a:t>Atzkern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2014</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16925" r="19288"/>
          <a:stretch/>
        </p:blipFill>
        <p:spPr>
          <a:xfrm>
            <a:off x="684213" y="1556791"/>
            <a:ext cx="3886857" cy="4035975"/>
          </a:xfrm>
          <a:prstGeom prst="rect">
            <a:avLst/>
          </a:prstGeom>
        </p:spPr>
      </p:pic>
    </p:spTree>
    <p:extLst>
      <p:ext uri="{BB962C8B-B14F-4D97-AF65-F5344CB8AC3E}">
        <p14:creationId xmlns:p14="http://schemas.microsoft.com/office/powerpoint/2010/main" val="306682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err="1" smtClean="0">
                <a:solidFill>
                  <a:schemeClr val="bg1"/>
                </a:solidFill>
              </a:rPr>
              <a:t>Be</a:t>
            </a:r>
            <a:r>
              <a:rPr lang="de-DE" sz="4000" b="1" dirty="0" smtClean="0">
                <a:solidFill>
                  <a:schemeClr val="bg1"/>
                </a:solidFill>
              </a:rPr>
              <a:t>-/Entladen von Maschinen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2779461849"/>
              </p:ext>
            </p:extLst>
          </p:nvPr>
        </p:nvGraphicFramePr>
        <p:xfrm>
          <a:off x="5229224" y="2060848"/>
          <a:ext cx="3905623" cy="2021840"/>
        </p:xfrm>
        <a:graphic>
          <a:graphicData uri="http://schemas.openxmlformats.org/drawingml/2006/table">
            <a:tbl>
              <a:tblPr firstRow="1" bandRow="1">
                <a:tableStyleId>{3B4B98B0-60AC-42C2-AFA5-B58CD77FA1E5}</a:tableStyleId>
              </a:tblPr>
              <a:tblGrid>
                <a:gridCol w="1359000"/>
                <a:gridCol w="2546623"/>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err="1" smtClean="0">
                          <a:solidFill>
                            <a:schemeClr val="bg1"/>
                          </a:solidFill>
                        </a:rPr>
                        <a:t>Be</a:t>
                      </a:r>
                      <a:r>
                        <a:rPr lang="de-DE" sz="1800" b="1" dirty="0" smtClean="0">
                          <a:solidFill>
                            <a:schemeClr val="bg1"/>
                          </a:solidFill>
                        </a:rPr>
                        <a:t>-/Entladen von Maschinen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Maschinenbeladung. </a:t>
                      </a:r>
                      <a:r>
                        <a:rPr lang="de-DE" sz="1200" b="0" kern="1200" dirty="0" err="1" smtClean="0">
                          <a:solidFill>
                            <a:srgbClr val="003D6A"/>
                          </a:solidFill>
                          <a:latin typeface="+mn-lt"/>
                          <a:ea typeface="+mn-ea"/>
                          <a:cs typeface="+mn-cs"/>
                        </a:rPr>
                        <a:t>Einsatzbedinungen</a:t>
                      </a:r>
                      <a:r>
                        <a:rPr lang="de-DE" sz="1200" b="0" kern="1200" dirty="0" smtClean="0">
                          <a:solidFill>
                            <a:srgbClr val="003D6A"/>
                          </a:solidFill>
                          <a:latin typeface="+mn-lt"/>
                          <a:ea typeface="+mn-ea"/>
                          <a:cs typeface="+mn-cs"/>
                        </a:rPr>
                        <a:t> unter </a:t>
                      </a:r>
                      <a:r>
                        <a:rPr lang="de-DE" sz="1200" b="0" kern="1200" dirty="0" err="1" smtClean="0">
                          <a:solidFill>
                            <a:srgbClr val="003D6A"/>
                          </a:solidFill>
                          <a:latin typeface="+mn-lt"/>
                          <a:ea typeface="+mn-ea"/>
                          <a:cs typeface="+mn-cs"/>
                        </a:rPr>
                        <a:t>Sprühöl</a:t>
                      </a:r>
                      <a:r>
                        <a:rPr lang="de-DE" sz="1200" b="0" kern="1200" dirty="0" smtClean="0">
                          <a:solidFill>
                            <a:srgbClr val="003D6A"/>
                          </a:solidFill>
                          <a:latin typeface="+mn-lt"/>
                          <a:ea typeface="+mn-ea"/>
                          <a:cs typeface="+mn-cs"/>
                        </a:rPr>
                        <a:t> </a:t>
                      </a:r>
                      <a:endParaRPr lang="de-DE" sz="1200" b="0" kern="1200" dirty="0" smtClean="0">
                        <a:solidFill>
                          <a:srgbClr val="003D6A"/>
                        </a:solidFill>
                        <a:latin typeface="+mn-lt"/>
                        <a:ea typeface="+mn-ea"/>
                        <a:cs typeface="+mn-cs"/>
                      </a:endParaRPr>
                    </a:p>
                    <a:p>
                      <a:r>
                        <a:rPr lang="de-DE" sz="1200" b="0" kern="1200" dirty="0" smtClean="0">
                          <a:solidFill>
                            <a:srgbClr val="003D6A"/>
                          </a:solidFill>
                          <a:latin typeface="+mn-lt"/>
                          <a:ea typeface="+mn-ea"/>
                          <a:cs typeface="+mn-cs"/>
                        </a:rPr>
                        <a:t>3-schichtig</a:t>
                      </a:r>
                      <a:r>
                        <a:rPr lang="de-DE" sz="1200" b="0" kern="1200" dirty="0" smtClean="0">
                          <a:solidFill>
                            <a:srgbClr val="003D6A"/>
                          </a:solidFill>
                          <a:latin typeface="+mn-lt"/>
                          <a:ea typeface="+mn-ea"/>
                          <a:cs typeface="+mn-cs"/>
                        </a:rPr>
                        <a:t>, ohne Sperrluft und </a:t>
                      </a:r>
                      <a:r>
                        <a:rPr lang="de-DE" sz="1200" b="0" kern="1200" dirty="0" err="1" smtClean="0">
                          <a:solidFill>
                            <a:srgbClr val="003D6A"/>
                          </a:solidFill>
                          <a:latin typeface="+mn-lt"/>
                          <a:ea typeface="+mn-ea"/>
                          <a:cs typeface="+mn-cs"/>
                        </a:rPr>
                        <a:t>Vitondichtungen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PGN+80</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908807"/>
            <a:ext cx="4038144" cy="3032361"/>
          </a:xfrm>
          <a:prstGeom prst="rect">
            <a:avLst/>
          </a:prstGeom>
        </p:spPr>
      </p:pic>
    </p:spTree>
    <p:extLst>
      <p:ext uri="{BB962C8B-B14F-4D97-AF65-F5344CB8AC3E}">
        <p14:creationId xmlns:p14="http://schemas.microsoft.com/office/powerpoint/2010/main" val="1707365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1763688" y="473083"/>
            <a:ext cx="7380313"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err="1" smtClean="0">
                <a:solidFill>
                  <a:schemeClr val="bg1"/>
                </a:solidFill>
              </a:rPr>
              <a:t>Be</a:t>
            </a:r>
            <a:r>
              <a:rPr lang="de-DE" sz="4000" b="1" dirty="0" smtClean="0">
                <a:solidFill>
                  <a:schemeClr val="bg1"/>
                </a:solidFill>
              </a:rPr>
              <a:t>-/Entladen von Pleuel</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383912239"/>
              </p:ext>
            </p:extLst>
          </p:nvPr>
        </p:nvGraphicFramePr>
        <p:xfrm>
          <a:off x="5219700" y="2060848"/>
          <a:ext cx="3923878" cy="3139440"/>
        </p:xfrm>
        <a:graphic>
          <a:graphicData uri="http://schemas.openxmlformats.org/drawingml/2006/table">
            <a:tbl>
              <a:tblPr firstRow="1" bandRow="1">
                <a:tableStyleId>{3B4B98B0-60AC-42C2-AFA5-B58CD77FA1E5}</a:tableStyleId>
              </a:tblPr>
              <a:tblGrid>
                <a:gridCol w="1723037"/>
                <a:gridCol w="2200841"/>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err="1" smtClean="0">
                          <a:solidFill>
                            <a:schemeClr val="bg1"/>
                          </a:solidFill>
                        </a:rPr>
                        <a:t>Be</a:t>
                      </a:r>
                      <a:r>
                        <a:rPr lang="de-DE" sz="1800" b="1" dirty="0" smtClean="0">
                          <a:solidFill>
                            <a:schemeClr val="bg1"/>
                          </a:solidFill>
                        </a:rPr>
                        <a:t>-/Entladen von Pleuel</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err="1" smtClean="0">
                          <a:solidFill>
                            <a:srgbClr val="003D6A"/>
                          </a:solidFill>
                          <a:latin typeface="+mn-lt"/>
                          <a:ea typeface="+mn-ea"/>
                          <a:cs typeface="+mn-cs"/>
                        </a:rPr>
                        <a:t>Be</a:t>
                      </a:r>
                      <a:r>
                        <a:rPr lang="de-DE" sz="1200" b="0" kern="1200" dirty="0" smtClean="0">
                          <a:solidFill>
                            <a:srgbClr val="003D6A"/>
                          </a:solidFill>
                          <a:latin typeface="+mn-lt"/>
                          <a:ea typeface="+mn-ea"/>
                          <a:cs typeface="+mn-cs"/>
                        </a:rPr>
                        <a:t>- und Entladen einer Werkzeugmaschine</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SGE</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ERM und PGN+</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4 x 2</a:t>
                      </a:r>
                      <a:r>
                        <a:rPr lang="de-DE" sz="1200" b="0" kern="1200" baseline="0" dirty="0" smtClean="0">
                          <a:solidFill>
                            <a:srgbClr val="003D6A"/>
                          </a:solidFill>
                          <a:latin typeface="+mn-lt"/>
                          <a:ea typeface="+mn-ea"/>
                          <a:cs typeface="+mn-cs"/>
                        </a:rPr>
                        <a:t> </a:t>
                      </a:r>
                      <a:r>
                        <a:rPr lang="de-DE" sz="1200" b="0" kern="1200" dirty="0" smtClean="0">
                          <a:solidFill>
                            <a:srgbClr val="003D6A"/>
                          </a:solidFill>
                          <a:latin typeface="+mn-lt"/>
                          <a:ea typeface="+mn-ea"/>
                          <a:cs typeface="+mn-cs"/>
                        </a:rPr>
                        <a:t>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Olaf </a:t>
                      </a:r>
                      <a:r>
                        <a:rPr lang="de-DE" sz="1200" b="0" kern="1200" dirty="0" err="1" smtClean="0">
                          <a:solidFill>
                            <a:srgbClr val="003D6A"/>
                          </a:solidFill>
                          <a:latin typeface="+mn-lt"/>
                          <a:ea typeface="+mn-ea"/>
                          <a:cs typeface="+mn-cs"/>
                        </a:rPr>
                        <a:t>Atzkern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6688" t="9576" r="5900"/>
          <a:stretch/>
        </p:blipFill>
        <p:spPr>
          <a:xfrm>
            <a:off x="542630" y="2060575"/>
            <a:ext cx="4169365" cy="2856720"/>
          </a:xfrm>
          <a:prstGeom prst="rect">
            <a:avLst/>
          </a:prstGeom>
        </p:spPr>
      </p:pic>
    </p:spTree>
    <p:extLst>
      <p:ext uri="{BB962C8B-B14F-4D97-AF65-F5344CB8AC3E}">
        <p14:creationId xmlns:p14="http://schemas.microsoft.com/office/powerpoint/2010/main" val="4278425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err="1">
                <a:solidFill>
                  <a:schemeClr val="bg1"/>
                </a:solidFill>
              </a:rPr>
              <a:t>Be</a:t>
            </a:r>
            <a:r>
              <a:rPr lang="de-DE" sz="4000" b="1" dirty="0">
                <a:solidFill>
                  <a:schemeClr val="bg1"/>
                </a:solidFill>
              </a:rPr>
              <a:t>-/Entladen von Zahnräder</a:t>
            </a:r>
          </a:p>
        </p:txBody>
      </p:sp>
      <p:graphicFrame>
        <p:nvGraphicFramePr>
          <p:cNvPr id="3" name="Tabelle 2"/>
          <p:cNvGraphicFramePr>
            <a:graphicFrameLocks noGrp="1"/>
          </p:cNvGraphicFramePr>
          <p:nvPr>
            <p:extLst>
              <p:ext uri="{D42A27DB-BD31-4B8C-83A1-F6EECF244321}">
                <p14:modId xmlns:p14="http://schemas.microsoft.com/office/powerpoint/2010/main" val="2330565457"/>
              </p:ext>
            </p:extLst>
          </p:nvPr>
        </p:nvGraphicFramePr>
        <p:xfrm>
          <a:off x="5220072" y="2060848"/>
          <a:ext cx="3914776" cy="2667000"/>
        </p:xfrm>
        <a:graphic>
          <a:graphicData uri="http://schemas.openxmlformats.org/drawingml/2006/table">
            <a:tbl>
              <a:tblPr firstRow="1" bandRow="1">
                <a:tableStyleId>{3B4B98B0-60AC-42C2-AFA5-B58CD77FA1E5}</a:tableStyleId>
              </a:tblPr>
              <a:tblGrid>
                <a:gridCol w="1719040"/>
                <a:gridCol w="2195736"/>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err="1" smtClean="0">
                          <a:solidFill>
                            <a:schemeClr val="bg1"/>
                          </a:solidFill>
                        </a:rPr>
                        <a:t>Be</a:t>
                      </a:r>
                      <a:r>
                        <a:rPr lang="de-DE" sz="1800" b="1" dirty="0" smtClean="0">
                          <a:solidFill>
                            <a:schemeClr val="bg1"/>
                          </a:solidFill>
                        </a:rPr>
                        <a:t>-/Entladen von Zahnräder</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err="1" smtClean="0">
                          <a:solidFill>
                            <a:srgbClr val="003D6A"/>
                          </a:solidFill>
                          <a:latin typeface="+mn-lt"/>
                          <a:ea typeface="+mn-ea"/>
                          <a:cs typeface="+mn-cs"/>
                        </a:rPr>
                        <a:t>Be</a:t>
                      </a:r>
                      <a:r>
                        <a:rPr lang="de-DE" sz="1200" b="0" kern="1200" dirty="0" smtClean="0">
                          <a:solidFill>
                            <a:srgbClr val="003D6A"/>
                          </a:solidFill>
                          <a:latin typeface="+mn-lt"/>
                          <a:ea typeface="+mn-ea"/>
                          <a:cs typeface="+mn-cs"/>
                        </a:rPr>
                        <a:t>-Entladung von Vertikal-Drehmaschinen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SRU+</a:t>
                      </a:r>
                    </a:p>
                    <a:p>
                      <a:r>
                        <a:rPr lang="de-DE" sz="1200" b="0" kern="1200" dirty="0" smtClean="0">
                          <a:solidFill>
                            <a:srgbClr val="003D6A"/>
                          </a:solidFill>
                          <a:latin typeface="+mn-lt"/>
                          <a:ea typeface="+mn-ea"/>
                          <a:cs typeface="+mn-cs"/>
                        </a:rPr>
                        <a:t>PGN+</a:t>
                      </a:r>
                    </a:p>
                    <a:p>
                      <a:r>
                        <a:rPr lang="de-DE" sz="1200" b="0" kern="1200" dirty="0" smtClean="0">
                          <a:solidFill>
                            <a:srgbClr val="003D6A"/>
                          </a:solidFill>
                          <a:latin typeface="+mn-lt"/>
                          <a:ea typeface="+mn-ea"/>
                          <a:cs typeface="+mn-cs"/>
                        </a:rPr>
                        <a:t>B100-D</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Messeapplikation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Olaf </a:t>
                      </a:r>
                      <a:r>
                        <a:rPr lang="de-DE" sz="1200" b="0" kern="1200" dirty="0" err="1" smtClean="0">
                          <a:solidFill>
                            <a:srgbClr val="003D6A"/>
                          </a:solidFill>
                          <a:latin typeface="+mn-lt"/>
                          <a:ea typeface="+mn-ea"/>
                          <a:cs typeface="+mn-cs"/>
                        </a:rPr>
                        <a:t>Atzkern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2015</a:t>
                      </a:r>
                      <a:endParaRPr lang="de-DE" sz="1200" b="0" kern="1200" dirty="0">
                        <a:solidFill>
                          <a:srgbClr val="003D6A"/>
                        </a:solidFill>
                        <a:latin typeface="+mn-lt"/>
                        <a:ea typeface="+mn-ea"/>
                        <a:cs typeface="+mn-cs"/>
                      </a:endParaRPr>
                    </a:p>
                  </a:txBody>
                  <a:tcPr/>
                </a:tc>
              </a:tr>
            </a:tbl>
          </a:graphicData>
        </a:graphic>
      </p:graphicFrame>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546" y="2090738"/>
            <a:ext cx="4573534" cy="3029224"/>
          </a:xfrm>
          <a:prstGeom prst="rect">
            <a:avLst/>
          </a:prstGeom>
        </p:spPr>
      </p:pic>
      <p:pic>
        <p:nvPicPr>
          <p:cNvPr id="5" name="Grafik 4"/>
          <p:cNvPicPr>
            <a:picLocks noChangeAspect="1"/>
          </p:cNvPicPr>
          <p:nvPr/>
        </p:nvPicPr>
        <p:blipFill rotWithShape="1">
          <a:blip r:embed="rId3"/>
          <a:srcRect l="3696" t="10629" r="2960"/>
          <a:stretch/>
        </p:blipFill>
        <p:spPr>
          <a:xfrm>
            <a:off x="-1438" y="6116156"/>
            <a:ext cx="9145016" cy="326912"/>
          </a:xfrm>
          <a:prstGeom prst="rect">
            <a:avLst/>
          </a:prstGeom>
        </p:spPr>
      </p:pic>
    </p:spTree>
    <p:extLst>
      <p:ext uri="{BB962C8B-B14F-4D97-AF65-F5344CB8AC3E}">
        <p14:creationId xmlns:p14="http://schemas.microsoft.com/office/powerpoint/2010/main" val="3314774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1763688" y="473083"/>
            <a:ext cx="7380313"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err="1" smtClean="0">
                <a:solidFill>
                  <a:schemeClr val="bg1"/>
                </a:solidFill>
              </a:rPr>
              <a:t>Be</a:t>
            </a:r>
            <a:r>
              <a:rPr lang="de-DE" sz="4000" b="1" dirty="0" smtClean="0">
                <a:solidFill>
                  <a:schemeClr val="bg1"/>
                </a:solidFill>
              </a:rPr>
              <a:t>-/Entladen von Zahnrädern</a:t>
            </a:r>
            <a:endParaRPr lang="de-DE" sz="4000" b="1" dirty="0">
              <a:solidFill>
                <a:srgbClr val="FF0000"/>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2216566869"/>
              </p:ext>
            </p:extLst>
          </p:nvPr>
        </p:nvGraphicFramePr>
        <p:xfrm>
          <a:off x="5219700" y="2060848"/>
          <a:ext cx="3923878" cy="3591560"/>
        </p:xfrm>
        <a:graphic>
          <a:graphicData uri="http://schemas.openxmlformats.org/drawingml/2006/table">
            <a:tbl>
              <a:tblPr firstRow="1" bandRow="1">
                <a:tableStyleId>{3B4B98B0-60AC-42C2-AFA5-B58CD77FA1E5}</a:tableStyleId>
              </a:tblPr>
              <a:tblGrid>
                <a:gridCol w="1584548"/>
                <a:gridCol w="2339330"/>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err="1" smtClean="0">
                          <a:solidFill>
                            <a:schemeClr val="bg1"/>
                          </a:solidFill>
                        </a:rPr>
                        <a:t>Be</a:t>
                      </a:r>
                      <a:r>
                        <a:rPr lang="de-DE" sz="1800" b="1" dirty="0" smtClean="0">
                          <a:solidFill>
                            <a:schemeClr val="bg1"/>
                          </a:solidFill>
                        </a:rPr>
                        <a:t>-/Entladen</a:t>
                      </a:r>
                      <a:r>
                        <a:rPr lang="de-DE" sz="1800" b="1" baseline="0" dirty="0" smtClean="0">
                          <a:solidFill>
                            <a:schemeClr val="bg1"/>
                          </a:solidFill>
                        </a:rPr>
                        <a:t> von Zahnrädern</a:t>
                      </a:r>
                      <a:endParaRPr lang="de-DE" sz="1800" b="1" dirty="0" smtClean="0">
                        <a:solidFill>
                          <a:srgbClr val="FF0000"/>
                        </a:solidFill>
                      </a:endParaRP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err="1" smtClean="0">
                          <a:solidFill>
                            <a:srgbClr val="003D6A"/>
                          </a:solidFill>
                          <a:latin typeface="+mn-lt"/>
                          <a:ea typeface="+mn-ea"/>
                          <a:cs typeface="+mn-cs"/>
                        </a:rPr>
                        <a:t>Be</a:t>
                      </a:r>
                      <a:r>
                        <a:rPr lang="de-DE" sz="1200" b="0" kern="1200" dirty="0" smtClean="0">
                          <a:solidFill>
                            <a:srgbClr val="003D6A"/>
                          </a:solidFill>
                          <a:latin typeface="+mn-lt"/>
                          <a:ea typeface="+mn-ea"/>
                          <a:cs typeface="+mn-cs"/>
                        </a:rPr>
                        <a:t>- und Entladen von Verzahnungsschleifmaschinen vom Typ KX100</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Individuelle Sonderlösung, </a:t>
                      </a:r>
                      <a:r>
                        <a:rPr lang="de-DE" sz="1200" b="0" kern="1200" dirty="0" smtClean="0">
                          <a:solidFill>
                            <a:srgbClr val="003D6A"/>
                          </a:solidFill>
                          <a:latin typeface="+mn-lt"/>
                          <a:ea typeface="+mn-ea"/>
                          <a:cs typeface="+mn-cs"/>
                        </a:rPr>
                        <a:t>Linear-Schwenk-Greifmodul</a:t>
                      </a:r>
                      <a:r>
                        <a:rPr lang="de-DE" sz="1200" b="0" kern="1200" dirty="0" smtClean="0">
                          <a:solidFill>
                            <a:srgbClr val="003D6A"/>
                          </a:solidFill>
                          <a:latin typeface="+mn-lt"/>
                          <a:ea typeface="+mn-ea"/>
                          <a:cs typeface="+mn-cs"/>
                        </a:rPr>
                        <a:t>, inkl. Doppel-Greifeinheit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D200-SSS, SRU+, PGN+,</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3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Klaus </a:t>
                      </a:r>
                      <a:r>
                        <a:rPr lang="de-DE" sz="1200" b="0" kern="1200" dirty="0" err="1" smtClean="0">
                          <a:solidFill>
                            <a:srgbClr val="003D6A"/>
                          </a:solidFill>
                          <a:latin typeface="+mn-lt"/>
                          <a:ea typeface="+mn-ea"/>
                          <a:cs typeface="+mn-cs"/>
                        </a:rPr>
                        <a:t>Zurmuehl</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2014</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5901" t="3631" r="33462" b="17898"/>
          <a:stretch/>
        </p:blipFill>
        <p:spPr>
          <a:xfrm>
            <a:off x="684213" y="2060574"/>
            <a:ext cx="3887787" cy="3332390"/>
          </a:xfrm>
          <a:prstGeom prst="rect">
            <a:avLst/>
          </a:prstGeom>
        </p:spPr>
      </p:pic>
    </p:spTree>
    <p:extLst>
      <p:ext uri="{BB962C8B-B14F-4D97-AF65-F5344CB8AC3E}">
        <p14:creationId xmlns:p14="http://schemas.microsoft.com/office/powerpoint/2010/main" val="1310403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Befüllen von Maschinen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713967817"/>
              </p:ext>
            </p:extLst>
          </p:nvPr>
        </p:nvGraphicFramePr>
        <p:xfrm>
          <a:off x="5219700" y="2060848"/>
          <a:ext cx="3915148" cy="3850640"/>
        </p:xfrm>
        <a:graphic>
          <a:graphicData uri="http://schemas.openxmlformats.org/drawingml/2006/table">
            <a:tbl>
              <a:tblPr firstRow="1" bandRow="1">
                <a:tableStyleId>{3B4B98B0-60AC-42C2-AFA5-B58CD77FA1E5}</a:tableStyleId>
              </a:tblPr>
              <a:tblGrid>
                <a:gridCol w="1152500"/>
                <a:gridCol w="2762648"/>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Befüllen von Maschinen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Automatisierte Beladung von Werkzeugmaschinen </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Für ein effizientes Werkstückhandling ist ein SCHUNK Universalgreifer PGN-plus kopfseitig mit einem SCHUNK SWS Schnellwechseladapter und werkstückseitig mit einem SCHUNK BSWS Backenschnellwechselsystem ausgestattet. Zur Handhabung der Spannblöcke hat SCHUNK einen Zwillingsgreifer konstruiert.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 mit Backenschnellwechsel und SWS, VERO-S, TANDEM</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Messeapplikation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8741" t="7365" r="15246" b="5080"/>
          <a:stretch/>
        </p:blipFill>
        <p:spPr>
          <a:xfrm>
            <a:off x="684213" y="2060575"/>
            <a:ext cx="3887787" cy="3416541"/>
          </a:xfrm>
          <a:prstGeom prst="rect">
            <a:avLst/>
          </a:prstGeom>
        </p:spPr>
      </p:pic>
    </p:spTree>
    <p:extLst>
      <p:ext uri="{BB962C8B-B14F-4D97-AF65-F5344CB8AC3E}">
        <p14:creationId xmlns:p14="http://schemas.microsoft.com/office/powerpoint/2010/main" val="3782613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err="1" smtClean="0">
                <a:solidFill>
                  <a:schemeClr val="bg1"/>
                </a:solidFill>
              </a:rPr>
              <a:t>Be</a:t>
            </a:r>
            <a:r>
              <a:rPr lang="de-DE" sz="4000" b="1" dirty="0" smtClean="0">
                <a:solidFill>
                  <a:schemeClr val="bg1"/>
                </a:solidFill>
              </a:rPr>
              <a:t>-/Entladen von Maschinen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462012768"/>
              </p:ext>
            </p:extLst>
          </p:nvPr>
        </p:nvGraphicFramePr>
        <p:xfrm>
          <a:off x="5229224" y="2060848"/>
          <a:ext cx="3905623" cy="2021840"/>
        </p:xfrm>
        <a:graphic>
          <a:graphicData uri="http://schemas.openxmlformats.org/drawingml/2006/table">
            <a:tbl>
              <a:tblPr firstRow="1" bandRow="1">
                <a:tableStyleId>{3B4B98B0-60AC-42C2-AFA5-B58CD77FA1E5}</a:tableStyleId>
              </a:tblPr>
              <a:tblGrid>
                <a:gridCol w="1503016"/>
                <a:gridCol w="2402607"/>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err="1" smtClean="0">
                          <a:solidFill>
                            <a:schemeClr val="bg1"/>
                          </a:solidFill>
                        </a:rPr>
                        <a:t>Be</a:t>
                      </a:r>
                      <a:r>
                        <a:rPr lang="de-DE" sz="1800" b="1" dirty="0" smtClean="0">
                          <a:solidFill>
                            <a:schemeClr val="bg1"/>
                          </a:solidFill>
                        </a:rPr>
                        <a:t>-/Entladen von Maschinen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PROMOT-Portal, Beladung INDEX- Drehmaschine , </a:t>
                      </a:r>
                      <a:r>
                        <a:rPr lang="de-DE" sz="1200" b="0" kern="1200" dirty="0" err="1" smtClean="0">
                          <a:solidFill>
                            <a:srgbClr val="003D6A"/>
                          </a:solidFill>
                          <a:latin typeface="+mn-lt"/>
                          <a:ea typeface="+mn-ea"/>
                          <a:cs typeface="+mn-cs"/>
                        </a:rPr>
                        <a:t>Stama</a:t>
                      </a:r>
                      <a:r>
                        <a:rPr lang="de-DE" sz="1200" b="0" kern="1200" dirty="0" smtClean="0">
                          <a:solidFill>
                            <a:srgbClr val="003D6A"/>
                          </a:solidFill>
                          <a:latin typeface="+mn-lt"/>
                          <a:ea typeface="+mn-ea"/>
                          <a:cs typeface="+mn-cs"/>
                        </a:rPr>
                        <a:t> Fertigungslinie, Verkettung mehrerer Maschinen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PGN+160 mit BWS, </a:t>
                      </a:r>
                    </a:p>
                    <a:p>
                      <a:r>
                        <a:rPr lang="de-DE" sz="1200" b="0" kern="1200" dirty="0" smtClean="0">
                          <a:solidFill>
                            <a:srgbClr val="003D6A"/>
                          </a:solidFill>
                          <a:latin typeface="+mn-lt"/>
                          <a:ea typeface="+mn-ea"/>
                          <a:cs typeface="+mn-cs"/>
                        </a:rPr>
                        <a:t>PHN+200, </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23532" t="19287" b="25343"/>
          <a:stretch/>
        </p:blipFill>
        <p:spPr>
          <a:xfrm>
            <a:off x="971600" y="3797288"/>
            <a:ext cx="3977784" cy="2160241"/>
          </a:xfrm>
          <a:prstGeom prst="rect">
            <a:avLst/>
          </a:prstGeom>
        </p:spPr>
      </p:pic>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l="18049" t="-5933" b="23029"/>
          <a:stretch/>
        </p:blipFill>
        <p:spPr>
          <a:xfrm>
            <a:off x="255643" y="1053765"/>
            <a:ext cx="3430794" cy="2592288"/>
          </a:xfrm>
          <a:prstGeom prst="rect">
            <a:avLst/>
          </a:prstGeom>
        </p:spPr>
      </p:pic>
    </p:spTree>
    <p:extLst>
      <p:ext uri="{BB962C8B-B14F-4D97-AF65-F5344CB8AC3E}">
        <p14:creationId xmlns:p14="http://schemas.microsoft.com/office/powerpoint/2010/main" val="177840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6672"/>
            <a:ext cx="6516687" cy="603840"/>
          </a:xfrm>
          <a:prstGeom prst="rect">
            <a:avLst/>
          </a:prstGeom>
          <a:solidFill>
            <a:srgbClr val="003D6A"/>
          </a:solidFill>
        </p:spPr>
        <p:txBody>
          <a:bodyPr wrap="square" lIns="90000" tIns="90000" bIns="0" rtlCol="0" anchor="ctr" anchorCtr="0">
            <a:spAutoFit/>
          </a:bodyPr>
          <a:lstStyle/>
          <a:p>
            <a:pPr>
              <a:lnSpc>
                <a:spcPts val="4000"/>
              </a:lnSpc>
            </a:pPr>
            <a:r>
              <a:rPr lang="de-DE" sz="4000" b="1" dirty="0" err="1" smtClean="0">
                <a:solidFill>
                  <a:schemeClr val="bg1"/>
                </a:solidFill>
              </a:rPr>
              <a:t>Be</a:t>
            </a:r>
            <a:r>
              <a:rPr lang="de-DE" sz="4000" b="1" dirty="0" smtClean="0">
                <a:solidFill>
                  <a:schemeClr val="bg1"/>
                </a:solidFill>
              </a:rPr>
              <a:t>-/Entladen v. Schmiedeteile</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504424245"/>
              </p:ext>
            </p:extLst>
          </p:nvPr>
        </p:nvGraphicFramePr>
        <p:xfrm>
          <a:off x="5229224" y="2060848"/>
          <a:ext cx="3905623" cy="1656080"/>
        </p:xfrm>
        <a:graphic>
          <a:graphicData uri="http://schemas.openxmlformats.org/drawingml/2006/table">
            <a:tbl>
              <a:tblPr firstRow="1" bandRow="1">
                <a:tableStyleId>{3B4B98B0-60AC-42C2-AFA5-B58CD77FA1E5}</a:tableStyleId>
              </a:tblPr>
              <a:tblGrid>
                <a:gridCol w="1503016"/>
                <a:gridCol w="2402607"/>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err="1" smtClean="0">
                          <a:solidFill>
                            <a:schemeClr val="bg1"/>
                          </a:solidFill>
                        </a:rPr>
                        <a:t>Be</a:t>
                      </a:r>
                      <a:r>
                        <a:rPr lang="de-DE" sz="1800" b="1" dirty="0" smtClean="0">
                          <a:solidFill>
                            <a:schemeClr val="bg1"/>
                          </a:solidFill>
                        </a:rPr>
                        <a:t>-/Entladen von Maschinen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Entnahme von Schmiedeteilen mit </a:t>
                      </a:r>
                      <a:r>
                        <a:rPr lang="de-DE" sz="1200" b="0" kern="1200" dirty="0" err="1" smtClean="0">
                          <a:solidFill>
                            <a:srgbClr val="003D6A"/>
                          </a:solidFill>
                          <a:latin typeface="+mn-lt"/>
                          <a:ea typeface="+mn-ea"/>
                          <a:cs typeface="+mn-cs"/>
                        </a:rPr>
                        <a:t>Viton</a:t>
                      </a:r>
                      <a:r>
                        <a:rPr lang="de-DE" sz="1200" b="0" kern="1200" dirty="0" smtClean="0">
                          <a:solidFill>
                            <a:srgbClr val="003D6A"/>
                          </a:solidFill>
                          <a:latin typeface="+mn-lt"/>
                          <a:ea typeface="+mn-ea"/>
                          <a:cs typeface="+mn-cs"/>
                        </a:rPr>
                        <a:t> und Sonderabdeckung</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PGN+240</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77" y="1651699"/>
            <a:ext cx="4614672" cy="3462528"/>
          </a:xfrm>
          <a:prstGeom prst="rect">
            <a:avLst/>
          </a:prstGeom>
        </p:spPr>
      </p:pic>
    </p:spTree>
    <p:extLst>
      <p:ext uri="{BB962C8B-B14F-4D97-AF65-F5344CB8AC3E}">
        <p14:creationId xmlns:p14="http://schemas.microsoft.com/office/powerpoint/2010/main" val="338939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Formen von Gussteilen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1069724335"/>
              </p:ext>
            </p:extLst>
          </p:nvPr>
        </p:nvGraphicFramePr>
        <p:xfrm>
          <a:off x="5229224" y="2060848"/>
          <a:ext cx="3905623" cy="1838960"/>
        </p:xfrm>
        <a:graphic>
          <a:graphicData uri="http://schemas.openxmlformats.org/drawingml/2006/table">
            <a:tbl>
              <a:tblPr firstRow="1" bandRow="1">
                <a:tableStyleId>{3B4B98B0-60AC-42C2-AFA5-B58CD77FA1E5}</a:tableStyleId>
              </a:tblPr>
              <a:tblGrid>
                <a:gridCol w="1503016"/>
                <a:gridCol w="2402607"/>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Formen von Gussteilen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Einsatz in der Metallbearbeitung, schleifen/ entgraten von </a:t>
                      </a:r>
                      <a:r>
                        <a:rPr lang="de-DE" sz="1200" b="0" kern="1200" dirty="0" err="1" smtClean="0">
                          <a:solidFill>
                            <a:srgbClr val="003D6A"/>
                          </a:solidFill>
                          <a:latin typeface="+mn-lt"/>
                          <a:ea typeface="+mn-ea"/>
                          <a:cs typeface="+mn-cs"/>
                        </a:rPr>
                        <a:t>Stahlgußteilen</a:t>
                      </a:r>
                      <a:r>
                        <a:rPr lang="de-DE" sz="1200" b="0" kern="1200" dirty="0" smtClean="0">
                          <a:solidFill>
                            <a:srgbClr val="003D6A"/>
                          </a:solidFill>
                          <a:latin typeface="+mn-lt"/>
                          <a:ea typeface="+mn-ea"/>
                          <a:cs typeface="+mn-cs"/>
                        </a:rPr>
                        <a: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PGN+125-2-AS-SD</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8263" t="8882" r="28739" b="28914"/>
          <a:stretch/>
        </p:blipFill>
        <p:spPr>
          <a:xfrm>
            <a:off x="849148" y="2090738"/>
            <a:ext cx="3722852" cy="2745603"/>
          </a:xfrm>
          <a:prstGeom prst="rect">
            <a:avLst/>
          </a:prstGeom>
        </p:spPr>
      </p:pic>
    </p:spTree>
    <p:extLst>
      <p:ext uri="{BB962C8B-B14F-4D97-AF65-F5344CB8AC3E}">
        <p14:creationId xmlns:p14="http://schemas.microsoft.com/office/powerpoint/2010/main" val="352447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Greifen von Gussteilen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2673967568"/>
              </p:ext>
            </p:extLst>
          </p:nvPr>
        </p:nvGraphicFramePr>
        <p:xfrm>
          <a:off x="2627313" y="2060848"/>
          <a:ext cx="6516687" cy="3225800"/>
        </p:xfrm>
        <a:graphic>
          <a:graphicData uri="http://schemas.openxmlformats.org/drawingml/2006/table">
            <a:tbl>
              <a:tblPr firstRow="1" bandRow="1">
                <a:tableStyleId>{3B4B98B0-60AC-42C2-AFA5-B58CD77FA1E5}</a:tableStyleId>
              </a:tblPr>
              <a:tblGrid>
                <a:gridCol w="2843645"/>
                <a:gridCol w="3673042"/>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Greifen von Gussteilen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Greifen von Lenkgehäusen zum während des Röntgenvorganges</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SWS + Parallelgreifer und lasergesinterten Aufsatzbacken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a:t>
                      </a:r>
                    </a:p>
                    <a:p>
                      <a:r>
                        <a:rPr lang="de-DE" sz="1200" b="0" kern="1200" dirty="0" smtClean="0">
                          <a:solidFill>
                            <a:srgbClr val="003D6A"/>
                          </a:solidFill>
                          <a:latin typeface="+mn-lt"/>
                          <a:ea typeface="+mn-ea"/>
                          <a:cs typeface="+mn-cs"/>
                        </a:rPr>
                        <a:t>SWS</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5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Andreas</a:t>
                      </a:r>
                      <a:r>
                        <a:rPr lang="de-DE" sz="1200" b="0" kern="1200" baseline="0" dirty="0" smtClean="0">
                          <a:solidFill>
                            <a:srgbClr val="003D6A"/>
                          </a:solidFill>
                          <a:latin typeface="+mn-lt"/>
                          <a:ea typeface="+mn-ea"/>
                          <a:cs typeface="+mn-cs"/>
                        </a:rPr>
                        <a:t> </a:t>
                      </a:r>
                      <a:r>
                        <a:rPr lang="de-DE" sz="1200" b="0" kern="1200" dirty="0" err="1" smtClean="0">
                          <a:solidFill>
                            <a:srgbClr val="003D6A"/>
                          </a:solidFill>
                          <a:latin typeface="+mn-lt"/>
                          <a:ea typeface="+mn-ea"/>
                          <a:cs typeface="+mn-cs"/>
                        </a:rPr>
                        <a:t>Brahner</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2012</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spTree>
    <p:extLst>
      <p:ext uri="{BB962C8B-B14F-4D97-AF65-F5344CB8AC3E}">
        <p14:creationId xmlns:p14="http://schemas.microsoft.com/office/powerpoint/2010/main" val="2744775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267744" y="476673"/>
            <a:ext cx="6876257" cy="603840"/>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Antriebswellen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2683197570"/>
              </p:ext>
            </p:extLst>
          </p:nvPr>
        </p:nvGraphicFramePr>
        <p:xfrm>
          <a:off x="3779912" y="2090738"/>
          <a:ext cx="5354935" cy="3865880"/>
        </p:xfrm>
        <a:graphic>
          <a:graphicData uri="http://schemas.openxmlformats.org/drawingml/2006/table">
            <a:tbl>
              <a:tblPr firstRow="1" bandRow="1">
                <a:tableStyleId>{3B4B98B0-60AC-42C2-AFA5-B58CD77FA1E5}</a:tableStyleId>
              </a:tblPr>
              <a:tblGrid>
                <a:gridCol w="1389220"/>
                <a:gridCol w="3965715"/>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a:t>
                      </a:r>
                      <a:r>
                        <a:rPr lang="de-DE" sz="1800" b="1" baseline="0" dirty="0" smtClean="0">
                          <a:solidFill>
                            <a:schemeClr val="bg1"/>
                          </a:solidFill>
                        </a:rPr>
                        <a:t> von Antriebswellen</a:t>
                      </a:r>
                      <a:endParaRPr lang="de-DE" sz="1800" b="1" dirty="0" smtClean="0">
                        <a:solidFill>
                          <a:schemeClr val="bg1"/>
                        </a:solidFill>
                      </a:endParaRP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Antriebswellen werden </a:t>
                      </a:r>
                      <a:r>
                        <a:rPr lang="de-DE" sz="1200" b="0" kern="1200" dirty="0" err="1" smtClean="0">
                          <a:solidFill>
                            <a:srgbClr val="003D6A"/>
                          </a:solidFill>
                          <a:latin typeface="+mn-lt"/>
                          <a:ea typeface="+mn-ea"/>
                          <a:cs typeface="+mn-cs"/>
                        </a:rPr>
                        <a:t>be</a:t>
                      </a:r>
                      <a:r>
                        <a:rPr lang="de-DE" sz="1200" b="0" kern="1200" dirty="0" smtClean="0">
                          <a:solidFill>
                            <a:srgbClr val="003D6A"/>
                          </a:solidFill>
                          <a:latin typeface="+mn-lt"/>
                          <a:ea typeface="+mn-ea"/>
                          <a:cs typeface="+mn-cs"/>
                        </a:rPr>
                        <a:t>- und entladen. Wellen werden über ein Zuführband in horizontaler Lage bereitgestellt und werden der Maschine zugeführt. Die Ablage und Aufnahme sowie die Beladung in der Maschine erfolgt </a:t>
                      </a:r>
                      <a:r>
                        <a:rPr lang="de-DE" sz="1200" b="0" kern="1200" dirty="0" err="1" smtClean="0">
                          <a:solidFill>
                            <a:srgbClr val="003D6A"/>
                          </a:solidFill>
                          <a:latin typeface="+mn-lt"/>
                          <a:ea typeface="+mn-ea"/>
                          <a:cs typeface="+mn-cs"/>
                        </a:rPr>
                        <a:t>zwängefrei</a:t>
                      </a:r>
                      <a:r>
                        <a:rPr lang="de-DE" sz="1200" b="0" kern="1200" dirty="0" smtClean="0">
                          <a:solidFill>
                            <a:srgbClr val="003D6A"/>
                          </a:solidFill>
                          <a:latin typeface="+mn-lt"/>
                          <a:ea typeface="+mn-ea"/>
                          <a:cs typeface="+mn-cs"/>
                        </a:rPr>
                        <a:t>. Werkstücke werden lediglich auf Prismen abgesetzt. Während der Fahrt aus der Maschine zu Ablageband wird das Rohteil gekübelt. +/- 90° um Flüssigkeiten die sich in Bohrungen der Wellenenden befinden zu entfernen. </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endParaRPr lang="de-DE" sz="1200" b="1" dirty="0" smtClean="0"/>
                    </a:p>
                  </a:txBody>
                  <a:tcPr/>
                </a:tc>
                <a:tc>
                  <a:txBody>
                    <a:bodyPr/>
                    <a:lstStyle/>
                    <a:p>
                      <a:r>
                        <a:rPr lang="de-DE" sz="1200" b="0" kern="1200" dirty="0" smtClean="0">
                          <a:solidFill>
                            <a:srgbClr val="003D6A"/>
                          </a:solidFill>
                          <a:latin typeface="+mn-lt"/>
                          <a:ea typeface="+mn-ea"/>
                          <a:cs typeface="+mn-cs"/>
                        </a:rPr>
                        <a:t>4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a:t>
                      </a:r>
                      <a:endParaRPr lang="de-DE" sz="1200" b="1" dirty="0" smtClean="0"/>
                    </a:p>
                  </a:txBody>
                  <a:tcPr/>
                </a:tc>
                <a:tc>
                  <a:txBody>
                    <a:bodyPr/>
                    <a:lstStyle/>
                    <a:p>
                      <a:r>
                        <a:rPr lang="de-DE" sz="1200" b="0" kern="1200" dirty="0" smtClean="0">
                          <a:solidFill>
                            <a:srgbClr val="003D6A"/>
                          </a:solidFill>
                          <a:latin typeface="+mn-lt"/>
                          <a:ea typeface="+mn-ea"/>
                          <a:cs typeface="+mn-cs"/>
                        </a:rPr>
                        <a:t>Olaf </a:t>
                      </a:r>
                      <a:r>
                        <a:rPr lang="de-DE" sz="1200" b="0" kern="1200" dirty="0" err="1" smtClean="0">
                          <a:solidFill>
                            <a:srgbClr val="003D6A"/>
                          </a:solidFill>
                          <a:latin typeface="+mn-lt"/>
                          <a:ea typeface="+mn-ea"/>
                          <a:cs typeface="+mn-cs"/>
                        </a:rPr>
                        <a:t>Atzkern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en-US" sz="1200" b="0" kern="1200" dirty="0" smtClean="0">
                          <a:solidFill>
                            <a:srgbClr val="003D6A"/>
                          </a:solidFill>
                          <a:latin typeface="+mn-lt"/>
                          <a:ea typeface="+mn-ea"/>
                          <a:cs typeface="+mn-cs"/>
                        </a:rPr>
                        <a:t>B180-C-ZSS-75AT10-320-1900, D200-SSS-M-3205-250-630-Wagen–, SRU+D 35-W-180-3-M-4-M8-AS, PGN+100-1-AS-V</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2012</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8784" t="10101" r="16708" b="10101"/>
          <a:stretch/>
        </p:blipFill>
        <p:spPr>
          <a:xfrm>
            <a:off x="684213" y="1543308"/>
            <a:ext cx="2591643" cy="4190742"/>
          </a:xfrm>
          <a:prstGeom prst="rect">
            <a:avLst/>
          </a:prstGeom>
        </p:spPr>
      </p:pic>
    </p:spTree>
    <p:extLst>
      <p:ext uri="{BB962C8B-B14F-4D97-AF65-F5344CB8AC3E}">
        <p14:creationId xmlns:p14="http://schemas.microsoft.com/office/powerpoint/2010/main" val="4318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915816" y="473083"/>
            <a:ext cx="6228185"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Getrieben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2305776523"/>
              </p:ext>
            </p:extLst>
          </p:nvPr>
        </p:nvGraphicFramePr>
        <p:xfrm>
          <a:off x="5219700" y="2060848"/>
          <a:ext cx="3915147" cy="3139440"/>
        </p:xfrm>
        <a:graphic>
          <a:graphicData uri="http://schemas.openxmlformats.org/drawingml/2006/table">
            <a:tbl>
              <a:tblPr firstRow="1" bandRow="1">
                <a:tableStyleId>{3B4B98B0-60AC-42C2-AFA5-B58CD77FA1E5}</a:tableStyleId>
              </a:tblPr>
              <a:tblGrid>
                <a:gridCol w="1656556"/>
                <a:gridCol w="2258591"/>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a:t>
                      </a:r>
                      <a:r>
                        <a:rPr lang="de-DE" sz="1800" b="1" baseline="0" dirty="0" smtClean="0">
                          <a:solidFill>
                            <a:schemeClr val="bg1"/>
                          </a:solidFill>
                        </a:rPr>
                        <a:t> von Getrieben</a:t>
                      </a:r>
                      <a:endParaRPr lang="de-DE" sz="1800" b="1" dirty="0" smtClean="0">
                        <a:solidFill>
                          <a:schemeClr val="bg1"/>
                        </a:solidFill>
                      </a:endParaRP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Abholen und Einlegen</a:t>
                      </a:r>
                      <a:r>
                        <a:rPr lang="de-DE" sz="1200" b="0" kern="1200" baseline="0" dirty="0" smtClean="0">
                          <a:solidFill>
                            <a:srgbClr val="003D6A"/>
                          </a:solidFill>
                          <a:latin typeface="+mn-lt"/>
                          <a:ea typeface="+mn-ea"/>
                          <a:cs typeface="+mn-cs"/>
                        </a:rPr>
                        <a:t> von Kupplungsgehäusen</a:t>
                      </a:r>
                      <a:endParaRPr lang="de-DE" sz="1200" b="0" kern="1200" dirty="0">
                        <a:solidFill>
                          <a:srgbClr val="003D6A"/>
                        </a:solidFill>
                        <a:latin typeface="+mn-lt"/>
                        <a:ea typeface="+mn-ea"/>
                        <a:cs typeface="+mn-cs"/>
                      </a:endParaRPr>
                    </a:p>
                  </a:txBody>
                  <a:tcPr/>
                </a:tc>
              </a:tr>
              <a:tr h="370840">
                <a:tc>
                  <a:txBody>
                    <a:bodyPr/>
                    <a:lstStyle/>
                    <a:p>
                      <a:r>
                        <a:rPr lang="de-DE" sz="1200" b="1" dirty="0" smtClean="0">
                          <a:solidFill>
                            <a:srgbClr val="003D6A"/>
                          </a:solidFill>
                        </a:rPr>
                        <a:t>SCHUNK</a:t>
                      </a:r>
                      <a:r>
                        <a:rPr lang="de-DE" sz="1200" b="1" baseline="0" dirty="0" smtClean="0">
                          <a:solidFill>
                            <a:srgbClr val="003D6A"/>
                          </a:solidFill>
                        </a:rPr>
                        <a:t> Lösung</a:t>
                      </a:r>
                      <a:endParaRPr lang="de-DE" sz="1200" b="1" dirty="0"/>
                    </a:p>
                  </a:txBody>
                  <a:tcPr/>
                </a:tc>
                <a:tc>
                  <a:txBody>
                    <a:bodyPr/>
                    <a:lstStyle/>
                    <a:p>
                      <a:r>
                        <a:rPr lang="de-DE" sz="1200" b="0" kern="1200" dirty="0" smtClean="0">
                          <a:solidFill>
                            <a:srgbClr val="003D6A"/>
                          </a:solidFill>
                          <a:latin typeface="+mn-lt"/>
                          <a:ea typeface="+mn-ea"/>
                          <a:cs typeface="+mn-cs"/>
                        </a:rPr>
                        <a:t>Greifer mit</a:t>
                      </a:r>
                      <a:r>
                        <a:rPr lang="de-DE" sz="1200" b="0" kern="1200" baseline="0" dirty="0" smtClean="0">
                          <a:solidFill>
                            <a:srgbClr val="003D6A"/>
                          </a:solidFill>
                          <a:latin typeface="+mn-lt"/>
                          <a:ea typeface="+mn-ea"/>
                          <a:cs typeface="+mn-cs"/>
                        </a:rPr>
                        <a:t> </a:t>
                      </a:r>
                      <a:r>
                        <a:rPr lang="de-DE" sz="1200" b="0" kern="1200" baseline="0" dirty="0" smtClean="0">
                          <a:solidFill>
                            <a:srgbClr val="003D6A"/>
                          </a:solidFill>
                          <a:latin typeface="+mn-lt"/>
                          <a:ea typeface="+mn-ea"/>
                          <a:cs typeface="+mn-cs"/>
                        </a:rPr>
                        <a:t>kunden-spezifischen </a:t>
                      </a:r>
                      <a:r>
                        <a:rPr lang="de-DE" sz="1200" b="0" kern="1200" baseline="0" dirty="0" smtClean="0">
                          <a:solidFill>
                            <a:srgbClr val="003D6A"/>
                          </a:solidFill>
                          <a:latin typeface="+mn-lt"/>
                          <a:ea typeface="+mn-ea"/>
                          <a:cs typeface="+mn-cs"/>
                        </a:rPr>
                        <a:t>Aufsatzbacken und Indexierung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endParaRPr lang="de-DE" sz="1200" b="1" dirty="0" smtClean="0"/>
                    </a:p>
                  </a:txBody>
                  <a:tcPr/>
                </a:tc>
                <a:tc>
                  <a:txBody>
                    <a:bodyPr/>
                    <a:lstStyle/>
                    <a:p>
                      <a:r>
                        <a:rPr lang="de-DE" sz="1200" b="0" kern="1200" dirty="0" smtClean="0">
                          <a:solidFill>
                            <a:srgbClr val="003D6A"/>
                          </a:solidFill>
                          <a:latin typeface="+mn-lt"/>
                          <a:ea typeface="+mn-ea"/>
                          <a:cs typeface="+mn-cs"/>
                        </a:rPr>
                        <a:t>10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a:t>
                      </a:r>
                      <a:endParaRPr lang="de-DE" sz="1200" b="1" dirty="0" smtClean="0"/>
                    </a:p>
                  </a:txBody>
                  <a:tcPr/>
                </a:tc>
                <a:tc>
                  <a:txBody>
                    <a:bodyPr/>
                    <a:lstStyle/>
                    <a:p>
                      <a:r>
                        <a:rPr lang="de-DE" sz="1200" b="0" kern="1200" dirty="0" smtClean="0">
                          <a:solidFill>
                            <a:srgbClr val="003D6A"/>
                          </a:solidFill>
                          <a:latin typeface="+mn-lt"/>
                          <a:ea typeface="+mn-ea"/>
                          <a:cs typeface="+mn-cs"/>
                        </a:rPr>
                        <a:t>Markus </a:t>
                      </a:r>
                      <a:r>
                        <a:rPr lang="de-DE" sz="1200" b="0" kern="1200" dirty="0" err="1" smtClean="0">
                          <a:solidFill>
                            <a:srgbClr val="003D6A"/>
                          </a:solidFill>
                          <a:latin typeface="+mn-lt"/>
                          <a:ea typeface="+mn-ea"/>
                          <a:cs typeface="+mn-cs"/>
                        </a:rPr>
                        <a:t>Enderle</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pt-BR" sz="1200" b="0" kern="1200" dirty="0" smtClean="0">
                          <a:solidFill>
                            <a:srgbClr val="003D6A"/>
                          </a:solidFill>
                          <a:latin typeface="+mn-lt"/>
                          <a:ea typeface="+mn-ea"/>
                          <a:cs typeface="+mn-cs"/>
                        </a:rPr>
                        <a:t>PGN+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1812" t="5696" r="20463" b="6322"/>
          <a:stretch/>
        </p:blipFill>
        <p:spPr>
          <a:xfrm>
            <a:off x="684213" y="2060848"/>
            <a:ext cx="3886451" cy="3344156"/>
          </a:xfrm>
          <a:prstGeom prst="rect">
            <a:avLst/>
          </a:prstGeom>
        </p:spPr>
      </p:pic>
    </p:spTree>
    <p:extLst>
      <p:ext uri="{BB962C8B-B14F-4D97-AF65-F5344CB8AC3E}">
        <p14:creationId xmlns:p14="http://schemas.microsoft.com/office/powerpoint/2010/main" val="2121254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915816" y="473083"/>
            <a:ext cx="6228185"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Bolzen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2365576608"/>
              </p:ext>
            </p:extLst>
          </p:nvPr>
        </p:nvGraphicFramePr>
        <p:xfrm>
          <a:off x="2627314" y="2060848"/>
          <a:ext cx="6507534" cy="3505200"/>
        </p:xfrm>
        <a:graphic>
          <a:graphicData uri="http://schemas.openxmlformats.org/drawingml/2006/table">
            <a:tbl>
              <a:tblPr firstRow="1" bandRow="1">
                <a:tableStyleId>{3B4B98B0-60AC-42C2-AFA5-B58CD77FA1E5}</a:tableStyleId>
              </a:tblPr>
              <a:tblGrid>
                <a:gridCol w="2338063"/>
                <a:gridCol w="4169471"/>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a:t>
                      </a:r>
                      <a:r>
                        <a:rPr lang="de-DE" sz="1800" b="1" baseline="0" dirty="0" smtClean="0">
                          <a:solidFill>
                            <a:schemeClr val="bg1"/>
                          </a:solidFill>
                        </a:rPr>
                        <a:t> von Bolzen</a:t>
                      </a:r>
                      <a:endParaRPr lang="de-DE" sz="1800" b="1" dirty="0" smtClean="0">
                        <a:solidFill>
                          <a:schemeClr val="bg1"/>
                        </a:solidFill>
                      </a:endParaRP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Schmiedeteile aus Bereitstellung entnehmen, positionieren und in Schmiedemaschine einlegen</a:t>
                      </a:r>
                      <a:endParaRPr lang="de-DE" sz="1200" b="0" kern="1200" dirty="0">
                        <a:solidFill>
                          <a:srgbClr val="003D6A"/>
                        </a:solidFill>
                        <a:latin typeface="+mn-lt"/>
                        <a:ea typeface="+mn-ea"/>
                        <a:cs typeface="+mn-cs"/>
                      </a:endParaRPr>
                    </a:p>
                  </a:txBody>
                  <a:tcPr/>
                </a:tc>
              </a:tr>
              <a:tr h="370840">
                <a:tc>
                  <a:txBody>
                    <a:bodyPr/>
                    <a:lstStyle/>
                    <a:p>
                      <a:r>
                        <a:rPr lang="de-DE" sz="1200" b="1" dirty="0" smtClean="0">
                          <a:solidFill>
                            <a:srgbClr val="003D6A"/>
                          </a:solidFill>
                        </a:rPr>
                        <a:t>SCHUNK</a:t>
                      </a:r>
                      <a:r>
                        <a:rPr lang="de-DE" sz="1200" b="1" baseline="0" dirty="0" smtClean="0">
                          <a:solidFill>
                            <a:srgbClr val="003D6A"/>
                          </a:solidFill>
                        </a:rPr>
                        <a:t> Lösung</a:t>
                      </a:r>
                      <a:endParaRPr lang="de-DE" sz="1200" b="1" dirty="0"/>
                    </a:p>
                  </a:txBody>
                  <a:tcPr/>
                </a:tc>
                <a:tc>
                  <a:txBody>
                    <a:bodyPr/>
                    <a:lstStyle/>
                    <a:p>
                      <a:r>
                        <a:rPr lang="de-DE" sz="1200" b="0" kern="1200" dirty="0" smtClean="0">
                          <a:solidFill>
                            <a:srgbClr val="003D6A"/>
                          </a:solidFill>
                          <a:latin typeface="+mn-lt"/>
                          <a:ea typeface="+mn-ea"/>
                          <a:cs typeface="+mn-cs"/>
                        </a:rPr>
                        <a:t>LSG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endParaRPr lang="de-DE" sz="1200" b="1" dirty="0" smtClean="0"/>
                    </a:p>
                  </a:txBody>
                  <a:tcPr/>
                </a:tc>
                <a:tc>
                  <a:txBody>
                    <a:bodyPr/>
                    <a:lstStyle/>
                    <a:p>
                      <a:r>
                        <a:rPr lang="de-DE" sz="1200" b="0" kern="1200" dirty="0" smtClean="0">
                          <a:solidFill>
                            <a:srgbClr val="003D6A"/>
                          </a:solidFill>
                          <a:latin typeface="+mn-lt"/>
                          <a:ea typeface="+mn-ea"/>
                          <a:cs typeface="+mn-cs"/>
                        </a:rPr>
                        <a:t>0,5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a:t>
                      </a:r>
                      <a:endParaRPr lang="de-DE" sz="1200" b="1" dirty="0" smtClean="0"/>
                    </a:p>
                  </a:txBody>
                  <a:tcPr/>
                </a:tc>
                <a:tc>
                  <a:txBody>
                    <a:bodyPr/>
                    <a:lstStyle/>
                    <a:p>
                      <a:r>
                        <a:rPr lang="de-DE" sz="1200" b="0" kern="1200" dirty="0" smtClean="0">
                          <a:solidFill>
                            <a:srgbClr val="003D6A"/>
                          </a:solidFill>
                          <a:latin typeface="+mn-lt"/>
                          <a:ea typeface="+mn-ea"/>
                          <a:cs typeface="+mn-cs"/>
                        </a:rPr>
                        <a:t>Olaf </a:t>
                      </a:r>
                      <a:r>
                        <a:rPr lang="de-DE" sz="1200" b="0" kern="1200" dirty="0" err="1" smtClean="0">
                          <a:solidFill>
                            <a:srgbClr val="003D6A"/>
                          </a:solidFill>
                          <a:latin typeface="+mn-lt"/>
                          <a:ea typeface="+mn-ea"/>
                          <a:cs typeface="+mn-cs"/>
                        </a:rPr>
                        <a:t>Atzkern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pt-BR" sz="1200" b="0" kern="1200" dirty="0" smtClean="0">
                          <a:solidFill>
                            <a:srgbClr val="003D6A"/>
                          </a:solidFill>
                          <a:latin typeface="+mn-lt"/>
                          <a:ea typeface="+mn-ea"/>
                          <a:cs typeface="+mn-cs"/>
                        </a:rPr>
                        <a:t>PMP-F-25-0250-1-2-00-000, </a:t>
                      </a:r>
                    </a:p>
                    <a:p>
                      <a:r>
                        <a:rPr lang="pt-BR" sz="1200" b="0" kern="1200" dirty="0" smtClean="0">
                          <a:solidFill>
                            <a:srgbClr val="003D6A"/>
                          </a:solidFill>
                          <a:latin typeface="+mn-lt"/>
                          <a:ea typeface="+mn-ea"/>
                          <a:cs typeface="+mn-cs"/>
                        </a:rPr>
                        <a:t>CLM 200-H050, </a:t>
                      </a:r>
                    </a:p>
                    <a:p>
                      <a:r>
                        <a:rPr lang="pt-BR" sz="1200" b="0" kern="1200" dirty="0" smtClean="0">
                          <a:solidFill>
                            <a:srgbClr val="003D6A"/>
                          </a:solidFill>
                          <a:latin typeface="+mn-lt"/>
                          <a:ea typeface="+mn-ea"/>
                          <a:cs typeface="+mn-cs"/>
                        </a:rPr>
                        <a:t>PGN+64-1-AS, </a:t>
                      </a:r>
                    </a:p>
                    <a:p>
                      <a:r>
                        <a:rPr lang="pt-BR" sz="1200" b="0" kern="1200" dirty="0" smtClean="0">
                          <a:solidFill>
                            <a:srgbClr val="003D6A"/>
                          </a:solidFill>
                          <a:latin typeface="+mn-lt"/>
                          <a:ea typeface="+mn-ea"/>
                          <a:cs typeface="+mn-cs"/>
                        </a:rPr>
                        <a:t>SRU 12.2-H-M-4</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2012</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spTree>
    <p:extLst>
      <p:ext uri="{BB962C8B-B14F-4D97-AF65-F5344CB8AC3E}">
        <p14:creationId xmlns:p14="http://schemas.microsoft.com/office/powerpoint/2010/main" val="290198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Getrieben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2184582558"/>
              </p:ext>
            </p:extLst>
          </p:nvPr>
        </p:nvGraphicFramePr>
        <p:xfrm>
          <a:off x="5219700" y="2060848"/>
          <a:ext cx="3923878" cy="3225800"/>
        </p:xfrm>
        <a:graphic>
          <a:graphicData uri="http://schemas.openxmlformats.org/drawingml/2006/table">
            <a:tbl>
              <a:tblPr firstRow="1" bandRow="1">
                <a:tableStyleId>{3B4B98B0-60AC-42C2-AFA5-B58CD77FA1E5}</a:tableStyleId>
              </a:tblPr>
              <a:tblGrid>
                <a:gridCol w="1591647"/>
                <a:gridCol w="2332231"/>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 von Getrieben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Abholen und Einlegen von Kupplungsgehäusen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Greifer mit</a:t>
                      </a:r>
                      <a:r>
                        <a:rPr lang="de-DE" sz="1200" b="0" kern="1200" baseline="0" dirty="0" smtClean="0">
                          <a:solidFill>
                            <a:srgbClr val="003D6A"/>
                          </a:solidFill>
                          <a:latin typeface="+mn-lt"/>
                          <a:ea typeface="+mn-ea"/>
                          <a:cs typeface="+mn-cs"/>
                        </a:rPr>
                        <a:t> </a:t>
                      </a:r>
                      <a:r>
                        <a:rPr lang="de-DE" sz="1200" b="0" kern="1200" baseline="0" dirty="0" smtClean="0">
                          <a:solidFill>
                            <a:srgbClr val="003D6A"/>
                          </a:solidFill>
                          <a:latin typeface="+mn-lt"/>
                          <a:ea typeface="+mn-ea"/>
                          <a:cs typeface="+mn-cs"/>
                        </a:rPr>
                        <a:t>kunden-spezifischen </a:t>
                      </a:r>
                      <a:r>
                        <a:rPr lang="de-DE" sz="1200" b="0" kern="1200" baseline="0" dirty="0" smtClean="0">
                          <a:solidFill>
                            <a:srgbClr val="003D6A"/>
                          </a:solidFill>
                          <a:latin typeface="+mn-lt"/>
                          <a:ea typeface="+mn-ea"/>
                          <a:cs typeface="+mn-cs"/>
                        </a:rPr>
                        <a:t>Aufsatzbacken und Indexierung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10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Markus </a:t>
                      </a:r>
                      <a:r>
                        <a:rPr lang="de-DE" sz="1200" b="0" kern="1200" dirty="0" err="1" smtClean="0">
                          <a:solidFill>
                            <a:srgbClr val="003D6A"/>
                          </a:solidFill>
                          <a:latin typeface="+mn-lt"/>
                          <a:ea typeface="+mn-ea"/>
                          <a:cs typeface="+mn-cs"/>
                        </a:rPr>
                        <a:t>Enderle</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5141" r="19288"/>
          <a:stretch/>
        </p:blipFill>
        <p:spPr>
          <a:xfrm rot="16200000">
            <a:off x="686977" y="1848233"/>
            <a:ext cx="4140821" cy="3629225"/>
          </a:xfrm>
          <a:prstGeom prst="rect">
            <a:avLst/>
          </a:prstGeom>
        </p:spPr>
      </p:pic>
    </p:spTree>
    <p:extLst>
      <p:ext uri="{BB962C8B-B14F-4D97-AF65-F5344CB8AC3E}">
        <p14:creationId xmlns:p14="http://schemas.microsoft.com/office/powerpoint/2010/main" val="3624554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915816" y="473083"/>
            <a:ext cx="6228185"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Getrieben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635374868"/>
              </p:ext>
            </p:extLst>
          </p:nvPr>
        </p:nvGraphicFramePr>
        <p:xfrm>
          <a:off x="5219700" y="2060848"/>
          <a:ext cx="3915147" cy="3139440"/>
        </p:xfrm>
        <a:graphic>
          <a:graphicData uri="http://schemas.openxmlformats.org/drawingml/2006/table">
            <a:tbl>
              <a:tblPr firstRow="1" bandRow="1">
                <a:tableStyleId>{3B4B98B0-60AC-42C2-AFA5-B58CD77FA1E5}</a:tableStyleId>
              </a:tblPr>
              <a:tblGrid>
                <a:gridCol w="1656556"/>
                <a:gridCol w="2258591"/>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a:t>
                      </a:r>
                      <a:r>
                        <a:rPr lang="de-DE" sz="1800" b="1" baseline="0" dirty="0" smtClean="0">
                          <a:solidFill>
                            <a:schemeClr val="bg1"/>
                          </a:solidFill>
                        </a:rPr>
                        <a:t> von Getrieben</a:t>
                      </a:r>
                      <a:endParaRPr lang="de-DE" sz="1800" b="1" dirty="0" smtClean="0">
                        <a:solidFill>
                          <a:schemeClr val="bg1"/>
                        </a:solidFill>
                      </a:endParaRP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Abholen und Einlegen</a:t>
                      </a:r>
                      <a:r>
                        <a:rPr lang="de-DE" sz="1200" b="0" kern="1200" baseline="0" dirty="0" smtClean="0">
                          <a:solidFill>
                            <a:srgbClr val="003D6A"/>
                          </a:solidFill>
                          <a:latin typeface="+mn-lt"/>
                          <a:ea typeface="+mn-ea"/>
                          <a:cs typeface="+mn-cs"/>
                        </a:rPr>
                        <a:t> von Kupplungsgehäusen</a:t>
                      </a:r>
                      <a:endParaRPr lang="de-DE" sz="1200" b="0" kern="1200" dirty="0">
                        <a:solidFill>
                          <a:srgbClr val="003D6A"/>
                        </a:solidFill>
                        <a:latin typeface="+mn-lt"/>
                        <a:ea typeface="+mn-ea"/>
                        <a:cs typeface="+mn-cs"/>
                      </a:endParaRPr>
                    </a:p>
                  </a:txBody>
                  <a:tcPr/>
                </a:tc>
              </a:tr>
              <a:tr h="370840">
                <a:tc>
                  <a:txBody>
                    <a:bodyPr/>
                    <a:lstStyle/>
                    <a:p>
                      <a:r>
                        <a:rPr lang="de-DE" sz="1200" b="1" dirty="0" smtClean="0">
                          <a:solidFill>
                            <a:srgbClr val="003D6A"/>
                          </a:solidFill>
                        </a:rPr>
                        <a:t>SCHUNK</a:t>
                      </a:r>
                      <a:r>
                        <a:rPr lang="de-DE" sz="1200" b="1" baseline="0" dirty="0" smtClean="0">
                          <a:solidFill>
                            <a:srgbClr val="003D6A"/>
                          </a:solidFill>
                        </a:rPr>
                        <a:t> Lösung</a:t>
                      </a:r>
                      <a:endParaRPr lang="de-DE" sz="1200" b="1" dirty="0"/>
                    </a:p>
                  </a:txBody>
                  <a:tcPr/>
                </a:tc>
                <a:tc>
                  <a:txBody>
                    <a:bodyPr/>
                    <a:lstStyle/>
                    <a:p>
                      <a:r>
                        <a:rPr lang="de-DE" sz="1200" b="0" kern="1200" dirty="0" smtClean="0">
                          <a:solidFill>
                            <a:srgbClr val="003D6A"/>
                          </a:solidFill>
                          <a:latin typeface="+mn-lt"/>
                          <a:ea typeface="+mn-ea"/>
                          <a:cs typeface="+mn-cs"/>
                        </a:rPr>
                        <a:t>Greifer mit</a:t>
                      </a:r>
                      <a:r>
                        <a:rPr lang="de-DE" sz="1200" b="0" kern="1200" baseline="0" dirty="0" smtClean="0">
                          <a:solidFill>
                            <a:srgbClr val="003D6A"/>
                          </a:solidFill>
                          <a:latin typeface="+mn-lt"/>
                          <a:ea typeface="+mn-ea"/>
                          <a:cs typeface="+mn-cs"/>
                        </a:rPr>
                        <a:t> </a:t>
                      </a:r>
                      <a:r>
                        <a:rPr lang="de-DE" sz="1200" b="0" kern="1200" baseline="0" dirty="0" smtClean="0">
                          <a:solidFill>
                            <a:srgbClr val="003D6A"/>
                          </a:solidFill>
                          <a:latin typeface="+mn-lt"/>
                          <a:ea typeface="+mn-ea"/>
                          <a:cs typeface="+mn-cs"/>
                        </a:rPr>
                        <a:t>kunden-spezifischen </a:t>
                      </a:r>
                      <a:r>
                        <a:rPr lang="de-DE" sz="1200" b="0" kern="1200" baseline="0" dirty="0" smtClean="0">
                          <a:solidFill>
                            <a:srgbClr val="003D6A"/>
                          </a:solidFill>
                          <a:latin typeface="+mn-lt"/>
                          <a:ea typeface="+mn-ea"/>
                          <a:cs typeface="+mn-cs"/>
                        </a:rPr>
                        <a:t>Aufsatzbacken und Indexierung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endParaRPr lang="de-DE" sz="1200" b="1" dirty="0" smtClean="0"/>
                    </a:p>
                  </a:txBody>
                  <a:tcPr/>
                </a:tc>
                <a:tc>
                  <a:txBody>
                    <a:bodyPr/>
                    <a:lstStyle/>
                    <a:p>
                      <a:r>
                        <a:rPr lang="de-DE" sz="1200" b="0" kern="1200" dirty="0" smtClean="0">
                          <a:solidFill>
                            <a:srgbClr val="003D6A"/>
                          </a:solidFill>
                          <a:latin typeface="+mn-lt"/>
                          <a:ea typeface="+mn-ea"/>
                          <a:cs typeface="+mn-cs"/>
                        </a:rPr>
                        <a:t>10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a:t>
                      </a:r>
                      <a:endParaRPr lang="de-DE" sz="1200" b="1" dirty="0" smtClean="0"/>
                    </a:p>
                  </a:txBody>
                  <a:tcPr/>
                </a:tc>
                <a:tc>
                  <a:txBody>
                    <a:bodyPr/>
                    <a:lstStyle/>
                    <a:p>
                      <a:r>
                        <a:rPr lang="de-DE" sz="1200" b="0" kern="1200" dirty="0" smtClean="0">
                          <a:solidFill>
                            <a:srgbClr val="003D6A"/>
                          </a:solidFill>
                          <a:latin typeface="+mn-lt"/>
                          <a:ea typeface="+mn-ea"/>
                          <a:cs typeface="+mn-cs"/>
                        </a:rPr>
                        <a:t>Markus </a:t>
                      </a:r>
                      <a:r>
                        <a:rPr lang="de-DE" sz="1200" b="0" kern="1200" dirty="0" err="1" smtClean="0">
                          <a:solidFill>
                            <a:srgbClr val="003D6A"/>
                          </a:solidFill>
                          <a:latin typeface="+mn-lt"/>
                          <a:ea typeface="+mn-ea"/>
                          <a:cs typeface="+mn-cs"/>
                        </a:rPr>
                        <a:t>Enderle</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pt-BR" sz="1200" b="0" kern="1200" dirty="0" smtClean="0">
                          <a:solidFill>
                            <a:srgbClr val="003D6A"/>
                          </a:solidFill>
                          <a:latin typeface="+mn-lt"/>
                          <a:ea typeface="+mn-ea"/>
                          <a:cs typeface="+mn-cs"/>
                        </a:rPr>
                        <a:t>PGN+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21651" t="4820" r="13775" b="4820"/>
          <a:stretch/>
        </p:blipFill>
        <p:spPr>
          <a:xfrm rot="5400000">
            <a:off x="530747" y="1692798"/>
            <a:ext cx="4194717" cy="3887787"/>
          </a:xfrm>
          <a:prstGeom prst="rect">
            <a:avLst/>
          </a:prstGeom>
        </p:spPr>
      </p:pic>
    </p:spTree>
    <p:extLst>
      <p:ext uri="{BB962C8B-B14F-4D97-AF65-F5344CB8AC3E}">
        <p14:creationId xmlns:p14="http://schemas.microsoft.com/office/powerpoint/2010/main" val="3417953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Getrieben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757155908"/>
              </p:ext>
            </p:extLst>
          </p:nvPr>
        </p:nvGraphicFramePr>
        <p:xfrm>
          <a:off x="2627313" y="2060848"/>
          <a:ext cx="6516265" cy="3322320"/>
        </p:xfrm>
        <a:graphic>
          <a:graphicData uri="http://schemas.openxmlformats.org/drawingml/2006/table">
            <a:tbl>
              <a:tblPr firstRow="1" bandRow="1">
                <a:tableStyleId>{3B4B98B0-60AC-42C2-AFA5-B58CD77FA1E5}</a:tableStyleId>
              </a:tblPr>
              <a:tblGrid>
                <a:gridCol w="2205505"/>
                <a:gridCol w="4310760"/>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 von Getrieben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Beladung von diversen </a:t>
                      </a:r>
                      <a:r>
                        <a:rPr lang="de-DE" sz="1200" b="0" kern="1200" dirty="0" err="1" smtClean="0">
                          <a:solidFill>
                            <a:srgbClr val="003D6A"/>
                          </a:solidFill>
                          <a:latin typeface="+mn-lt"/>
                          <a:ea typeface="+mn-ea"/>
                          <a:cs typeface="+mn-cs"/>
                        </a:rPr>
                        <a:t>Servounits</a:t>
                      </a:r>
                      <a:r>
                        <a:rPr lang="de-DE" sz="1200" b="0" kern="1200" dirty="0" smtClean="0">
                          <a:solidFill>
                            <a:srgbClr val="003D6A"/>
                          </a:solidFill>
                          <a:latin typeface="+mn-lt"/>
                          <a:ea typeface="+mn-ea"/>
                          <a:cs typeface="+mn-cs"/>
                        </a:rPr>
                        <a:t> (Elektrische Lenkung PKW) einer Prüf-vorrichtung und an-schließend in eine Box ablegen.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Robotergreifer SWS + Parallelgreifer mit Sonderaufsatzbacken zum Greifen + stationäre Wendestation mit Dreh-durchführung und </a:t>
                      </a:r>
                      <a:r>
                        <a:rPr lang="de-DE" sz="1200" b="0" kern="1200" dirty="0" err="1" smtClean="0">
                          <a:solidFill>
                            <a:srgbClr val="003D6A"/>
                          </a:solidFill>
                          <a:latin typeface="+mn-lt"/>
                          <a:ea typeface="+mn-ea"/>
                          <a:cs typeface="+mn-cs"/>
                        </a:rPr>
                        <a:t>Zentrischgreifer</a:t>
                      </a:r>
                      <a:r>
                        <a:rPr lang="de-DE" sz="1200" b="0" kern="1200" dirty="0" smtClean="0">
                          <a:solidFill>
                            <a:srgbClr val="003D6A"/>
                          </a:solidFill>
                          <a:latin typeface="+mn-lt"/>
                          <a:ea typeface="+mn-ea"/>
                          <a:cs typeface="+mn-cs"/>
                        </a:rPr>
                        <a:t>. </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 PZN+, SWS, DDF</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15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Andreas</a:t>
                      </a:r>
                      <a:r>
                        <a:rPr lang="de-DE" sz="1200" b="0" kern="1200" baseline="0" dirty="0" smtClean="0">
                          <a:solidFill>
                            <a:srgbClr val="003D6A"/>
                          </a:solidFill>
                          <a:latin typeface="+mn-lt"/>
                          <a:ea typeface="+mn-ea"/>
                          <a:cs typeface="+mn-cs"/>
                        </a:rPr>
                        <a:t> </a:t>
                      </a:r>
                      <a:r>
                        <a:rPr lang="de-DE" sz="1200" b="0" kern="1200" dirty="0" err="1" smtClean="0">
                          <a:solidFill>
                            <a:srgbClr val="003D6A"/>
                          </a:solidFill>
                          <a:latin typeface="+mn-lt"/>
                          <a:ea typeface="+mn-ea"/>
                          <a:cs typeface="+mn-cs"/>
                        </a:rPr>
                        <a:t>Brahner</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spTree>
    <p:extLst>
      <p:ext uri="{BB962C8B-B14F-4D97-AF65-F5344CB8AC3E}">
        <p14:creationId xmlns:p14="http://schemas.microsoft.com/office/powerpoint/2010/main" val="2117781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err="1">
                <a:solidFill>
                  <a:schemeClr val="bg1"/>
                </a:solidFill>
              </a:rPr>
              <a:t>Be</a:t>
            </a:r>
            <a:r>
              <a:rPr lang="de-DE" sz="4000" b="1" dirty="0">
                <a:solidFill>
                  <a:schemeClr val="bg1"/>
                </a:solidFill>
              </a:rPr>
              <a:t>-/Entladen von Anlagen</a:t>
            </a:r>
          </a:p>
        </p:txBody>
      </p:sp>
      <p:graphicFrame>
        <p:nvGraphicFramePr>
          <p:cNvPr id="3" name="Tabelle 2"/>
          <p:cNvGraphicFramePr>
            <a:graphicFrameLocks noGrp="1"/>
          </p:cNvGraphicFramePr>
          <p:nvPr>
            <p:extLst>
              <p:ext uri="{D42A27DB-BD31-4B8C-83A1-F6EECF244321}">
                <p14:modId xmlns:p14="http://schemas.microsoft.com/office/powerpoint/2010/main" val="1485070729"/>
              </p:ext>
            </p:extLst>
          </p:nvPr>
        </p:nvGraphicFramePr>
        <p:xfrm>
          <a:off x="5220072" y="2060848"/>
          <a:ext cx="3914776" cy="1569720"/>
        </p:xfrm>
        <a:graphic>
          <a:graphicData uri="http://schemas.openxmlformats.org/drawingml/2006/table">
            <a:tbl>
              <a:tblPr firstRow="1" bandRow="1">
                <a:tableStyleId>{3B4B98B0-60AC-42C2-AFA5-B58CD77FA1E5}</a:tableStyleId>
              </a:tblPr>
              <a:tblGrid>
                <a:gridCol w="1719040"/>
                <a:gridCol w="2195736"/>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err="1" smtClean="0">
                          <a:solidFill>
                            <a:schemeClr val="bg1"/>
                          </a:solidFill>
                        </a:rPr>
                        <a:t>Be</a:t>
                      </a:r>
                      <a:r>
                        <a:rPr lang="de-DE" sz="1800" b="1" dirty="0" smtClean="0">
                          <a:solidFill>
                            <a:schemeClr val="bg1"/>
                          </a:solidFill>
                        </a:rPr>
                        <a:t>-/Entladen von Anlagen</a:t>
                      </a:r>
                    </a:p>
                  </a:txBody>
                  <a:tcPr/>
                </a:tc>
                <a:tc hMerge="1">
                  <a:txBody>
                    <a:bodyPr/>
                    <a:lstStyle/>
                    <a:p>
                      <a:endParaRPr lang="de-DE"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PGN-plus</a:t>
                      </a:r>
                    </a:p>
                    <a:p>
                      <a:r>
                        <a:rPr lang="de-DE" sz="1200" b="0" kern="1200" dirty="0" smtClean="0">
                          <a:solidFill>
                            <a:srgbClr val="003D6A"/>
                          </a:solidFill>
                          <a:latin typeface="+mn-lt"/>
                          <a:ea typeface="+mn-ea"/>
                          <a:cs typeface="+mn-cs"/>
                        </a:rPr>
                        <a:t>ROTA TP</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Anwenderbericht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2015</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6991" t="7563" r="24995" b="15449"/>
          <a:stretch/>
        </p:blipFill>
        <p:spPr>
          <a:xfrm>
            <a:off x="323528" y="1189038"/>
            <a:ext cx="3496755" cy="2622566"/>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916538"/>
            <a:ext cx="3093749" cy="2104849"/>
          </a:xfrm>
          <a:prstGeom prst="rect">
            <a:avLst/>
          </a:prstGeom>
        </p:spPr>
      </p:pic>
    </p:spTree>
    <p:extLst>
      <p:ext uri="{BB962C8B-B14F-4D97-AF65-F5344CB8AC3E}">
        <p14:creationId xmlns:p14="http://schemas.microsoft.com/office/powerpoint/2010/main" val="1196308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1763688" y="476673"/>
            <a:ext cx="7380313" cy="603840"/>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Turbinenschaufel</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1816108646"/>
              </p:ext>
            </p:extLst>
          </p:nvPr>
        </p:nvGraphicFramePr>
        <p:xfrm>
          <a:off x="5219700" y="2060848"/>
          <a:ext cx="3923878" cy="3408680"/>
        </p:xfrm>
        <a:graphic>
          <a:graphicData uri="http://schemas.openxmlformats.org/drawingml/2006/table">
            <a:tbl>
              <a:tblPr firstRow="1" bandRow="1">
                <a:tableStyleId>{3B4B98B0-60AC-42C2-AFA5-B58CD77FA1E5}</a:tableStyleId>
              </a:tblPr>
              <a:tblGrid>
                <a:gridCol w="1723037"/>
                <a:gridCol w="2200841"/>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 von Turbinenschaufel</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Greifen einer Turbinenschaufel aus Titan mit + 1.000 °C</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Greifer in </a:t>
                      </a:r>
                      <a:r>
                        <a:rPr lang="de-DE" sz="1200" b="0" kern="1200" dirty="0" err="1" smtClean="0">
                          <a:solidFill>
                            <a:srgbClr val="003D6A"/>
                          </a:solidFill>
                          <a:latin typeface="+mn-lt"/>
                          <a:ea typeface="+mn-ea"/>
                          <a:cs typeface="+mn-cs"/>
                        </a:rPr>
                        <a:t>Schutzum-hausung</a:t>
                      </a:r>
                      <a:r>
                        <a:rPr lang="de-DE" sz="1200" b="0" kern="1200" dirty="0" smtClean="0">
                          <a:solidFill>
                            <a:srgbClr val="003D6A"/>
                          </a:solidFill>
                          <a:latin typeface="+mn-lt"/>
                          <a:ea typeface="+mn-ea"/>
                          <a:cs typeface="+mn-cs"/>
                        </a:rPr>
                        <a:t> </a:t>
                      </a:r>
                      <a:r>
                        <a:rPr lang="de-DE" sz="1200" b="0" kern="1200" dirty="0" smtClean="0">
                          <a:solidFill>
                            <a:srgbClr val="003D6A"/>
                          </a:solidFill>
                          <a:latin typeface="+mn-lt"/>
                          <a:ea typeface="+mn-ea"/>
                          <a:cs typeface="+mn-cs"/>
                        </a:rPr>
                        <a:t>mit zusätzlichen externen Führungen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38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Markus </a:t>
                      </a:r>
                      <a:r>
                        <a:rPr lang="de-DE" sz="1200" b="0" kern="1200" dirty="0" err="1" smtClean="0">
                          <a:solidFill>
                            <a:srgbClr val="003D6A"/>
                          </a:solidFill>
                          <a:latin typeface="+mn-lt"/>
                          <a:ea typeface="+mn-ea"/>
                          <a:cs typeface="+mn-cs"/>
                        </a:rPr>
                        <a:t>Enderle</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2745" t="5104" r="26063" b="1059"/>
          <a:stretch/>
        </p:blipFill>
        <p:spPr>
          <a:xfrm rot="16200000">
            <a:off x="396181" y="1618113"/>
            <a:ext cx="4536506" cy="3960442"/>
          </a:xfrm>
          <a:prstGeom prst="rect">
            <a:avLst/>
          </a:prstGeom>
        </p:spPr>
      </p:pic>
    </p:spTree>
    <p:extLst>
      <p:ext uri="{BB962C8B-B14F-4D97-AF65-F5344CB8AC3E}">
        <p14:creationId xmlns:p14="http://schemas.microsoft.com/office/powerpoint/2010/main" val="3740024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1763688" y="473083"/>
            <a:ext cx="7380313"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a:t>
            </a:r>
            <a:r>
              <a:rPr lang="de-DE" sz="4000" b="1" dirty="0" smtClean="0">
                <a:solidFill>
                  <a:schemeClr val="bg1"/>
                </a:solidFill>
              </a:rPr>
              <a:t>Getriebewellen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1562207476"/>
              </p:ext>
            </p:extLst>
          </p:nvPr>
        </p:nvGraphicFramePr>
        <p:xfrm>
          <a:off x="5219700" y="2060848"/>
          <a:ext cx="3923878" cy="3495040"/>
        </p:xfrm>
        <a:graphic>
          <a:graphicData uri="http://schemas.openxmlformats.org/drawingml/2006/table">
            <a:tbl>
              <a:tblPr firstRow="1" bandRow="1">
                <a:tableStyleId>{3B4B98B0-60AC-42C2-AFA5-B58CD77FA1E5}</a:tableStyleId>
              </a:tblPr>
              <a:tblGrid>
                <a:gridCol w="1584548"/>
                <a:gridCol w="2339330"/>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 von </a:t>
                      </a:r>
                      <a:r>
                        <a:rPr lang="de-DE" sz="1800" b="1" dirty="0" smtClean="0">
                          <a:solidFill>
                            <a:schemeClr val="bg1"/>
                          </a:solidFill>
                        </a:rPr>
                        <a:t>Getriebewellen</a:t>
                      </a:r>
                      <a:endParaRPr lang="de-DE" sz="1800" b="1" dirty="0" smtClean="0">
                        <a:solidFill>
                          <a:schemeClr val="bg1"/>
                        </a:solidFill>
                      </a:endParaRP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Handhaben von </a:t>
                      </a:r>
                      <a:r>
                        <a:rPr lang="de-DE" sz="1200" b="0" kern="1200" dirty="0" smtClean="0">
                          <a:solidFill>
                            <a:srgbClr val="003D6A"/>
                          </a:solidFill>
                          <a:latin typeface="+mn-lt"/>
                          <a:ea typeface="+mn-ea"/>
                          <a:cs typeface="+mn-cs"/>
                        </a:rPr>
                        <a:t>Getriebe</a:t>
                      </a:r>
                    </a:p>
                    <a:p>
                      <a:r>
                        <a:rPr lang="de-DE" sz="1200" b="0" kern="1200" dirty="0" smtClean="0">
                          <a:solidFill>
                            <a:srgbClr val="003D6A"/>
                          </a:solidFill>
                          <a:latin typeface="+mn-lt"/>
                          <a:ea typeface="+mn-ea"/>
                          <a:cs typeface="+mn-cs"/>
                        </a:rPr>
                        <a:t>wellen </a:t>
                      </a:r>
                      <a:r>
                        <a:rPr lang="de-DE" sz="1200" b="0" kern="1200" dirty="0" smtClean="0">
                          <a:solidFill>
                            <a:srgbClr val="003D6A"/>
                          </a:solidFill>
                          <a:latin typeface="+mn-lt"/>
                          <a:ea typeface="+mn-ea"/>
                          <a:cs typeface="+mn-cs"/>
                        </a:rPr>
                        <a:t>für NAG2/NAG3-Daimler Getrieben in Transportkörben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Mehrere Linearportale inkl. Sonder-Korbgreifern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G160-ZSS, G120-AZSH, PGN+200-Sondergreifeinheit</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25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Klaus </a:t>
                      </a:r>
                      <a:r>
                        <a:rPr lang="de-DE" sz="1200" b="0" kern="1200" dirty="0" err="1" smtClean="0">
                          <a:solidFill>
                            <a:srgbClr val="003D6A"/>
                          </a:solidFill>
                          <a:latin typeface="+mn-lt"/>
                          <a:ea typeface="+mn-ea"/>
                          <a:cs typeface="+mn-cs"/>
                        </a:rPr>
                        <a:t>Zurmuehl</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2014</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5113" t="19087" b="3631"/>
          <a:stretch/>
        </p:blipFill>
        <p:spPr>
          <a:xfrm>
            <a:off x="198413" y="2492896"/>
            <a:ext cx="4857799" cy="2620543"/>
          </a:xfrm>
          <a:prstGeom prst="rect">
            <a:avLst/>
          </a:prstGeom>
        </p:spPr>
      </p:pic>
    </p:spTree>
    <p:extLst>
      <p:ext uri="{BB962C8B-B14F-4D97-AF65-F5344CB8AC3E}">
        <p14:creationId xmlns:p14="http://schemas.microsoft.com/office/powerpoint/2010/main" val="2171576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Handhaben von Wellen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1272397666"/>
              </p:ext>
            </p:extLst>
          </p:nvPr>
        </p:nvGraphicFramePr>
        <p:xfrm>
          <a:off x="5220072" y="2060848"/>
          <a:ext cx="3914776" cy="2763520"/>
        </p:xfrm>
        <a:graphic>
          <a:graphicData uri="http://schemas.openxmlformats.org/drawingml/2006/table">
            <a:tbl>
              <a:tblPr firstRow="1" bandRow="1">
                <a:tableStyleId>{3B4B98B0-60AC-42C2-AFA5-B58CD77FA1E5}</a:tableStyleId>
              </a:tblPr>
              <a:tblGrid>
                <a:gridCol w="1584176"/>
                <a:gridCol w="2330600"/>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Handhaben von Wellen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err="1" smtClean="0">
                          <a:solidFill>
                            <a:srgbClr val="003D6A"/>
                          </a:solidFill>
                          <a:latin typeface="+mn-lt"/>
                          <a:ea typeface="+mn-ea"/>
                          <a:cs typeface="+mn-cs"/>
                        </a:rPr>
                        <a:t>Maschinenbe</a:t>
                      </a:r>
                      <a:r>
                        <a:rPr lang="de-DE" sz="1200" b="0" kern="1200" dirty="0" smtClean="0">
                          <a:solidFill>
                            <a:srgbClr val="003D6A"/>
                          </a:solidFill>
                          <a:latin typeface="+mn-lt"/>
                          <a:ea typeface="+mn-ea"/>
                          <a:cs typeface="+mn-cs"/>
                        </a:rPr>
                        <a:t>-/</a:t>
                      </a:r>
                      <a:r>
                        <a:rPr lang="de-DE" sz="1200" b="0" kern="1200" dirty="0" err="1" smtClean="0">
                          <a:solidFill>
                            <a:srgbClr val="003D6A"/>
                          </a:solidFill>
                          <a:latin typeface="+mn-lt"/>
                          <a:ea typeface="+mn-ea"/>
                          <a:cs typeface="+mn-cs"/>
                        </a:rPr>
                        <a:t>entladung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G160-ZSS, </a:t>
                      </a:r>
                    </a:p>
                    <a:p>
                      <a:r>
                        <a:rPr lang="de-DE" sz="1200" b="0" kern="1200" dirty="0" smtClean="0">
                          <a:solidFill>
                            <a:srgbClr val="003D6A"/>
                          </a:solidFill>
                          <a:latin typeface="+mn-lt"/>
                          <a:ea typeface="+mn-ea"/>
                          <a:cs typeface="+mn-cs"/>
                        </a:rPr>
                        <a:t>D200-SSS, </a:t>
                      </a:r>
                    </a:p>
                    <a:p>
                      <a:r>
                        <a:rPr lang="de-DE" sz="1200" b="0" kern="1200" dirty="0" smtClean="0">
                          <a:solidFill>
                            <a:srgbClr val="003D6A"/>
                          </a:solidFill>
                          <a:latin typeface="+mn-lt"/>
                          <a:ea typeface="+mn-ea"/>
                          <a:cs typeface="+mn-cs"/>
                        </a:rPr>
                        <a:t>SRU+, </a:t>
                      </a:r>
                    </a:p>
                    <a:p>
                      <a:r>
                        <a:rPr lang="de-DE" sz="1200" b="0" kern="1200" dirty="0" smtClean="0">
                          <a:solidFill>
                            <a:srgbClr val="003D6A"/>
                          </a:solidFill>
                          <a:latin typeface="+mn-lt"/>
                          <a:ea typeface="+mn-ea"/>
                          <a:cs typeface="+mn-cs"/>
                        </a:rPr>
                        <a:t>PGN+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Klaus </a:t>
                      </a:r>
                      <a:r>
                        <a:rPr lang="de-DE" sz="1200" b="0" kern="1200" dirty="0" err="1" smtClean="0">
                          <a:solidFill>
                            <a:srgbClr val="003D6A"/>
                          </a:solidFill>
                          <a:latin typeface="+mn-lt"/>
                          <a:ea typeface="+mn-ea"/>
                          <a:cs typeface="+mn-cs"/>
                        </a:rPr>
                        <a:t>Zurmühl</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2012</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13646" r="17713"/>
          <a:stretch/>
        </p:blipFill>
        <p:spPr>
          <a:xfrm rot="16200000">
            <a:off x="610267" y="1771522"/>
            <a:ext cx="4032449" cy="3891018"/>
          </a:xfrm>
          <a:prstGeom prst="rect">
            <a:avLst/>
          </a:prstGeom>
        </p:spPr>
      </p:pic>
    </p:spTree>
    <p:extLst>
      <p:ext uri="{BB962C8B-B14F-4D97-AF65-F5344CB8AC3E}">
        <p14:creationId xmlns:p14="http://schemas.microsoft.com/office/powerpoint/2010/main" val="312205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Prüfen von Rundteilen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393569353"/>
              </p:ext>
            </p:extLst>
          </p:nvPr>
        </p:nvGraphicFramePr>
        <p:xfrm>
          <a:off x="5229224" y="2060848"/>
          <a:ext cx="3905623" cy="3119120"/>
        </p:xfrm>
        <a:graphic>
          <a:graphicData uri="http://schemas.openxmlformats.org/drawingml/2006/table">
            <a:tbl>
              <a:tblPr firstRow="1" bandRow="1">
                <a:tableStyleId>{3B4B98B0-60AC-42C2-AFA5-B58CD77FA1E5}</a:tableStyleId>
              </a:tblPr>
              <a:tblGrid>
                <a:gridCol w="1355994"/>
                <a:gridCol w="2549629"/>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Prüfen von Rundteilen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Die Greifer werden als Kontrollinstrument verwendet um die bearbeiteten </a:t>
                      </a:r>
                      <a:r>
                        <a:rPr lang="de-DE" sz="1200" b="0" kern="1200" dirty="0" err="1" smtClean="0">
                          <a:solidFill>
                            <a:srgbClr val="003D6A"/>
                          </a:solidFill>
                          <a:latin typeface="+mn-lt"/>
                          <a:ea typeface="+mn-ea"/>
                          <a:cs typeface="+mn-cs"/>
                        </a:rPr>
                        <a:t>Bohrerrohlinge</a:t>
                      </a:r>
                      <a:r>
                        <a:rPr lang="de-DE" sz="1200" b="0" kern="1200" dirty="0" smtClean="0">
                          <a:solidFill>
                            <a:srgbClr val="003D6A"/>
                          </a:solidFill>
                          <a:latin typeface="+mn-lt"/>
                          <a:ea typeface="+mn-ea"/>
                          <a:cs typeface="+mn-cs"/>
                        </a:rPr>
                        <a:t> als "Bearbeitung abgeschlossen" zu prüfen. Es werden 2 Durchmesser geprüft deshalb auch 2 Greifer hintereinander. Diese Greifer haben nach Kundeninfo über 30 Millionen Hübe gemacht. Es laufen pro Jahr 4-5 Millionen </a:t>
                      </a:r>
                      <a:r>
                        <a:rPr lang="de-DE" sz="1200" b="0" kern="1200" dirty="0" err="1" smtClean="0">
                          <a:solidFill>
                            <a:srgbClr val="003D6A"/>
                          </a:solidFill>
                          <a:latin typeface="+mn-lt"/>
                          <a:ea typeface="+mn-ea"/>
                          <a:cs typeface="+mn-cs"/>
                        </a:rPr>
                        <a:t>Bohrerrohlinge</a:t>
                      </a:r>
                      <a:r>
                        <a:rPr lang="de-DE" sz="1200" b="0" kern="1200" dirty="0" smtClean="0">
                          <a:solidFill>
                            <a:srgbClr val="003D6A"/>
                          </a:solidFill>
                          <a:latin typeface="+mn-lt"/>
                          <a:ea typeface="+mn-ea"/>
                          <a:cs typeface="+mn-cs"/>
                        </a:rPr>
                        <a:t> durch.</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16808"/>
          <a:stretch/>
        </p:blipFill>
        <p:spPr>
          <a:xfrm>
            <a:off x="683568" y="2060848"/>
            <a:ext cx="3881871" cy="3499622"/>
          </a:xfrm>
          <a:prstGeom prst="rect">
            <a:avLst/>
          </a:prstGeom>
        </p:spPr>
      </p:pic>
    </p:spTree>
    <p:extLst>
      <p:ext uri="{BB962C8B-B14F-4D97-AF65-F5344CB8AC3E}">
        <p14:creationId xmlns:p14="http://schemas.microsoft.com/office/powerpoint/2010/main" val="175270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Spannen von Stahlproben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4140506788"/>
              </p:ext>
            </p:extLst>
          </p:nvPr>
        </p:nvGraphicFramePr>
        <p:xfrm>
          <a:off x="5219700" y="2060848"/>
          <a:ext cx="3923878" cy="3312160"/>
        </p:xfrm>
        <a:graphic>
          <a:graphicData uri="http://schemas.openxmlformats.org/drawingml/2006/table">
            <a:tbl>
              <a:tblPr firstRow="1" bandRow="1">
                <a:tableStyleId>{3B4B98B0-60AC-42C2-AFA5-B58CD77FA1E5}</a:tableStyleId>
              </a:tblPr>
              <a:tblGrid>
                <a:gridCol w="1440532"/>
                <a:gridCol w="2483346"/>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Spannen von Stahlproben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Spannen von Stahlproben</a:t>
                      </a:r>
                      <a:r>
                        <a:rPr lang="de-DE" sz="1200" b="0" kern="1200" baseline="0" dirty="0" smtClean="0">
                          <a:solidFill>
                            <a:srgbClr val="003D6A"/>
                          </a:solidFill>
                          <a:latin typeface="+mn-lt"/>
                          <a:ea typeface="+mn-ea"/>
                          <a:cs typeface="+mn-cs"/>
                        </a:rPr>
                        <a:t> während des Fräsprozesses</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Schwenk-Greifeinheit</a:t>
                      </a:r>
                      <a:r>
                        <a:rPr lang="de-DE" sz="1200" b="0" kern="1200" baseline="0" dirty="0" smtClean="0">
                          <a:solidFill>
                            <a:srgbClr val="003D6A"/>
                          </a:solidFill>
                          <a:latin typeface="+mn-lt"/>
                          <a:ea typeface="+mn-ea"/>
                          <a:cs typeface="+mn-cs"/>
                        </a:rPr>
                        <a:t> externen Anschlägen, </a:t>
                      </a:r>
                      <a:r>
                        <a:rPr lang="de-DE" sz="1200" b="0" kern="1200" baseline="0" dirty="0" err="1" smtClean="0">
                          <a:solidFill>
                            <a:srgbClr val="003D6A"/>
                          </a:solidFill>
                          <a:latin typeface="+mn-lt"/>
                          <a:ea typeface="+mn-ea"/>
                          <a:cs typeface="+mn-cs"/>
                        </a:rPr>
                        <a:t>mech</a:t>
                      </a:r>
                      <a:r>
                        <a:rPr lang="de-DE" sz="1200" b="0" kern="1200" baseline="0" dirty="0" smtClean="0">
                          <a:solidFill>
                            <a:srgbClr val="003D6A"/>
                          </a:solidFill>
                          <a:latin typeface="+mn-lt"/>
                          <a:ea typeface="+mn-ea"/>
                          <a:cs typeface="+mn-cs"/>
                        </a:rPr>
                        <a:t>. Verriegelung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SRU+, PGN+, EDF</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2,5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Markus </a:t>
                      </a:r>
                      <a:r>
                        <a:rPr lang="de-DE" sz="1200" b="0" kern="1200" dirty="0" err="1" smtClean="0">
                          <a:solidFill>
                            <a:srgbClr val="003D6A"/>
                          </a:solidFill>
                          <a:latin typeface="+mn-lt"/>
                          <a:ea typeface="+mn-ea"/>
                          <a:cs typeface="+mn-cs"/>
                        </a:rPr>
                        <a:t>Enderle</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8500" t="7198" r="20075"/>
          <a:stretch/>
        </p:blipFill>
        <p:spPr>
          <a:xfrm>
            <a:off x="684213" y="1557586"/>
            <a:ext cx="4173587" cy="4176464"/>
          </a:xfrm>
          <a:prstGeom prst="rect">
            <a:avLst/>
          </a:prstGeom>
        </p:spPr>
      </p:pic>
    </p:spTree>
    <p:extLst>
      <p:ext uri="{BB962C8B-B14F-4D97-AF65-F5344CB8AC3E}">
        <p14:creationId xmlns:p14="http://schemas.microsoft.com/office/powerpoint/2010/main" val="2116825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Spannen von Materialproben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119058843"/>
              </p:ext>
            </p:extLst>
          </p:nvPr>
        </p:nvGraphicFramePr>
        <p:xfrm>
          <a:off x="4572000" y="2060848"/>
          <a:ext cx="4571578" cy="3888224"/>
        </p:xfrm>
        <a:graphic>
          <a:graphicData uri="http://schemas.openxmlformats.org/drawingml/2006/table">
            <a:tbl>
              <a:tblPr firstRow="1" bandRow="1">
                <a:tableStyleId>{3B4B98B0-60AC-42C2-AFA5-B58CD77FA1E5}</a:tableStyleId>
              </a:tblPr>
              <a:tblGrid>
                <a:gridCol w="1564235"/>
                <a:gridCol w="3007343"/>
              </a:tblGrid>
              <a:tr h="35483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Spannen von Materialproben</a:t>
                      </a:r>
                    </a:p>
                  </a:txBody>
                  <a:tcPr/>
                </a:tc>
                <a:tc hMerge="1">
                  <a:txBody>
                    <a:bodyPr/>
                    <a:lstStyle/>
                    <a:p>
                      <a:endParaRPr lang="de-DE" dirty="0"/>
                    </a:p>
                  </a:txBody>
                  <a:tcPr/>
                </a:tc>
              </a:tr>
              <a:tr h="437469">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Vorbereitung von Materialproben zur Analyse der Materialbestandteile</a:t>
                      </a:r>
                      <a:endParaRPr lang="de-DE" sz="1200" b="0" kern="1200" dirty="0">
                        <a:solidFill>
                          <a:srgbClr val="003D6A"/>
                        </a:solidFill>
                        <a:latin typeface="+mn-lt"/>
                        <a:ea typeface="+mn-ea"/>
                        <a:cs typeface="+mn-cs"/>
                      </a:endParaRPr>
                    </a:p>
                  </a:txBody>
                  <a:tcPr/>
                </a:tc>
              </a:tr>
              <a:tr h="11374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endParaRPr lang="de-DE" sz="1200" b="1" dirty="0" smtClean="0"/>
                    </a:p>
                  </a:txBody>
                  <a:tcPr/>
                </a:tc>
                <a:tc>
                  <a:txBody>
                    <a:bodyPr/>
                    <a:lstStyle/>
                    <a:p>
                      <a:r>
                        <a:rPr lang="de-DE" sz="1200" b="0" kern="1200" dirty="0" smtClean="0">
                          <a:solidFill>
                            <a:srgbClr val="003D6A"/>
                          </a:solidFill>
                          <a:latin typeface="+mn-lt"/>
                          <a:ea typeface="+mn-ea"/>
                          <a:cs typeface="+mn-cs"/>
                        </a:rPr>
                        <a:t>Schwenk-Greifeinheit aufgebaut auf einer stabilen und genauen Konsole, die direkt auf den Maschinentisch gespannt wird. Durch externe Anschläge und präzise Einzelteile wird dabei die Schwenkeinheit entlastet und die Präzision sicher gestellt.</a:t>
                      </a:r>
                      <a:endParaRPr lang="de-DE" sz="1200" b="0" kern="1200" dirty="0">
                        <a:solidFill>
                          <a:srgbClr val="003D6A"/>
                        </a:solidFill>
                        <a:latin typeface="+mn-lt"/>
                        <a:ea typeface="+mn-ea"/>
                        <a:cs typeface="+mn-cs"/>
                      </a:endParaRPr>
                    </a:p>
                  </a:txBody>
                  <a:tcPr/>
                </a:tc>
              </a:tr>
              <a:tr h="3548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SRU+, PGN+, DDF</a:t>
                      </a:r>
                    </a:p>
                  </a:txBody>
                  <a:tcPr/>
                </a:tc>
              </a:tr>
              <a:tr h="3548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548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1,5 kg</a:t>
                      </a:r>
                      <a:endParaRPr lang="de-DE" sz="1200" b="0" kern="1200" dirty="0">
                        <a:solidFill>
                          <a:srgbClr val="003D6A"/>
                        </a:solidFill>
                        <a:latin typeface="+mn-lt"/>
                        <a:ea typeface="+mn-ea"/>
                        <a:cs typeface="+mn-cs"/>
                      </a:endParaRPr>
                    </a:p>
                  </a:txBody>
                  <a:tcPr/>
                </a:tc>
              </a:tr>
              <a:tr h="4374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Markus </a:t>
                      </a:r>
                      <a:r>
                        <a:rPr lang="de-DE" sz="1200" b="0" kern="1200" dirty="0" err="1" smtClean="0">
                          <a:solidFill>
                            <a:srgbClr val="003D6A"/>
                          </a:solidFill>
                          <a:latin typeface="+mn-lt"/>
                          <a:ea typeface="+mn-ea"/>
                          <a:cs typeface="+mn-cs"/>
                        </a:rPr>
                        <a:t>Enderle</a:t>
                      </a:r>
                      <a:endParaRPr lang="de-DE" sz="1200" b="0" kern="1200" dirty="0">
                        <a:solidFill>
                          <a:srgbClr val="003D6A"/>
                        </a:solidFill>
                        <a:latin typeface="+mn-lt"/>
                        <a:ea typeface="+mn-ea"/>
                        <a:cs typeface="+mn-cs"/>
                      </a:endParaRPr>
                    </a:p>
                  </a:txBody>
                  <a:tcPr/>
                </a:tc>
              </a:tr>
              <a:tr h="3548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2012</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12988" t="6008" r="16139"/>
          <a:stretch/>
        </p:blipFill>
        <p:spPr>
          <a:xfrm>
            <a:off x="467544" y="2060575"/>
            <a:ext cx="3689942" cy="3241154"/>
          </a:xfrm>
          <a:prstGeom prst="rect">
            <a:avLst/>
          </a:prstGeom>
        </p:spPr>
      </p:pic>
    </p:spTree>
    <p:extLst>
      <p:ext uri="{BB962C8B-B14F-4D97-AF65-F5344CB8AC3E}">
        <p14:creationId xmlns:p14="http://schemas.microsoft.com/office/powerpoint/2010/main" val="4182560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Stapeln von Schmiedestücken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1565094578"/>
              </p:ext>
            </p:extLst>
          </p:nvPr>
        </p:nvGraphicFramePr>
        <p:xfrm>
          <a:off x="2627313" y="2060848"/>
          <a:ext cx="6516265" cy="4226560"/>
        </p:xfrm>
        <a:graphic>
          <a:graphicData uri="http://schemas.openxmlformats.org/drawingml/2006/table">
            <a:tbl>
              <a:tblPr firstRow="1" bandRow="1">
                <a:tableStyleId>{3B4B98B0-60AC-42C2-AFA5-B58CD77FA1E5}</a:tableStyleId>
              </a:tblPr>
              <a:tblGrid>
                <a:gridCol w="1584647"/>
                <a:gridCol w="4931618"/>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Stapeln von Schmiedestücken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Abholen von Schmiedewerkstücken und auf Paletten stapeln. Zwischenlagen mit dem zweiten Greifer abholen und auf die Werkstücklage ablegen.</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Für die heißen Werkstücke wird ein PZN+ eingesetzt, der durch </a:t>
                      </a:r>
                      <a:r>
                        <a:rPr lang="de-DE" sz="1200" b="0" kern="1200" dirty="0" err="1" smtClean="0">
                          <a:solidFill>
                            <a:srgbClr val="003D6A"/>
                          </a:solidFill>
                          <a:latin typeface="+mn-lt"/>
                          <a:ea typeface="+mn-ea"/>
                          <a:cs typeface="+mn-cs"/>
                        </a:rPr>
                        <a:t>Viton</a:t>
                      </a:r>
                      <a:r>
                        <a:rPr lang="de-DE" sz="1200" b="0" kern="1200" dirty="0" smtClean="0">
                          <a:solidFill>
                            <a:srgbClr val="003D6A"/>
                          </a:solidFill>
                          <a:latin typeface="+mn-lt"/>
                          <a:ea typeface="+mn-ea"/>
                          <a:cs typeface="+mn-cs"/>
                        </a:rPr>
                        <a:t> </a:t>
                      </a:r>
                      <a:r>
                        <a:rPr lang="de-DE" sz="1200" b="0" kern="1200" dirty="0" smtClean="0">
                          <a:solidFill>
                            <a:srgbClr val="003D6A"/>
                          </a:solidFill>
                          <a:latin typeface="+mn-lt"/>
                          <a:ea typeface="+mn-ea"/>
                          <a:cs typeface="+mn-cs"/>
                        </a:rPr>
                        <a:t>Dichtungen</a:t>
                      </a:r>
                      <a:r>
                        <a:rPr lang="de-DE" sz="1200" b="0" kern="1200" dirty="0" smtClean="0">
                          <a:solidFill>
                            <a:srgbClr val="003D6A"/>
                          </a:solidFill>
                          <a:latin typeface="+mn-lt"/>
                          <a:ea typeface="+mn-ea"/>
                          <a:cs typeface="+mn-cs"/>
                        </a:rPr>
                        <a:t>, Hochtemperatur Schmierung, Hitzeschutzhülle und </a:t>
                      </a:r>
                      <a:r>
                        <a:rPr lang="de-DE" sz="1200" b="0" kern="1200" dirty="0" smtClean="0">
                          <a:solidFill>
                            <a:srgbClr val="003D6A"/>
                          </a:solidFill>
                          <a:latin typeface="+mn-lt"/>
                          <a:ea typeface="+mn-ea"/>
                          <a:cs typeface="+mn-cs"/>
                        </a:rPr>
                        <a:t>Hitze-strahlblech </a:t>
                      </a:r>
                      <a:r>
                        <a:rPr lang="de-DE" sz="1200" b="0" kern="1200" dirty="0" smtClean="0">
                          <a:solidFill>
                            <a:srgbClr val="003D6A"/>
                          </a:solidFill>
                          <a:latin typeface="+mn-lt"/>
                          <a:ea typeface="+mn-ea"/>
                          <a:cs typeface="+mn-cs"/>
                        </a:rPr>
                        <a:t>auf die Aufgabe angepasst wurde. Der Z-Ausgleich ist ebenfalls durch besondere Führungen auf die raue Umgebung angepasst und verhindert einen starken Aufprall bei Ablage der Werkstücke. Durch den im 45° Winkel angebrachten Parallelgreifer mit externen Führungen können die großen Gitterroste gegriffen werden ohne Werkzeugwechsel.</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PGN+200</a:t>
                      </a:r>
                    </a:p>
                    <a:p>
                      <a:r>
                        <a:rPr lang="de-DE" sz="1200" b="0" kern="1200" dirty="0" smtClean="0">
                          <a:solidFill>
                            <a:srgbClr val="003D6A"/>
                          </a:solidFill>
                          <a:latin typeface="+mn-lt"/>
                          <a:ea typeface="+mn-ea"/>
                          <a:cs typeface="+mn-cs"/>
                        </a:rPr>
                        <a:t>PZN+240</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11…150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Markus </a:t>
                      </a:r>
                      <a:r>
                        <a:rPr lang="de-DE" sz="1200" b="0" kern="1200" dirty="0" err="1" smtClean="0">
                          <a:solidFill>
                            <a:srgbClr val="003D6A"/>
                          </a:solidFill>
                          <a:latin typeface="+mn-lt"/>
                          <a:ea typeface="+mn-ea"/>
                          <a:cs typeface="+mn-cs"/>
                        </a:rPr>
                        <a:t>Enderle</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5" name="Grafik 4"/>
          <p:cNvPicPr>
            <a:picLocks noChangeAspect="1"/>
          </p:cNvPicPr>
          <p:nvPr/>
        </p:nvPicPr>
        <p:blipFill rotWithShape="1">
          <a:blip r:embed="rId2"/>
          <a:srcRect l="3696" t="10629" r="2960"/>
          <a:stretch/>
        </p:blipFill>
        <p:spPr>
          <a:xfrm>
            <a:off x="-1438" y="6116156"/>
            <a:ext cx="9145016" cy="326912"/>
          </a:xfrm>
          <a:prstGeom prst="rect">
            <a:avLst/>
          </a:prstGeom>
        </p:spPr>
      </p:pic>
    </p:spTree>
    <p:extLst>
      <p:ext uri="{BB962C8B-B14F-4D97-AF65-F5344CB8AC3E}">
        <p14:creationId xmlns:p14="http://schemas.microsoft.com/office/powerpoint/2010/main" val="1811258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330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err="1" smtClean="0">
                <a:solidFill>
                  <a:schemeClr val="bg1"/>
                </a:solidFill>
              </a:rPr>
              <a:t>Be</a:t>
            </a:r>
            <a:r>
              <a:rPr lang="de-DE" sz="4000" b="1" dirty="0" smtClean="0">
                <a:solidFill>
                  <a:schemeClr val="bg1"/>
                </a:solidFill>
              </a:rPr>
              <a:t>-/Entladen von </a:t>
            </a:r>
            <a:r>
              <a:rPr lang="de-DE" sz="4000" b="1" dirty="0">
                <a:solidFill>
                  <a:schemeClr val="bg1"/>
                </a:solidFill>
              </a:rPr>
              <a:t>M</a:t>
            </a:r>
            <a:r>
              <a:rPr lang="de-DE" sz="4000" b="1" dirty="0" smtClean="0">
                <a:solidFill>
                  <a:schemeClr val="bg1"/>
                </a:solidFill>
              </a:rPr>
              <a:t>aschinen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154584010"/>
              </p:ext>
            </p:extLst>
          </p:nvPr>
        </p:nvGraphicFramePr>
        <p:xfrm>
          <a:off x="5220072" y="2060848"/>
          <a:ext cx="3914776" cy="1940560"/>
        </p:xfrm>
        <a:graphic>
          <a:graphicData uri="http://schemas.openxmlformats.org/drawingml/2006/table">
            <a:tbl>
              <a:tblPr firstRow="1" bandRow="1">
                <a:tableStyleId>{3B4B98B0-60AC-42C2-AFA5-B58CD77FA1E5}</a:tableStyleId>
              </a:tblPr>
              <a:tblGrid>
                <a:gridCol w="1719040"/>
                <a:gridCol w="2195736"/>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err="1" smtClean="0">
                          <a:solidFill>
                            <a:schemeClr val="bg1"/>
                          </a:solidFill>
                        </a:rPr>
                        <a:t>Be</a:t>
                      </a:r>
                      <a:r>
                        <a:rPr lang="de-DE" sz="1800" b="1" dirty="0" smtClean="0">
                          <a:solidFill>
                            <a:schemeClr val="bg1"/>
                          </a:solidFill>
                        </a:rPr>
                        <a:t>-/Entladen von Maschinen</a:t>
                      </a:r>
                    </a:p>
                  </a:txBody>
                  <a:tcPr/>
                </a:tc>
                <a:tc hMerge="1">
                  <a:txBody>
                    <a:bodyPr/>
                    <a:lstStyle/>
                    <a:p>
                      <a:endParaRPr lang="de-DE"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en-US" sz="1200" b="0" kern="1200" dirty="0" smtClean="0">
                          <a:solidFill>
                            <a:srgbClr val="003D6A"/>
                          </a:solidFill>
                          <a:latin typeface="+mn-lt"/>
                          <a:ea typeface="+mn-ea"/>
                          <a:cs typeface="+mn-cs"/>
                        </a:rPr>
                        <a:t>PGN+ </a:t>
                      </a:r>
                    </a:p>
                    <a:p>
                      <a:r>
                        <a:rPr lang="en-US" sz="1200" b="0" kern="1200" dirty="0" smtClean="0">
                          <a:solidFill>
                            <a:srgbClr val="003D6A"/>
                          </a:solidFill>
                          <a:latin typeface="+mn-lt"/>
                          <a:ea typeface="+mn-ea"/>
                          <a:cs typeface="+mn-cs"/>
                        </a:rPr>
                        <a:t>SRH-plus</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Bis 45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Anwenderbericht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2014</a:t>
                      </a:r>
                      <a:endParaRPr lang="de-DE" sz="1200" b="0" kern="1200" dirty="0">
                        <a:solidFill>
                          <a:srgbClr val="003D6A"/>
                        </a:solidFill>
                        <a:latin typeface="+mn-lt"/>
                        <a:ea typeface="+mn-ea"/>
                        <a:cs typeface="+mn-cs"/>
                      </a:endParaRPr>
                    </a:p>
                  </a:txBody>
                  <a:tcPr/>
                </a:tc>
              </a:tr>
            </a:tbl>
          </a:graphicData>
        </a:graphic>
      </p:graphicFrame>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8994" r="20994"/>
          <a:stretch/>
        </p:blipFill>
        <p:spPr>
          <a:xfrm>
            <a:off x="467073" y="1252220"/>
            <a:ext cx="4320480" cy="4785360"/>
          </a:xfrm>
          <a:prstGeom prst="rect">
            <a:avLst/>
          </a:prstGeom>
        </p:spPr>
      </p:pic>
    </p:spTree>
    <p:extLst>
      <p:ext uri="{BB962C8B-B14F-4D97-AF65-F5344CB8AC3E}">
        <p14:creationId xmlns:p14="http://schemas.microsoft.com/office/powerpoint/2010/main" val="9353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err="1" smtClean="0">
                <a:solidFill>
                  <a:schemeClr val="bg1"/>
                </a:solidFill>
              </a:rPr>
              <a:t>Be</a:t>
            </a:r>
            <a:r>
              <a:rPr lang="de-DE" sz="4000" b="1" dirty="0" smtClean="0">
                <a:solidFill>
                  <a:schemeClr val="bg1"/>
                </a:solidFill>
              </a:rPr>
              <a:t>-/Entladen von Regelgerät</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1110282515"/>
              </p:ext>
            </p:extLst>
          </p:nvPr>
        </p:nvGraphicFramePr>
        <p:xfrm>
          <a:off x="5220071" y="2060848"/>
          <a:ext cx="3923929" cy="3677920"/>
        </p:xfrm>
        <a:graphic>
          <a:graphicData uri="http://schemas.openxmlformats.org/drawingml/2006/table">
            <a:tbl>
              <a:tblPr firstRow="1" bandRow="1">
                <a:tableStyleId>{3B4B98B0-60AC-42C2-AFA5-B58CD77FA1E5}</a:tableStyleId>
              </a:tblPr>
              <a:tblGrid>
                <a:gridCol w="1712260"/>
                <a:gridCol w="2211669"/>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err="1" smtClean="0">
                          <a:solidFill>
                            <a:schemeClr val="bg1"/>
                          </a:solidFill>
                        </a:rPr>
                        <a:t>Be</a:t>
                      </a:r>
                      <a:r>
                        <a:rPr lang="de-DE" sz="1800" b="1" dirty="0" smtClean="0">
                          <a:solidFill>
                            <a:schemeClr val="bg1"/>
                          </a:solidFill>
                        </a:rPr>
                        <a:t>-/Entladen von Regelgerät</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err="1" smtClean="0">
                          <a:solidFill>
                            <a:srgbClr val="003D6A"/>
                          </a:solidFill>
                          <a:latin typeface="+mn-lt"/>
                          <a:ea typeface="+mn-ea"/>
                          <a:cs typeface="+mn-cs"/>
                        </a:rPr>
                        <a:t>Be</a:t>
                      </a:r>
                      <a:r>
                        <a:rPr lang="de-DE" sz="1200" b="0" kern="1200" dirty="0" smtClean="0">
                          <a:solidFill>
                            <a:srgbClr val="003D6A"/>
                          </a:solidFill>
                          <a:latin typeface="+mn-lt"/>
                          <a:ea typeface="+mn-ea"/>
                          <a:cs typeface="+mn-cs"/>
                        </a:rPr>
                        <a:t>- und Entladung einer Mechatronik, VW Regelgerät/ Automatikgetriebe, zur Funktionsprüfung. </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Elektrisch-Pneumatische Kombilösung. </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ERM 160, </a:t>
                      </a:r>
                    </a:p>
                    <a:p>
                      <a:r>
                        <a:rPr lang="de-DE" sz="1200" b="0" kern="1200" dirty="0" smtClean="0">
                          <a:solidFill>
                            <a:srgbClr val="003D6A"/>
                          </a:solidFill>
                          <a:latin typeface="+mn-lt"/>
                          <a:ea typeface="+mn-ea"/>
                          <a:cs typeface="+mn-cs"/>
                        </a:rPr>
                        <a:t>PGN+</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Werkstückgewicht</a:t>
                      </a:r>
                    </a:p>
                  </a:txBody>
                  <a:tcPr/>
                </a:tc>
                <a:tc>
                  <a:txBody>
                    <a:bodyPr/>
                    <a:lstStyle/>
                    <a:p>
                      <a:r>
                        <a:rPr lang="de-DE" sz="1200" b="0" kern="1200" dirty="0" smtClean="0">
                          <a:solidFill>
                            <a:srgbClr val="003D6A"/>
                          </a:solidFill>
                          <a:latin typeface="+mn-lt"/>
                          <a:ea typeface="+mn-ea"/>
                          <a:cs typeface="+mn-cs"/>
                        </a:rPr>
                        <a:t>13 kg</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Andreas</a:t>
                      </a:r>
                      <a:r>
                        <a:rPr lang="de-DE" sz="1200" b="0" kern="1200" baseline="0" dirty="0" smtClean="0">
                          <a:solidFill>
                            <a:srgbClr val="003D6A"/>
                          </a:solidFill>
                          <a:latin typeface="+mn-lt"/>
                          <a:ea typeface="+mn-ea"/>
                          <a:cs typeface="+mn-cs"/>
                        </a:rPr>
                        <a:t> </a:t>
                      </a:r>
                      <a:r>
                        <a:rPr lang="de-DE" sz="1200" b="0" kern="1200" dirty="0" err="1" smtClean="0">
                          <a:solidFill>
                            <a:srgbClr val="003D6A"/>
                          </a:solidFill>
                          <a:latin typeface="+mn-lt"/>
                          <a:ea typeface="+mn-ea"/>
                          <a:cs typeface="+mn-cs"/>
                        </a:rPr>
                        <a:t>Brahner</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3775" t="8768" r="4397" b="9503"/>
          <a:stretch/>
        </p:blipFill>
        <p:spPr>
          <a:xfrm rot="5400000">
            <a:off x="179511" y="1981127"/>
            <a:ext cx="4680522" cy="3096344"/>
          </a:xfrm>
          <a:prstGeom prst="rect">
            <a:avLst/>
          </a:prstGeom>
        </p:spPr>
      </p:pic>
    </p:spTree>
    <p:extLst>
      <p:ext uri="{BB962C8B-B14F-4D97-AF65-F5344CB8AC3E}">
        <p14:creationId xmlns:p14="http://schemas.microsoft.com/office/powerpoint/2010/main" val="1036845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err="1" smtClean="0">
                <a:solidFill>
                  <a:schemeClr val="bg1"/>
                </a:solidFill>
              </a:rPr>
              <a:t>Be</a:t>
            </a:r>
            <a:r>
              <a:rPr lang="de-DE" sz="4000" b="1" dirty="0" smtClean="0">
                <a:solidFill>
                  <a:schemeClr val="bg1"/>
                </a:solidFill>
              </a:rPr>
              <a:t>-/Entladen von Wellen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053671370"/>
              </p:ext>
            </p:extLst>
          </p:nvPr>
        </p:nvGraphicFramePr>
        <p:xfrm>
          <a:off x="5220072" y="2060848"/>
          <a:ext cx="3914776" cy="3124200"/>
        </p:xfrm>
        <a:graphic>
          <a:graphicData uri="http://schemas.openxmlformats.org/drawingml/2006/table">
            <a:tbl>
              <a:tblPr firstRow="1" bandRow="1">
                <a:tableStyleId>{3B4B98B0-60AC-42C2-AFA5-B58CD77FA1E5}</a:tableStyleId>
              </a:tblPr>
              <a:tblGrid>
                <a:gridCol w="1719040"/>
                <a:gridCol w="2195736"/>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err="1" smtClean="0">
                          <a:solidFill>
                            <a:schemeClr val="bg1"/>
                          </a:solidFill>
                        </a:rPr>
                        <a:t>Be</a:t>
                      </a:r>
                      <a:r>
                        <a:rPr lang="de-DE" sz="1800" b="1" dirty="0" smtClean="0">
                          <a:solidFill>
                            <a:schemeClr val="bg1"/>
                          </a:solidFill>
                        </a:rPr>
                        <a:t>-/Entladen von Wellen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Zylindrische Teile handhaben und schwenken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Kombinierte Schwenk-Greifeinheit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SRU+40</a:t>
                      </a:r>
                    </a:p>
                    <a:p>
                      <a:r>
                        <a:rPr lang="de-DE" sz="1200" b="0" kern="1200" dirty="0" smtClean="0">
                          <a:solidFill>
                            <a:srgbClr val="003D6A"/>
                          </a:solidFill>
                          <a:latin typeface="+mn-lt"/>
                          <a:ea typeface="+mn-ea"/>
                          <a:cs typeface="+mn-cs"/>
                        </a:rPr>
                        <a:t>SRH+ 35</a:t>
                      </a:r>
                    </a:p>
                    <a:p>
                      <a:r>
                        <a:rPr lang="de-DE" sz="1200" b="0" kern="1200" dirty="0" smtClean="0">
                          <a:solidFill>
                            <a:srgbClr val="003D6A"/>
                          </a:solidFill>
                          <a:latin typeface="+mn-lt"/>
                          <a:ea typeface="+mn-ea"/>
                          <a:cs typeface="+mn-cs"/>
                        </a:rPr>
                        <a:t>PGN+125</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Jochen </a:t>
                      </a:r>
                      <a:r>
                        <a:rPr lang="de-DE" sz="1200" b="0" kern="1200" dirty="0" err="1" smtClean="0">
                          <a:solidFill>
                            <a:srgbClr val="003D6A"/>
                          </a:solidFill>
                          <a:latin typeface="+mn-lt"/>
                          <a:ea typeface="+mn-ea"/>
                          <a:cs typeface="+mn-cs"/>
                        </a:rPr>
                        <a:t>Röslen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2016</a:t>
                      </a:r>
                      <a:endParaRPr lang="de-DE" sz="1200" b="0" kern="1200" dirty="0">
                        <a:solidFill>
                          <a:srgbClr val="003D6A"/>
                        </a:solidFill>
                        <a:latin typeface="+mn-lt"/>
                        <a:ea typeface="+mn-ea"/>
                        <a:cs typeface="+mn-cs"/>
                      </a:endParaRPr>
                    </a:p>
                  </a:txBody>
                  <a:tcPr/>
                </a:tc>
              </a:tr>
            </a:tbl>
          </a:graphicData>
        </a:graphic>
      </p:graphicFrame>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2988" t="2441" r="24801" b="3630"/>
          <a:stretch/>
        </p:blipFill>
        <p:spPr>
          <a:xfrm rot="16200000">
            <a:off x="683097" y="1839953"/>
            <a:ext cx="3888432" cy="3888432"/>
          </a:xfrm>
          <a:prstGeom prst="rect">
            <a:avLst/>
          </a:prstGeom>
        </p:spPr>
      </p:pic>
    </p:spTree>
    <p:extLst>
      <p:ext uri="{BB962C8B-B14F-4D97-AF65-F5344CB8AC3E}">
        <p14:creationId xmlns:p14="http://schemas.microsoft.com/office/powerpoint/2010/main" val="12411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err="1" smtClean="0">
                <a:solidFill>
                  <a:schemeClr val="bg1"/>
                </a:solidFill>
              </a:rPr>
              <a:t>Be</a:t>
            </a:r>
            <a:r>
              <a:rPr lang="de-DE" sz="4000" b="1" dirty="0" smtClean="0">
                <a:solidFill>
                  <a:schemeClr val="bg1"/>
                </a:solidFill>
              </a:rPr>
              <a:t>-/Entladen von Wellen</a:t>
            </a:r>
            <a:endParaRPr lang="de-DE" sz="4000" b="1" dirty="0">
              <a:solidFill>
                <a:schemeClr val="bg1"/>
              </a:solidFill>
            </a:endParaRPr>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8500" t="14331" r="26375" b="4820"/>
          <a:stretch/>
        </p:blipFill>
        <p:spPr>
          <a:xfrm>
            <a:off x="684213" y="1743643"/>
            <a:ext cx="3887787" cy="3776708"/>
          </a:xfrm>
          <a:prstGeom prst="rect">
            <a:avLst/>
          </a:prstGeom>
        </p:spPr>
      </p:pic>
      <p:graphicFrame>
        <p:nvGraphicFramePr>
          <p:cNvPr id="3" name="Tabelle 2"/>
          <p:cNvGraphicFramePr>
            <a:graphicFrameLocks noGrp="1"/>
          </p:cNvGraphicFramePr>
          <p:nvPr>
            <p:extLst>
              <p:ext uri="{D42A27DB-BD31-4B8C-83A1-F6EECF244321}">
                <p14:modId xmlns:p14="http://schemas.microsoft.com/office/powerpoint/2010/main" val="24366173"/>
              </p:ext>
            </p:extLst>
          </p:nvPr>
        </p:nvGraphicFramePr>
        <p:xfrm>
          <a:off x="5220072" y="2060848"/>
          <a:ext cx="3914776" cy="2941320"/>
        </p:xfrm>
        <a:graphic>
          <a:graphicData uri="http://schemas.openxmlformats.org/drawingml/2006/table">
            <a:tbl>
              <a:tblPr firstRow="1" bandRow="1">
                <a:tableStyleId>{3B4B98B0-60AC-42C2-AFA5-B58CD77FA1E5}</a:tableStyleId>
              </a:tblPr>
              <a:tblGrid>
                <a:gridCol w="1719040"/>
                <a:gridCol w="2195736"/>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err="1" smtClean="0">
                          <a:solidFill>
                            <a:schemeClr val="bg1"/>
                          </a:solidFill>
                        </a:rPr>
                        <a:t>Be</a:t>
                      </a:r>
                      <a:r>
                        <a:rPr lang="de-DE" sz="1800" b="1" dirty="0" smtClean="0">
                          <a:solidFill>
                            <a:schemeClr val="bg1"/>
                          </a:solidFill>
                        </a:rPr>
                        <a:t>-/Entladen von Wellen</a:t>
                      </a: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Zylindrische Teile handhaben und schwenken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Kombinierte Schwenk-Greifeinheit</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Eingesetzte Produkte</a:t>
                      </a:r>
                      <a:endParaRPr lang="de-DE" sz="1200" b="1" dirty="0"/>
                    </a:p>
                  </a:txBody>
                  <a:tcPr/>
                </a:tc>
                <a:tc>
                  <a:txBody>
                    <a:bodyPr/>
                    <a:lstStyle/>
                    <a:p>
                      <a:r>
                        <a:rPr lang="de-DE" sz="1200" b="0" kern="1200" dirty="0" smtClean="0">
                          <a:solidFill>
                            <a:srgbClr val="003D6A"/>
                          </a:solidFill>
                          <a:latin typeface="+mn-lt"/>
                          <a:ea typeface="+mn-ea"/>
                          <a:cs typeface="+mn-cs"/>
                        </a:rPr>
                        <a:t>SRH+35</a:t>
                      </a:r>
                    </a:p>
                    <a:p>
                      <a:r>
                        <a:rPr lang="de-DE" sz="1200" b="0" kern="1200" dirty="0" smtClean="0">
                          <a:solidFill>
                            <a:srgbClr val="003D6A"/>
                          </a:solidFill>
                          <a:latin typeface="+mn-lt"/>
                          <a:ea typeface="+mn-ea"/>
                          <a:cs typeface="+mn-cs"/>
                        </a:rPr>
                        <a:t>PGN+125</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Kundenapplikation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Ansprechpartner bei SCHUNK </a:t>
                      </a:r>
                    </a:p>
                  </a:txBody>
                  <a:tcPr/>
                </a:tc>
                <a:tc>
                  <a:txBody>
                    <a:bodyPr/>
                    <a:lstStyle/>
                    <a:p>
                      <a:r>
                        <a:rPr lang="de-DE" sz="1200" b="0" kern="1200" dirty="0" smtClean="0">
                          <a:solidFill>
                            <a:srgbClr val="003D6A"/>
                          </a:solidFill>
                          <a:latin typeface="+mn-lt"/>
                          <a:ea typeface="+mn-ea"/>
                          <a:cs typeface="+mn-cs"/>
                        </a:rPr>
                        <a:t>Jochen </a:t>
                      </a:r>
                      <a:r>
                        <a:rPr lang="de-DE" sz="1200" b="0" kern="1200" dirty="0" err="1" smtClean="0">
                          <a:solidFill>
                            <a:srgbClr val="003D6A"/>
                          </a:solidFill>
                          <a:latin typeface="+mn-lt"/>
                          <a:ea typeface="+mn-ea"/>
                          <a:cs typeface="+mn-cs"/>
                        </a:rPr>
                        <a:t>Röslen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2016</a:t>
                      </a:r>
                      <a:endParaRPr lang="de-DE" sz="1200" b="0" kern="1200" dirty="0">
                        <a:solidFill>
                          <a:srgbClr val="003D6A"/>
                        </a:solidFill>
                        <a:latin typeface="+mn-lt"/>
                        <a:ea typeface="+mn-ea"/>
                        <a:cs typeface="+mn-cs"/>
                      </a:endParaRPr>
                    </a:p>
                  </a:txBody>
                  <a:tcPr/>
                </a:tc>
              </a:tr>
            </a:tbl>
          </a:graphicData>
        </a:graphic>
      </p:graphicFrame>
    </p:spTree>
    <p:extLst>
      <p:ext uri="{BB962C8B-B14F-4D97-AF65-F5344CB8AC3E}">
        <p14:creationId xmlns:p14="http://schemas.microsoft.com/office/powerpoint/2010/main" val="309354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627313" y="473082"/>
            <a:ext cx="6516687" cy="611021"/>
          </a:xfrm>
          <a:prstGeom prst="rect">
            <a:avLst/>
          </a:prstGeom>
          <a:solidFill>
            <a:srgbClr val="003D6A"/>
          </a:solidFill>
        </p:spPr>
        <p:txBody>
          <a:bodyPr wrap="square" lIns="90000" tIns="90000" bIns="0" rtlCol="0" anchor="ctr" anchorCtr="0">
            <a:spAutoFit/>
          </a:bodyPr>
          <a:lstStyle/>
          <a:p>
            <a:pPr>
              <a:lnSpc>
                <a:spcPts val="4000"/>
              </a:lnSpc>
            </a:pPr>
            <a:r>
              <a:rPr lang="de-DE" sz="4000" b="1" dirty="0" smtClean="0">
                <a:solidFill>
                  <a:schemeClr val="bg1"/>
                </a:solidFill>
              </a:rPr>
              <a:t>Greifen von Gussteilen</a:t>
            </a:r>
            <a:endParaRPr lang="de-DE" sz="4000" b="1" dirty="0">
              <a:solidFill>
                <a:schemeClr val="bg1"/>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671107920"/>
              </p:ext>
            </p:extLst>
          </p:nvPr>
        </p:nvGraphicFramePr>
        <p:xfrm>
          <a:off x="5220071" y="2060848"/>
          <a:ext cx="3923929" cy="3307080"/>
        </p:xfrm>
        <a:graphic>
          <a:graphicData uri="http://schemas.openxmlformats.org/drawingml/2006/table">
            <a:tbl>
              <a:tblPr firstRow="1" bandRow="1">
                <a:tableStyleId>{3B4B98B0-60AC-42C2-AFA5-B58CD77FA1E5}</a:tableStyleId>
              </a:tblPr>
              <a:tblGrid>
                <a:gridCol w="1512169"/>
                <a:gridCol w="2411760"/>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Greifen</a:t>
                      </a:r>
                      <a:r>
                        <a:rPr lang="de-DE" sz="1800" b="1" baseline="0" dirty="0" smtClean="0">
                          <a:solidFill>
                            <a:schemeClr val="bg1"/>
                          </a:solidFill>
                        </a:rPr>
                        <a:t> von Gussteilen</a:t>
                      </a:r>
                      <a:endParaRPr lang="de-DE" sz="1800" b="1" dirty="0" smtClean="0">
                        <a:solidFill>
                          <a:schemeClr val="bg1"/>
                        </a:solidFill>
                      </a:endParaRPr>
                    </a:p>
                  </a:txBody>
                  <a:tcPr/>
                </a:tc>
                <a:tc hMerge="1">
                  <a:txBody>
                    <a:bodyPr/>
                    <a:lstStyle/>
                    <a:p>
                      <a:endParaRPr lang="de-DE" dirty="0"/>
                    </a:p>
                  </a:txBody>
                  <a:tcPr/>
                </a:tc>
              </a:tr>
              <a:tr h="370840">
                <a:tc>
                  <a:txBody>
                    <a:bodyPr/>
                    <a:lstStyle/>
                    <a:p>
                      <a:r>
                        <a:rPr lang="de-DE" sz="1200" b="1" dirty="0" smtClean="0">
                          <a:solidFill>
                            <a:srgbClr val="003D6A"/>
                          </a:solidFill>
                        </a:rPr>
                        <a:t>Aufgabenstellung</a:t>
                      </a:r>
                      <a:endParaRPr lang="de-DE" sz="1200" b="1" dirty="0"/>
                    </a:p>
                  </a:txBody>
                  <a:tcPr/>
                </a:tc>
                <a:tc>
                  <a:txBody>
                    <a:bodyPr/>
                    <a:lstStyle/>
                    <a:p>
                      <a:r>
                        <a:rPr lang="de-DE" sz="1200" b="0" kern="1200" dirty="0" smtClean="0">
                          <a:solidFill>
                            <a:srgbClr val="003D6A"/>
                          </a:solidFill>
                          <a:latin typeface="+mn-lt"/>
                          <a:ea typeface="+mn-ea"/>
                          <a:cs typeface="+mn-cs"/>
                        </a:rPr>
                        <a:t>Lose in einer Transportbox abgelegte Gussteile sollen von einem Roboter entnommen werden.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SCHUNK Lösung</a:t>
                      </a:r>
                    </a:p>
                  </a:txBody>
                  <a:tcPr/>
                </a:tc>
                <a:tc>
                  <a:txBody>
                    <a:bodyPr/>
                    <a:lstStyle/>
                    <a:p>
                      <a:r>
                        <a:rPr lang="de-DE" sz="1200" b="0" kern="1200" dirty="0" smtClean="0">
                          <a:solidFill>
                            <a:srgbClr val="003D6A"/>
                          </a:solidFill>
                          <a:latin typeface="+mn-lt"/>
                          <a:ea typeface="+mn-ea"/>
                          <a:cs typeface="+mn-cs"/>
                        </a:rPr>
                        <a:t>Über stationären Laserscanner werden 32 mögliche Greifpunkte ermittelt und als Positionsdaten an die Steuerung übergeben. Ein SCHUNK Universalgreifer PGN-plus mit speziellen langen </a:t>
                      </a:r>
                      <a:r>
                        <a:rPr lang="de-DE" sz="1200" b="0" kern="1200" dirty="0" err="1" smtClean="0">
                          <a:solidFill>
                            <a:srgbClr val="003D6A"/>
                          </a:solidFill>
                          <a:latin typeface="+mn-lt"/>
                          <a:ea typeface="+mn-ea"/>
                          <a:cs typeface="+mn-cs"/>
                        </a:rPr>
                        <a:t>Greiferfingern</a:t>
                      </a:r>
                      <a:r>
                        <a:rPr lang="de-DE" sz="1200" b="0" kern="1200" dirty="0" smtClean="0">
                          <a:solidFill>
                            <a:srgbClr val="003D6A"/>
                          </a:solidFill>
                          <a:latin typeface="+mn-lt"/>
                          <a:ea typeface="+mn-ea"/>
                          <a:cs typeface="+mn-cs"/>
                        </a:rPr>
                        <a:t> entnimmt die Teile.</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Applikationstyp</a:t>
                      </a:r>
                    </a:p>
                  </a:txBody>
                  <a:tcPr/>
                </a:tc>
                <a:tc>
                  <a:txBody>
                    <a:bodyPr/>
                    <a:lstStyle/>
                    <a:p>
                      <a:r>
                        <a:rPr lang="de-DE" sz="1200" b="0" kern="1200" dirty="0" smtClean="0">
                          <a:solidFill>
                            <a:srgbClr val="003D6A"/>
                          </a:solidFill>
                          <a:latin typeface="+mn-lt"/>
                          <a:ea typeface="+mn-ea"/>
                          <a:cs typeface="+mn-cs"/>
                        </a:rPr>
                        <a:t>Messeapplikation</a:t>
                      </a:r>
                      <a:endParaRPr lang="de-DE" sz="1200" b="0" kern="1200" dirty="0">
                        <a:solidFill>
                          <a:srgbClr val="003D6A"/>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rgbClr val="003D6A"/>
                          </a:solidFill>
                        </a:rPr>
                        <a:t>Jahr</a:t>
                      </a:r>
                    </a:p>
                  </a:txBody>
                  <a:tcPr/>
                </a:tc>
                <a:tc>
                  <a:txBody>
                    <a:bodyPr/>
                    <a:lstStyle/>
                    <a:p>
                      <a:r>
                        <a:rPr lang="de-DE" sz="1200" b="0" kern="1200" dirty="0" smtClean="0">
                          <a:solidFill>
                            <a:srgbClr val="003D6A"/>
                          </a:solidFill>
                          <a:latin typeface="+mn-lt"/>
                          <a:ea typeface="+mn-ea"/>
                          <a:cs typeface="+mn-cs"/>
                        </a:rPr>
                        <a:t>2013</a:t>
                      </a:r>
                      <a:endParaRPr lang="de-DE" sz="1200" b="0" kern="1200" dirty="0">
                        <a:solidFill>
                          <a:srgbClr val="003D6A"/>
                        </a:solidFill>
                        <a:latin typeface="+mn-lt"/>
                        <a:ea typeface="+mn-ea"/>
                        <a:cs typeface="+mn-cs"/>
                      </a:endParaRPr>
                    </a:p>
                  </a:txBody>
                  <a:tcPr/>
                </a:tc>
              </a:tr>
            </a:tbl>
          </a:graphicData>
        </a:graphic>
      </p:graphicFrame>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b="25547"/>
          <a:stretch/>
        </p:blipFill>
        <p:spPr>
          <a:xfrm>
            <a:off x="827435" y="1688137"/>
            <a:ext cx="3599755" cy="4045913"/>
          </a:xfrm>
          <a:prstGeom prst="rect">
            <a:avLst/>
          </a:prstGeom>
        </p:spPr>
      </p:pic>
    </p:spTree>
    <p:extLst>
      <p:ext uri="{BB962C8B-B14F-4D97-AF65-F5344CB8AC3E}">
        <p14:creationId xmlns:p14="http://schemas.microsoft.com/office/powerpoint/2010/main" val="694411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1989</Words>
  <Application>Microsoft Office PowerPoint</Application>
  <PresentationFormat>Bildschirmpräsentation (4:3)</PresentationFormat>
  <Paragraphs>606</Paragraphs>
  <Slides>47</Slides>
  <Notes>1</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47</vt:i4>
      </vt:variant>
    </vt:vector>
  </HeadingPairs>
  <TitlesOfParts>
    <vt:vector size="50" baseType="lpstr">
      <vt:lpstr>Arial</vt:lpstr>
      <vt:lpstr>Calibri</vt:lpstr>
      <vt:lpstr>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SCHUNK GmbH &amp; Co. KG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Ferien Jobber</dc:creator>
  <cp:lastModifiedBy>Jung, Anna</cp:lastModifiedBy>
  <cp:revision>154</cp:revision>
  <cp:lastPrinted>2017-01-18T14:40:05Z</cp:lastPrinted>
  <dcterms:created xsi:type="dcterms:W3CDTF">2014-05-27T06:54:37Z</dcterms:created>
  <dcterms:modified xsi:type="dcterms:W3CDTF">2017-01-18T16:55:41Z</dcterms:modified>
</cp:coreProperties>
</file>