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39" r:id="rId2"/>
    <p:sldId id="540" r:id="rId3"/>
    <p:sldId id="534" r:id="rId4"/>
    <p:sldId id="517" r:id="rId5"/>
    <p:sldId id="528" r:id="rId6"/>
    <p:sldId id="489" r:id="rId7"/>
    <p:sldId id="490" r:id="rId8"/>
    <p:sldId id="495" r:id="rId9"/>
    <p:sldId id="496" r:id="rId10"/>
    <p:sldId id="546" r:id="rId11"/>
    <p:sldId id="529" r:id="rId12"/>
    <p:sldId id="547" r:id="rId13"/>
    <p:sldId id="279" r:id="rId14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01" autoAdjust="0"/>
  </p:normalViewPr>
  <p:slideViewPr>
    <p:cSldViewPr snapToGrid="0" snapToObjects="1">
      <p:cViewPr varScale="1">
        <p:scale>
          <a:sx n="106" d="100"/>
          <a:sy n="106" d="100"/>
        </p:scale>
        <p:origin x="1056" y="108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-5166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30.07.2021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30.07.2021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756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3913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Video/ROTA_NCE_gek&#252;rzt.mp4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e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5" Type="http://schemas.openxmlformats.org/officeDocument/2006/relationships/image" Target="../media/image20.jpe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15.jp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7.jpg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NCE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Kraftspannfutter mit Durchgangsbohrung</a:t>
            </a:r>
          </a:p>
        </p:txBody>
      </p:sp>
      <p:pic>
        <p:nvPicPr>
          <p:cNvPr id="15" name="Grafik 14">
            <a:hlinkClick r:id="rId4" action="ppaction://hlinksldjump"/>
            <a:extLst>
              <a:ext uri="{FF2B5EF4-FFF2-40B4-BE49-F238E27FC236}">
                <a16:creationId xmlns:a16="http://schemas.microsoft.com/office/drawing/2014/main" id="{A71D0076-4997-4A90-A109-BDAD2AFD1A1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769" y="553353"/>
            <a:ext cx="359124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96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623" y="1503191"/>
            <a:ext cx="6452756" cy="36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4014001" y="2745191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737332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ROTA NCE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972034"/>
              </p:ext>
            </p:extLst>
          </p:nvPr>
        </p:nvGraphicFramePr>
        <p:xfrm>
          <a:off x="616100" y="2388210"/>
          <a:ext cx="8019900" cy="226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9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37375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Drehzahl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Spannkraft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Betätigungs-kraft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Hub/Backe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Futter-bohrung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Kolbenhub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 NCE 130-38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NCE 165-53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NCE 210-66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NCE 260-81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4.9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NCE 315-104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9307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037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sp>
        <p:nvSpPr>
          <p:cNvPr id="17" name="Rechteck 16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2748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Vorderend-futter</a:t>
            </a:r>
          </a:p>
        </p:txBody>
      </p:sp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94578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596222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302044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2349" y="1989961"/>
            <a:ext cx="31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3542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9428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4" y="1247754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Schnellwechsel-systeme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4561271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2" name="Grafik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4" name="Grafik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Grafik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7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8" name="Grafik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hteck 138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40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141" name="Grafik 1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42" name="Rechteck 141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43" name="Rechteck 142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44" name="Rechteck 143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45" name="Rechteck 144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46" name="Rechteck 145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47" name="Gerader Verbinder 146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Gerader Verbinder 147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Gerader Verbinder 148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Gerader Verbinder 149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Gerader Verbinder 150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993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9" name="Gruppieren 65"/>
          <p:cNvGrpSpPr/>
          <p:nvPr/>
        </p:nvGrpSpPr>
        <p:grpSpPr>
          <a:xfrm>
            <a:off x="4570343" y="1532145"/>
            <a:ext cx="2703262" cy="1202205"/>
            <a:chOff x="5767163" y="696913"/>
            <a:chExt cx="2805337" cy="1505985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5767163" y="696913"/>
              <a:ext cx="2759203" cy="1505985"/>
              <a:chOff x="5424263" y="696913"/>
              <a:chExt cx="2759203" cy="1505985"/>
            </a:xfrm>
          </p:grpSpPr>
          <p:grpSp>
            <p:nvGrpSpPr>
              <p:cNvPr id="94" name="Gruppieren 53"/>
              <p:cNvGrpSpPr/>
              <p:nvPr/>
            </p:nvGrpSpPr>
            <p:grpSpPr>
              <a:xfrm>
                <a:off x="6577013" y="696913"/>
                <a:ext cx="1606453" cy="1505985"/>
                <a:chOff x="823913" y="696913"/>
                <a:chExt cx="1606453" cy="1682264"/>
              </a:xfrm>
            </p:grpSpPr>
            <p:grpSp>
              <p:nvGrpSpPr>
                <p:cNvPr id="96" name="Gruppieren 20"/>
                <p:cNvGrpSpPr/>
                <p:nvPr/>
              </p:nvGrpSpPr>
              <p:grpSpPr>
                <a:xfrm>
                  <a:off x="823913" y="696913"/>
                  <a:ext cx="1606453" cy="1323975"/>
                  <a:chOff x="1509712" y="1028697"/>
                  <a:chExt cx="1606453" cy="1438278"/>
                </a:xfrm>
              </p:grpSpPr>
              <p:cxnSp>
                <p:nvCxnSpPr>
                  <p:cNvPr id="98" name="Gerade Verbindung 70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Gerade Verbindung 71"/>
                  <p:cNvCxnSpPr/>
                  <p:nvPr/>
                </p:nvCxnSpPr>
                <p:spPr bwMode="auto">
                  <a:xfrm>
                    <a:off x="1509712" y="2466975"/>
                    <a:ext cx="1606453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7" name="Textfeld 96"/>
                <p:cNvSpPr txBox="1"/>
                <p:nvPr/>
              </p:nvSpPr>
              <p:spPr>
                <a:xfrm>
                  <a:off x="1927651" y="2035374"/>
                  <a:ext cx="465705" cy="3438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93" name="Textfeld 92"/>
              <p:cNvSpPr txBox="1"/>
              <p:nvPr/>
            </p:nvSpPr>
            <p:spPr>
              <a:xfrm>
                <a:off x="5424263" y="719093"/>
                <a:ext cx="1154891" cy="655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Technologie-</a:t>
                </a:r>
              </a:p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fortschritt</a:t>
                </a:r>
              </a:p>
            </p:txBody>
          </p:sp>
        </p:grpSp>
      </p:grpSp>
      <p:sp>
        <p:nvSpPr>
          <p:cNvPr id="7" name="Textfeld 6"/>
          <p:cNvSpPr txBox="1"/>
          <p:nvPr/>
        </p:nvSpPr>
        <p:spPr>
          <a:xfrm>
            <a:off x="1282879" y="5152671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A"/>
                </a:solidFill>
              </a:rPr>
              <a:t>Anforderung an Spannmittel: Effizienz, Flexibilität und…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40219" y="135229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9" name="Rechteck 78"/>
          <p:cNvSpPr/>
          <p:nvPr/>
        </p:nvSpPr>
        <p:spPr>
          <a:xfrm>
            <a:off x="1797746" y="135229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grpSp>
        <p:nvGrpSpPr>
          <p:cNvPr id="122" name="Gruppieren 54"/>
          <p:cNvGrpSpPr/>
          <p:nvPr/>
        </p:nvGrpSpPr>
        <p:grpSpPr>
          <a:xfrm>
            <a:off x="1940219" y="1471759"/>
            <a:ext cx="2351957" cy="1202400"/>
            <a:chOff x="4772895" y="3826292"/>
            <a:chExt cx="2616783" cy="1498607"/>
          </a:xfrm>
        </p:grpSpPr>
        <p:sp>
          <p:nvSpPr>
            <p:cNvPr id="134" name="Rechteck 133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36" name="Gruppieren 146"/>
            <p:cNvGrpSpPr/>
            <p:nvPr/>
          </p:nvGrpSpPr>
          <p:grpSpPr>
            <a:xfrm>
              <a:off x="4772895" y="3826292"/>
              <a:ext cx="2616783" cy="1498607"/>
              <a:chOff x="-13418" y="687388"/>
              <a:chExt cx="2616783" cy="1498607"/>
            </a:xfrm>
          </p:grpSpPr>
          <p:grpSp>
            <p:nvGrpSpPr>
              <p:cNvPr id="138" name="Gruppieren 43"/>
              <p:cNvGrpSpPr/>
              <p:nvPr/>
            </p:nvGrpSpPr>
            <p:grpSpPr>
              <a:xfrm>
                <a:off x="881063" y="687388"/>
                <a:ext cx="1722302" cy="1498607"/>
                <a:chOff x="823913" y="696913"/>
                <a:chExt cx="1722302" cy="1674020"/>
              </a:xfrm>
            </p:grpSpPr>
            <p:grpSp>
              <p:nvGrpSpPr>
                <p:cNvPr id="140" name="Gruppieren 20"/>
                <p:cNvGrpSpPr/>
                <p:nvPr/>
              </p:nvGrpSpPr>
              <p:grpSpPr>
                <a:xfrm>
                  <a:off x="823913" y="696913"/>
                  <a:ext cx="1722302" cy="1323975"/>
                  <a:chOff x="1509712" y="1028697"/>
                  <a:chExt cx="1722302" cy="1438278"/>
                </a:xfrm>
              </p:grpSpPr>
              <p:cxnSp>
                <p:nvCxnSpPr>
                  <p:cNvPr id="142" name="Gerade Verbindung 59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Gerade Verbindung 60"/>
                  <p:cNvCxnSpPr/>
                  <p:nvPr/>
                </p:nvCxnSpPr>
                <p:spPr bwMode="auto">
                  <a:xfrm>
                    <a:off x="1509712" y="2466975"/>
                    <a:ext cx="1722302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1" name="Textfeld 140"/>
                <p:cNvSpPr txBox="1"/>
                <p:nvPr/>
              </p:nvSpPr>
              <p:spPr>
                <a:xfrm>
                  <a:off x="2030636" y="2027130"/>
                  <a:ext cx="465705" cy="3438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139" name="Textfeld 138"/>
              <p:cNvSpPr txBox="1"/>
              <p:nvPr/>
            </p:nvSpPr>
            <p:spPr>
              <a:xfrm>
                <a:off x="-13418" y="719303"/>
                <a:ext cx="899241" cy="652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Prozess-</a:t>
                </a:r>
              </a:p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dynamik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cxnSp>
        <p:nvCxnSpPr>
          <p:cNvPr id="144" name="Gerade Verbindung 54"/>
          <p:cNvCxnSpPr/>
          <p:nvPr/>
        </p:nvCxnSpPr>
        <p:spPr bwMode="auto">
          <a:xfrm flipV="1">
            <a:off x="5825928" y="1797599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5" name="Freihandform 144"/>
          <p:cNvSpPr/>
          <p:nvPr/>
        </p:nvSpPr>
        <p:spPr bwMode="auto">
          <a:xfrm>
            <a:off x="2911739" y="1629382"/>
            <a:ext cx="1298524" cy="622987"/>
          </a:xfrm>
          <a:custGeom>
            <a:avLst/>
            <a:gdLst>
              <a:gd name="connsiteX0" fmla="*/ 0 w 1247775"/>
              <a:gd name="connsiteY0" fmla="*/ 942975 h 942975"/>
              <a:gd name="connsiteX1" fmla="*/ 114300 w 1247775"/>
              <a:gd name="connsiteY1" fmla="*/ 790575 h 942975"/>
              <a:gd name="connsiteX2" fmla="*/ 371475 w 1247775"/>
              <a:gd name="connsiteY2" fmla="*/ 733425 h 942975"/>
              <a:gd name="connsiteX3" fmla="*/ 533400 w 1247775"/>
              <a:gd name="connsiteY3" fmla="*/ 600075 h 942975"/>
              <a:gd name="connsiteX4" fmla="*/ 742950 w 1247775"/>
              <a:gd name="connsiteY4" fmla="*/ 590550 h 942975"/>
              <a:gd name="connsiteX5" fmla="*/ 952500 w 1247775"/>
              <a:gd name="connsiteY5" fmla="*/ 428625 h 942975"/>
              <a:gd name="connsiteX6" fmla="*/ 1247775 w 1247775"/>
              <a:gd name="connsiteY6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7775" h="942975">
                <a:moveTo>
                  <a:pt x="0" y="942975"/>
                </a:moveTo>
                <a:cubicBezTo>
                  <a:pt x="26194" y="884237"/>
                  <a:pt x="52388" y="825500"/>
                  <a:pt x="114300" y="790575"/>
                </a:cubicBezTo>
                <a:cubicBezTo>
                  <a:pt x="176213" y="755650"/>
                  <a:pt x="301625" y="765175"/>
                  <a:pt x="371475" y="733425"/>
                </a:cubicBezTo>
                <a:cubicBezTo>
                  <a:pt x="441325" y="701675"/>
                  <a:pt x="471488" y="623887"/>
                  <a:pt x="533400" y="600075"/>
                </a:cubicBezTo>
                <a:cubicBezTo>
                  <a:pt x="595312" y="576263"/>
                  <a:pt x="673100" y="619125"/>
                  <a:pt x="742950" y="590550"/>
                </a:cubicBezTo>
                <a:cubicBezTo>
                  <a:pt x="812800" y="561975"/>
                  <a:pt x="868363" y="527050"/>
                  <a:pt x="952500" y="428625"/>
                </a:cubicBezTo>
                <a:cubicBezTo>
                  <a:pt x="1036638" y="330200"/>
                  <a:pt x="1247775" y="0"/>
                  <a:pt x="1247775" y="0"/>
                </a:cubicBezTo>
              </a:path>
            </a:pathLst>
          </a:cu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82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</a:endParaRPr>
          </a:p>
        </p:txBody>
      </p:sp>
      <p:grpSp>
        <p:nvGrpSpPr>
          <p:cNvPr id="146" name="Gruppieren 54"/>
          <p:cNvGrpSpPr/>
          <p:nvPr/>
        </p:nvGrpSpPr>
        <p:grpSpPr>
          <a:xfrm>
            <a:off x="3424483" y="3120928"/>
            <a:ext cx="2465192" cy="1202400"/>
            <a:chOff x="4646911" y="3826292"/>
            <a:chExt cx="2742767" cy="1498607"/>
          </a:xfrm>
        </p:grpSpPr>
        <p:sp>
          <p:nvSpPr>
            <p:cNvPr id="147" name="Rechteck 146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48" name="Gruppieren 226"/>
            <p:cNvGrpSpPr/>
            <p:nvPr/>
          </p:nvGrpSpPr>
          <p:grpSpPr>
            <a:xfrm>
              <a:off x="4646911" y="3826292"/>
              <a:ext cx="2742767" cy="1498607"/>
              <a:chOff x="4656436" y="3645317"/>
              <a:chExt cx="2742767" cy="1498607"/>
            </a:xfrm>
          </p:grpSpPr>
          <p:grpSp>
            <p:nvGrpSpPr>
              <p:cNvPr id="149" name="Gruppieren 146"/>
              <p:cNvGrpSpPr/>
              <p:nvPr/>
            </p:nvGrpSpPr>
            <p:grpSpPr>
              <a:xfrm>
                <a:off x="4656436" y="3645317"/>
                <a:ext cx="2742767" cy="1498607"/>
                <a:chOff x="-139402" y="687388"/>
                <a:chExt cx="2742767" cy="1498607"/>
              </a:xfrm>
            </p:grpSpPr>
            <p:grpSp>
              <p:nvGrpSpPr>
                <p:cNvPr id="151" name="Gruppieren 43"/>
                <p:cNvGrpSpPr/>
                <p:nvPr/>
              </p:nvGrpSpPr>
              <p:grpSpPr>
                <a:xfrm>
                  <a:off x="881063" y="687388"/>
                  <a:ext cx="1722302" cy="1498607"/>
                  <a:chOff x="823913" y="696913"/>
                  <a:chExt cx="1722302" cy="1674020"/>
                </a:xfrm>
              </p:grpSpPr>
              <p:grpSp>
                <p:nvGrpSpPr>
                  <p:cNvPr id="153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55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54" name="Textfeld 153"/>
                  <p:cNvSpPr txBox="1"/>
                  <p:nvPr/>
                </p:nvSpPr>
                <p:spPr>
                  <a:xfrm>
                    <a:off x="2030636" y="2027130"/>
                    <a:ext cx="465705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52" name="Textfeld 151"/>
                <p:cNvSpPr txBox="1"/>
                <p:nvPr/>
              </p:nvSpPr>
              <p:spPr>
                <a:xfrm>
                  <a:off x="-139402" y="719303"/>
                  <a:ext cx="1025226" cy="6521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Energie-</a:t>
                  </a:r>
                </a:p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verbrauch</a:t>
                  </a:r>
                </a:p>
              </p:txBody>
            </p:sp>
          </p:grpSp>
          <p:cxnSp>
            <p:nvCxnSpPr>
              <p:cNvPr id="150" name="Gerade Verbindung 54"/>
              <p:cNvCxnSpPr/>
              <p:nvPr/>
            </p:nvCxnSpPr>
            <p:spPr bwMode="auto">
              <a:xfrm>
                <a:off x="5888069" y="3946710"/>
                <a:ext cx="1322455" cy="291228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157" name="Rechteck 156"/>
          <p:cNvSpPr/>
          <p:nvPr/>
        </p:nvSpPr>
        <p:spPr>
          <a:xfrm>
            <a:off x="3313078" y="294442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1958792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hlinkClick r:id="" action="ppaction://noaction"/>
          </p:cNvPr>
          <p:cNvSpPr/>
          <p:nvPr/>
        </p:nvSpPr>
        <p:spPr>
          <a:xfrm>
            <a:off x="4961287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hlinkClick r:id="" action="ppaction://noaction"/>
          </p:cNvPr>
          <p:cNvSpPr/>
          <p:nvPr/>
        </p:nvSpPr>
        <p:spPr>
          <a:xfrm>
            <a:off x="3491474" y="400943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hlinkClick r:id="" action="ppaction://noaction"/>
          </p:cNvPr>
          <p:cNvSpPr/>
          <p:nvPr/>
        </p:nvSpPr>
        <p:spPr>
          <a:xfrm>
            <a:off x="571533" y="4007471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2030730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Übersicht </a:t>
            </a:r>
            <a:br>
              <a:rPr lang="de-DE" dirty="0"/>
            </a:br>
            <a:r>
              <a:rPr lang="de-DE" sz="1800" dirty="0"/>
              <a:t>Kraftspannfutter mit Durchgangsbohrung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71533" y="3699243"/>
            <a:ext cx="216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 plus 2/NCF plus 2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4946470" y="1304160"/>
            <a:ext cx="21748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NCA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3491473" y="3704290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NCD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2030730" y="1293149"/>
            <a:ext cx="217009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NCE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554" y="4100750"/>
            <a:ext cx="1681690" cy="1620000"/>
          </a:xfrm>
          <a:prstGeom prst="rect">
            <a:avLst/>
          </a:prstGeom>
        </p:spPr>
      </p:pic>
      <p:pic>
        <p:nvPicPr>
          <p:cNvPr id="12" name="Grafik 11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9" y="4088743"/>
            <a:ext cx="1656227" cy="1620000"/>
          </a:xfrm>
          <a:prstGeom prst="rect">
            <a:avLst/>
          </a:prstGeom>
        </p:spPr>
      </p:pic>
      <p:pic>
        <p:nvPicPr>
          <p:cNvPr id="13" name="Grafik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42" y="1707678"/>
            <a:ext cx="1616059" cy="1620000"/>
          </a:xfrm>
          <a:prstGeom prst="rect">
            <a:avLst/>
          </a:prstGeom>
        </p:spPr>
      </p:pic>
      <p:sp>
        <p:nvSpPr>
          <p:cNvPr id="20" name="Rechteck 19">
            <a:hlinkClick r:id="" action="ppaction://noaction"/>
          </p:cNvPr>
          <p:cNvSpPr/>
          <p:nvPr/>
        </p:nvSpPr>
        <p:spPr>
          <a:xfrm>
            <a:off x="6406675" y="3985597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hlinkClick r:id="" action="ppaction://noaction"/>
          </p:cNvPr>
          <p:cNvSpPr/>
          <p:nvPr/>
        </p:nvSpPr>
        <p:spPr>
          <a:xfrm>
            <a:off x="6406674" y="3680453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NCK plus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2" name="Grafik 21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28" y="4075597"/>
            <a:ext cx="1654080" cy="1620000"/>
          </a:xfrm>
          <a:prstGeom prst="rect">
            <a:avLst/>
          </a:prstGeom>
        </p:spPr>
      </p:pic>
      <p:pic>
        <p:nvPicPr>
          <p:cNvPr id="25" name="Grafik 24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456" y="1733434"/>
            <a:ext cx="1761103" cy="161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35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NCE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 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NCE 210 mit weichen Spannbacken. 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Präzise Außenspannung von Aluminiumbauteilen mit gewichtsoptimierten Drehfutter und Spannbacken für hochdynamische Zerspanung und Reduktion der Taktzeiten.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2897" r="2618"/>
          <a:stretch/>
        </p:blipFill>
        <p:spPr>
          <a:xfrm>
            <a:off x="561443" y="1629000"/>
            <a:ext cx="5133444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5642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84" y="1439431"/>
            <a:ext cx="5307744" cy="39448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968210"/>
            <a:ext cx="2880000" cy="2938543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Keilhakenantrieb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und extrem steifer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Große Durchgangsbohrung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Optimiertes Schmiersystem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Befestigungsgewinde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Verzahnung der Grundbacken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Backenhubanzeige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Zugbüchsenrohling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Gewichtsoptimiertes Design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295247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016171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811023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102677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389009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670602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974817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4248990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545838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4926333" y="4630463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946207" y="3857148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877789" y="2704353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5019756" y="3678312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1514142" y="2950148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2794258" y="1926889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2266033" y="4873822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835767" y="3987739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1730665" y="2193597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48" y="4104771"/>
            <a:ext cx="2459358" cy="1638748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 rotWithShape="1">
          <a:blip r:embed="rId3"/>
          <a:srcRect t="51214" r="2754" b="2268"/>
          <a:stretch/>
        </p:blipFill>
        <p:spPr>
          <a:xfrm>
            <a:off x="307057" y="1232626"/>
            <a:ext cx="2787988" cy="1990826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2" y="982612"/>
            <a:ext cx="8636203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8638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Taktzeit und energieeffiziente Bearbeitung -  Werkzeughalter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Gewichtsoptimiertes Kraftspannfutter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Modulares Schutzbüchsensystem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1815473" y="1291195"/>
            <a:ext cx="198000" cy="198000"/>
            <a:chOff x="4645063" y="729193"/>
            <a:chExt cx="266095" cy="271350"/>
          </a:xfrm>
        </p:grpSpPr>
        <p:sp>
          <p:nvSpPr>
            <p:cNvPr id="15" name="Ellipse 1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5850513" y="2358015"/>
            <a:ext cx="198000" cy="198000"/>
            <a:chOff x="4645063" y="729193"/>
            <a:chExt cx="266095" cy="271350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5846980" y="1307355"/>
            <a:ext cx="198000" cy="198000"/>
            <a:chOff x="4645063" y="729193"/>
            <a:chExt cx="266095" cy="271350"/>
          </a:xfrm>
        </p:grpSpPr>
        <p:sp>
          <p:nvSpPr>
            <p:cNvPr id="25" name="Ellipse 2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3796306" y="2637749"/>
            <a:ext cx="198000" cy="198000"/>
            <a:chOff x="4645063" y="729193"/>
            <a:chExt cx="266095" cy="271350"/>
          </a:xfrm>
        </p:grpSpPr>
        <p:sp>
          <p:nvSpPr>
            <p:cNvPr id="28" name="Ellipse 2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30" name="Textfeld 29"/>
          <p:cNvSpPr txBox="1"/>
          <p:nvPr/>
        </p:nvSpPr>
        <p:spPr>
          <a:xfrm>
            <a:off x="7614044" y="4080640"/>
            <a:ext cx="14160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Verstellbarer Tiefenanschlag in der Schutzbüchse</a:t>
            </a:r>
          </a:p>
          <a:p>
            <a:r>
              <a:rPr lang="de-DE" sz="1200" dirty="0">
                <a:solidFill>
                  <a:srgbClr val="003D6A"/>
                </a:solidFill>
              </a:rPr>
              <a:t>Auswerfer in der Schutzbüchse</a:t>
            </a:r>
          </a:p>
          <a:p>
            <a:r>
              <a:rPr lang="de-DE" sz="1200" dirty="0">
                <a:solidFill>
                  <a:srgbClr val="003D6A"/>
                </a:solidFill>
              </a:rPr>
              <a:t>Spritzdüsen in der Schutzbüchse</a:t>
            </a:r>
          </a:p>
          <a:p>
            <a:r>
              <a:rPr lang="de-DE" sz="1200" dirty="0">
                <a:solidFill>
                  <a:srgbClr val="003D6A"/>
                </a:solidFill>
              </a:rPr>
              <a:t>Geschlossene Schutzbüchse</a:t>
            </a:r>
          </a:p>
        </p:txBody>
      </p:sp>
      <p:grpSp>
        <p:nvGrpSpPr>
          <p:cNvPr id="31" name="Gruppieren 30"/>
          <p:cNvGrpSpPr/>
          <p:nvPr/>
        </p:nvGrpSpPr>
        <p:grpSpPr>
          <a:xfrm>
            <a:off x="5851681" y="2884927"/>
            <a:ext cx="198000" cy="198000"/>
            <a:chOff x="4645063" y="729193"/>
            <a:chExt cx="266095" cy="271350"/>
          </a:xfrm>
        </p:grpSpPr>
        <p:sp>
          <p:nvSpPr>
            <p:cNvPr id="32" name="Ellipse 3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982683" y="1287443"/>
            <a:ext cx="198000" cy="198000"/>
            <a:chOff x="4645063" y="729193"/>
            <a:chExt cx="266095" cy="271350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408461" y="2753048"/>
            <a:ext cx="198000" cy="198000"/>
            <a:chOff x="4645063" y="732456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5850934" y="1677248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5846179" y="2047892"/>
            <a:ext cx="198000" cy="198000"/>
            <a:chOff x="4637578" y="732456"/>
            <a:chExt cx="266095" cy="271350"/>
          </a:xfrm>
        </p:grpSpPr>
        <p:sp>
          <p:nvSpPr>
            <p:cNvPr id="44" name="Ellipse 4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1709760" y="2963285"/>
            <a:ext cx="198000" cy="198000"/>
            <a:chOff x="4637578" y="732456"/>
            <a:chExt cx="266095" cy="271350"/>
          </a:xfrm>
        </p:grpSpPr>
        <p:sp>
          <p:nvSpPr>
            <p:cNvPr id="47" name="Ellipse 4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6000127" y="1279705"/>
            <a:ext cx="29431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Werkzeughalter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Drehzahl in min</a:t>
            </a:r>
            <a:r>
              <a:rPr lang="de-DE" sz="1200" baseline="30000" dirty="0">
                <a:solidFill>
                  <a:srgbClr val="003D6A"/>
                </a:solidFill>
              </a:rPr>
              <a:t>-1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Bearbeitungszeit in %</a:t>
            </a:r>
          </a:p>
          <a:p>
            <a:endParaRPr lang="de-DE" sz="1200" baseline="300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Drehzahlkollektiv und Einsparung durch ROTA NCE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Drehzahlkollektiv eines herkömmlichen Spannfutters</a:t>
            </a:r>
          </a:p>
        </p:txBody>
      </p:sp>
      <p:pic>
        <p:nvPicPr>
          <p:cNvPr id="50" name="Grafik 4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70" b="46860" l="6731" r="95673"/>
                    </a14:imgEffect>
                  </a14:imgLayer>
                </a14:imgProps>
              </a:ext>
            </a:extLst>
          </a:blip>
          <a:srcRect b="52237"/>
          <a:stretch/>
        </p:blipFill>
        <p:spPr>
          <a:xfrm>
            <a:off x="3563497" y="1485443"/>
            <a:ext cx="1893823" cy="1350306"/>
          </a:xfrm>
          <a:prstGeom prst="rect">
            <a:avLst/>
          </a:prstGeom>
        </p:spPr>
      </p:pic>
      <p:grpSp>
        <p:nvGrpSpPr>
          <p:cNvPr id="52" name="Gruppieren 51"/>
          <p:cNvGrpSpPr/>
          <p:nvPr/>
        </p:nvGrpSpPr>
        <p:grpSpPr>
          <a:xfrm>
            <a:off x="7458315" y="4111431"/>
            <a:ext cx="198000" cy="198000"/>
            <a:chOff x="4645063" y="729193"/>
            <a:chExt cx="266095" cy="271350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5625122" y="4190328"/>
            <a:ext cx="198000" cy="198000"/>
            <a:chOff x="4645063" y="729193"/>
            <a:chExt cx="266095" cy="271350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7445078" y="4637952"/>
            <a:ext cx="198000" cy="198000"/>
            <a:chOff x="4645063" y="732456"/>
            <a:chExt cx="266095" cy="271350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6238677" y="4504025"/>
            <a:ext cx="198000" cy="198000"/>
            <a:chOff x="4645063" y="732456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7441254" y="5008030"/>
            <a:ext cx="198000" cy="198000"/>
            <a:chOff x="4637578" y="732456"/>
            <a:chExt cx="266095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6838530" y="5263087"/>
            <a:ext cx="198000" cy="198000"/>
            <a:chOff x="4637578" y="732456"/>
            <a:chExt cx="266095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7446746" y="5386427"/>
            <a:ext cx="198000" cy="198000"/>
            <a:chOff x="4645063" y="729193"/>
            <a:chExt cx="266095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6091397" y="5511554"/>
            <a:ext cx="198000" cy="198000"/>
            <a:chOff x="4645063" y="729193"/>
            <a:chExt cx="266095" cy="271350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87" y="3934541"/>
            <a:ext cx="2175102" cy="19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38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459" y="4028367"/>
            <a:ext cx="2432952" cy="1769698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Backenhubanzeige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Backensicherung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Schutzbüchse wechseln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Optimiertes Schmiersystem</a:t>
            </a:r>
          </a:p>
        </p:txBody>
      </p:sp>
      <p:grpSp>
        <p:nvGrpSpPr>
          <p:cNvPr id="26" name="Gruppieren 25"/>
          <p:cNvGrpSpPr/>
          <p:nvPr/>
        </p:nvGrpSpPr>
        <p:grpSpPr>
          <a:xfrm>
            <a:off x="5634984" y="4994968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7307411" y="4255770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7439880" y="4234205"/>
            <a:ext cx="1417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Backenhubanzeige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477" y="1409291"/>
            <a:ext cx="2800073" cy="184467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11" y="3957526"/>
            <a:ext cx="3055854" cy="1847984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2" y="1490611"/>
            <a:ext cx="3681512" cy="148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77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70" y="2560181"/>
            <a:ext cx="2776540" cy="179201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68940" y="2028505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Höchste Flexibilität - Zugbüchsenrohling</a:t>
            </a:r>
          </a:p>
          <a:p>
            <a:pPr algn="ctr"/>
            <a:r>
              <a:rPr lang="de-DE" sz="1600" b="1" dirty="0">
                <a:solidFill>
                  <a:srgbClr val="003D6A"/>
                </a:solidFill>
              </a:rPr>
              <a:t>Kompatibilität </a:t>
            </a:r>
            <a:r>
              <a:rPr lang="de-DE" sz="1600" b="1" dirty="0" err="1">
                <a:solidFill>
                  <a:srgbClr val="003D6A"/>
                </a:solidFill>
              </a:rPr>
              <a:t>Kitagawa</a:t>
            </a:r>
            <a:r>
              <a:rPr lang="de-DE" sz="1600" b="1" dirty="0">
                <a:solidFill>
                  <a:srgbClr val="003D6A"/>
                </a:solidFill>
              </a:rPr>
              <a:t> BB</a:t>
            </a:r>
          </a:p>
        </p:txBody>
      </p:sp>
      <p:sp>
        <p:nvSpPr>
          <p:cNvPr id="8" name="Rechteck 7"/>
          <p:cNvSpPr/>
          <p:nvPr/>
        </p:nvSpPr>
        <p:spPr>
          <a:xfrm>
            <a:off x="254183" y="202058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0190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374</Words>
  <Application>Microsoft Office PowerPoint</Application>
  <PresentationFormat>Bildschirmpräsentation (4:3)</PresentationFormat>
  <Paragraphs>197</Paragraphs>
  <Slides>13</Slides>
  <Notes>1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ROTA Übersicht  Kraftspannfutter mit Durchgangsbohrung</vt:lpstr>
      <vt:lpstr>ROTA NCE Anwendungsbeispiel</vt:lpstr>
      <vt:lpstr>ROTA NCE</vt:lpstr>
      <vt:lpstr>ROTA NCE</vt:lpstr>
      <vt:lpstr>ROTA NCE</vt:lpstr>
      <vt:lpstr>ROTA NCE</vt:lpstr>
      <vt:lpstr>ROTA NCE</vt:lpstr>
      <vt:lpstr>Baureihen ROTA NCE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Sarah</cp:lastModifiedBy>
  <cp:revision>691</cp:revision>
  <cp:lastPrinted>2018-01-05T10:34:27Z</cp:lastPrinted>
  <dcterms:created xsi:type="dcterms:W3CDTF">2015-04-07T09:55:40Z</dcterms:created>
  <dcterms:modified xsi:type="dcterms:W3CDTF">2021-07-30T05:41:13Z</dcterms:modified>
</cp:coreProperties>
</file>