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97" r:id="rId2"/>
    <p:sldId id="298" r:id="rId3"/>
    <p:sldId id="299" r:id="rId4"/>
    <p:sldId id="300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278" r:id="rId13"/>
  </p:sldIdLst>
  <p:sldSz cx="9144000" cy="6858000" type="screen4x3"/>
  <p:notesSz cx="6797675" cy="99266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24">
          <p15:clr>
            <a:srgbClr val="A4A3A4"/>
          </p15:clr>
        </p15:guide>
        <p15:guide id="2" pos="4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6A"/>
    <a:srgbClr val="0044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21" autoAdjust="0"/>
    <p:restoredTop sz="94601" autoAdjust="0"/>
  </p:normalViewPr>
  <p:slideViewPr>
    <p:cSldViewPr snapToGrid="0" snapToObjects="1">
      <p:cViewPr varScale="1">
        <p:scale>
          <a:sx n="108" d="100"/>
          <a:sy n="108" d="100"/>
        </p:scale>
        <p:origin x="1134" y="78"/>
      </p:cViewPr>
      <p:guideLst>
        <p:guide orient="horz" pos="3824"/>
        <p:guide pos="48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83" d="100"/>
          <a:sy n="83" d="100"/>
        </p:scale>
        <p:origin x="-3156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5EF0E5-7573-904A-8AD2-3C4D4AB28462}" type="datetimeFigureOut">
              <a:rPr lang="de-DE" smtClean="0"/>
              <a:pPr/>
              <a:t>19.07.2017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D9633C-3AFD-B14F-BF51-76C9B354F05A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93495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59C942-6DF7-4645-A323-1FB2403B0B5A}" type="datetimeFigureOut">
              <a:rPr lang="de-DE" smtClean="0"/>
              <a:pPr/>
              <a:t>19.07.2017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218C4-41A8-684B-AF4F-B9D499E35F6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56796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98096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1980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18089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218C4-41A8-684B-AF4F-B9D499E35F6B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763253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EGN/EZN Überarbeitung: Variante SD, Option HUE</a:t>
            </a:r>
            <a:endParaRPr lang="de-DE" dirty="0"/>
          </a:p>
        </p:txBody>
      </p:sp>
      <p:pic>
        <p:nvPicPr>
          <p:cNvPr id="5" name="Grafik 4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 ohne 70 Jah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EGN/EZN Überarbeitung: Variante SD, Option HUE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111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ißer Hintergrund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14"/>
          <p:cNvSpPr>
            <a:spLocks noGrp="1"/>
          </p:cNvSpPr>
          <p:nvPr>
            <p:ph sz="quarter" idx="12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21" name="Fußzeilenplatzhalter 20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l"/>
            <a:r>
              <a:rPr lang="de-DE" smtClean="0"/>
              <a:t>Schulung EGN/EZN Überarbeitung: Variante SD, Option HUE</a:t>
            </a:r>
            <a:endParaRPr lang="de-DE" dirty="0"/>
          </a:p>
        </p:txBody>
      </p:sp>
      <p:pic>
        <p:nvPicPr>
          <p:cNvPr id="7" name="Grafik 6" descr="70JAHRElogoSCHUNKRGB_DE_blau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49110" y="5580062"/>
            <a:ext cx="720000" cy="480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252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uer Hintergrun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EGN/EZN Überarbeitung: Variante SD, Option HUE</a:t>
            </a:r>
            <a:endParaRPr lang="de-DE" dirty="0"/>
          </a:p>
        </p:txBody>
      </p:sp>
      <p:pic>
        <p:nvPicPr>
          <p:cNvPr id="11" name="Grafik 10" descr="70JAHRElogoSCHUNKRGB_DE_weiss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49900" y="5565021"/>
            <a:ext cx="720000" cy="480303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uer Hintergrund ohne 70 Jah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GLOW_DESIGNEL_PPT_4zu3_0715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6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bg1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bg1"/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l"/>
            <a:r>
              <a:rPr lang="de-DE" smtClean="0"/>
              <a:t>Schulung EGN/EZN Überarbeitung: Variante SD, Option HUE</a:t>
            </a:r>
            <a:endParaRPr lang="de-DE" dirty="0"/>
          </a:p>
        </p:txBody>
      </p:sp>
      <p:sp>
        <p:nvSpPr>
          <p:cNvPr id="7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Schunk-mk\mkt\Daten\MKT\03_Multimedia\_PPT\PPT_Vorlage_2015\Vorlage_PPT_DE_0515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33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61443" y="389470"/>
            <a:ext cx="8074557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15" name="Inhaltsplatzhalter 14"/>
          <p:cNvSpPr>
            <a:spLocks noGrp="1"/>
          </p:cNvSpPr>
          <p:nvPr>
            <p:ph sz="quarter" idx="10"/>
          </p:nvPr>
        </p:nvSpPr>
        <p:spPr>
          <a:xfrm>
            <a:off x="569910" y="1604434"/>
            <a:ext cx="8066089" cy="4279899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1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7" y="6496050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19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671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ild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1"/>
          </p:nvPr>
        </p:nvSpPr>
        <p:spPr>
          <a:xfrm>
            <a:off x="4762500" y="1604435"/>
            <a:ext cx="3941233" cy="4237566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None/>
              <a:defRPr sz="2000">
                <a:solidFill>
                  <a:srgbClr val="404040"/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rgbClr val="404040"/>
                </a:solidFill>
                <a:latin typeface="Calibri"/>
                <a:cs typeface="Calibri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  <p:sp>
        <p:nvSpPr>
          <p:cNvPr id="2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44688" y="6496050"/>
            <a:ext cx="2520000" cy="2520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2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7E460E2-A79B-FD4C-875F-CB1722C97EA1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8" name="Titel 1"/>
          <p:cNvSpPr>
            <a:spLocks noGrp="1"/>
          </p:cNvSpPr>
          <p:nvPr>
            <p:ph type="title" hasCustomPrompt="1"/>
          </p:nvPr>
        </p:nvSpPr>
        <p:spPr>
          <a:xfrm>
            <a:off x="561444" y="389470"/>
            <a:ext cx="8142290" cy="960702"/>
          </a:xfrm>
          <a:prstGeom prst="rect">
            <a:avLst/>
          </a:prstGeom>
        </p:spPr>
        <p:txBody>
          <a:bodyPr anchor="b"/>
          <a:lstStyle>
            <a:lvl1pPr algn="l">
              <a:defRPr sz="3200" b="1" i="0">
                <a:solidFill>
                  <a:srgbClr val="00446B"/>
                </a:solidFill>
                <a:latin typeface="Calibri"/>
                <a:cs typeface="Calibri"/>
              </a:defRPr>
            </a:lvl1pPr>
          </a:lstStyle>
          <a:p>
            <a:r>
              <a:rPr lang="de-DE" dirty="0" smtClean="0"/>
              <a:t>Überschrift Powerpoint-Folie</a:t>
            </a:r>
            <a:endParaRPr lang="de-DE" dirty="0"/>
          </a:p>
        </p:txBody>
      </p:sp>
      <p:sp>
        <p:nvSpPr>
          <p:cNvPr id="9" name="Inhaltsplatzhalter 14"/>
          <p:cNvSpPr>
            <a:spLocks noGrp="1"/>
          </p:cNvSpPr>
          <p:nvPr>
            <p:ph sz="quarter" idx="12"/>
          </p:nvPr>
        </p:nvSpPr>
        <p:spPr>
          <a:xfrm>
            <a:off x="586844" y="1604434"/>
            <a:ext cx="3951289" cy="4237567"/>
          </a:xfrm>
          <a:prstGeom prst="rect">
            <a:avLst/>
          </a:prstGeom>
        </p:spPr>
        <p:txBody>
          <a:bodyPr vert="horz"/>
          <a:lstStyle>
            <a:lvl1pPr marL="0" indent="0">
              <a:lnSpc>
                <a:spcPts val="2400"/>
              </a:lnSpc>
              <a:spcBef>
                <a:spcPts val="55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1pPr>
            <a:lvl2pPr marL="177800" indent="-177800">
              <a:lnSpc>
                <a:spcPts val="2400"/>
              </a:lnSpc>
              <a:spcBef>
                <a:spcPts val="550"/>
              </a:spcBef>
              <a:buClr>
                <a:srgbClr val="003D6A"/>
              </a:buClr>
              <a:buFont typeface="Arial"/>
              <a:buChar char="•"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Calibri"/>
                <a:cs typeface="Calibri"/>
              </a:defRPr>
            </a:lvl2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</p:txBody>
      </p:sp>
    </p:spTree>
    <p:extLst>
      <p:ext uri="{BB962C8B-B14F-4D97-AF65-F5344CB8AC3E}">
        <p14:creationId xmlns:p14="http://schemas.microsoft.com/office/powerpoint/2010/main" val="3149912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304" y="6220359"/>
            <a:ext cx="9143696" cy="637641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Foliennummernplatzhalter 5"/>
          <p:cNvSpPr txBox="1">
            <a:spLocks/>
          </p:cNvSpPr>
          <p:nvPr userDrawn="1"/>
        </p:nvSpPr>
        <p:spPr>
          <a:xfrm>
            <a:off x="260327" y="6496052"/>
            <a:ext cx="758961" cy="25199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7E460E2-A79B-FD4C-875F-CB1722C97EA1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Bild 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6046520"/>
            <a:ext cx="9144000" cy="749300"/>
          </a:xfrm>
          <a:prstGeom prst="rect">
            <a:avLst/>
          </a:prstGeom>
        </p:spPr>
      </p:pic>
      <p:sp>
        <p:nvSpPr>
          <p:cNvPr id="15" name="Fußzeilenplatzhalter 14"/>
          <p:cNvSpPr>
            <a:spLocks noGrp="1"/>
          </p:cNvSpPr>
          <p:nvPr>
            <p:ph type="ftr" sz="quarter" idx="3"/>
          </p:nvPr>
        </p:nvSpPr>
        <p:spPr>
          <a:xfrm>
            <a:off x="752475" y="6430695"/>
            <a:ext cx="59626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algn="l"/>
            <a:r>
              <a:rPr lang="de-DE" smtClean="0"/>
              <a:t>Schulung EGN/EZN Überarbeitung: Variante SD, Option HUE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02786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99" r:id="rId2"/>
    <p:sldLayoutId id="2147483654" r:id="rId3"/>
    <p:sldLayoutId id="2147483697" r:id="rId4"/>
    <p:sldLayoutId id="2147483698" r:id="rId5"/>
    <p:sldLayoutId id="2147483657" r:id="rId6"/>
    <p:sldLayoutId id="2147483700" r:id="rId7"/>
    <p:sldLayoutId id="2147483701" r:id="rId8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eister_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10" y="978"/>
            <a:ext cx="9144000" cy="564346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-304" y="5644445"/>
            <a:ext cx="9143695" cy="121355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474734" y="4926900"/>
            <a:ext cx="4181931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endParaRPr lang="de-DE" sz="1500" dirty="0" smtClean="0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246743" y="4128505"/>
            <a:ext cx="9144000" cy="115287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lnSpc>
                <a:spcPts val="3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3000" b="1" dirty="0" smtClean="0">
                <a:solidFill>
                  <a:srgbClr val="FFFFFF"/>
                </a:solidFill>
              </a:rPr>
              <a:t>Schulung EGN / EZN Überarbeitung</a:t>
            </a:r>
          </a:p>
          <a:p>
            <a:pPr marL="84138" lvl="0">
              <a:lnSpc>
                <a:spcPts val="2200"/>
              </a:lnSpc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2800" b="1" i="1" dirty="0" smtClean="0">
                <a:solidFill>
                  <a:srgbClr val="FFFFFF"/>
                </a:solidFill>
              </a:rPr>
              <a:t>Variante SD, Option HUE</a:t>
            </a:r>
            <a:endParaRPr lang="de-DE" sz="2800" i="1" dirty="0" smtClean="0">
              <a:solidFill>
                <a:srgbClr val="FFFFFF"/>
              </a:solidFill>
            </a:endParaRPr>
          </a:p>
        </p:txBody>
      </p:sp>
      <p:pic>
        <p:nvPicPr>
          <p:cNvPr id="11" name="Bild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10" y="5483469"/>
            <a:ext cx="9144000" cy="1320800"/>
          </a:xfrm>
          <a:prstGeom prst="rect">
            <a:avLst/>
          </a:prstGeom>
        </p:spPr>
      </p:pic>
      <p:pic>
        <p:nvPicPr>
          <p:cNvPr id="10" name="Grafik 9" descr="70JAHRElogoSCHUNKRGB_DE_weis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026565"/>
            <a:ext cx="2195510" cy="1464596"/>
          </a:xfrm>
          <a:prstGeom prst="rect">
            <a:avLst/>
          </a:prstGeom>
        </p:spPr>
      </p:pic>
      <p:sp>
        <p:nvSpPr>
          <p:cNvPr id="13" name="Titel 1"/>
          <p:cNvSpPr txBox="1">
            <a:spLocks/>
          </p:cNvSpPr>
          <p:nvPr/>
        </p:nvSpPr>
        <p:spPr>
          <a:xfrm>
            <a:off x="246743" y="5079300"/>
            <a:ext cx="5936773" cy="60112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84138" lvl="0">
              <a:spcBef>
                <a:spcPct val="0"/>
              </a:spcBef>
              <a:spcAft>
                <a:spcPts val="1200"/>
              </a:spcAft>
              <a:defRPr/>
            </a:pPr>
            <a:r>
              <a:rPr lang="de-DE" sz="1500" smtClean="0">
                <a:solidFill>
                  <a:srgbClr val="FFFFFF"/>
                </a:solidFill>
              </a:rPr>
              <a:t>Christian </a:t>
            </a:r>
            <a:r>
              <a:rPr lang="de-DE" sz="1500" dirty="0" smtClean="0">
                <a:solidFill>
                  <a:srgbClr val="FFFFFF"/>
                </a:solidFill>
              </a:rPr>
              <a:t>Liedtke | Produktmanagement Greifsysteme | 2016</a:t>
            </a:r>
          </a:p>
        </p:txBody>
      </p:sp>
    </p:spTree>
    <p:extLst>
      <p:ext uri="{BB962C8B-B14F-4D97-AF65-F5344CB8AC3E}">
        <p14:creationId xmlns:p14="http://schemas.microsoft.com/office/powerpoint/2010/main" val="404731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2) Vertrieb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Bei </a:t>
            </a:r>
            <a:r>
              <a:rPr lang="de-DE" dirty="0"/>
              <a:t>SD-Variante auf höhere Betriebsströme</a:t>
            </a:r>
            <a:br>
              <a:rPr lang="de-DE" dirty="0"/>
            </a:br>
            <a:r>
              <a:rPr lang="de-DE" dirty="0"/>
              <a:t>(nicht Nennströme!) hinweisen.</a:t>
            </a:r>
            <a:br>
              <a:rPr lang="de-DE" dirty="0"/>
            </a:br>
            <a:endParaRPr lang="de-DE" dirty="0" smtClean="0"/>
          </a:p>
          <a:p>
            <a:r>
              <a:rPr lang="de-DE" dirty="0" smtClean="0"/>
              <a:t>Argumentation</a:t>
            </a:r>
            <a:r>
              <a:rPr lang="de-DE" dirty="0"/>
              <a:t>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Reibung durch zusätzliche Abdichtung.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Fokus auf Robustheit (Aluminiumlegierung).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/>
              <a:t>HUE ist alternativ verfügbar und Reibungsfrei/-arm</a:t>
            </a:r>
            <a:r>
              <a:rPr lang="de-DE" dirty="0" smtClean="0"/>
              <a:t>.</a:t>
            </a:r>
          </a:p>
          <a:p>
            <a:pPr marL="635000" lvl="1" indent="-457200">
              <a:buFont typeface="Arial" panose="020B0604020202020204" pitchFamily="34" charset="0"/>
              <a:buChar char="•"/>
            </a:pPr>
            <a:endParaRPr lang="de-DE" dirty="0"/>
          </a:p>
          <a:p>
            <a:r>
              <a:rPr lang="de-DE" dirty="0"/>
              <a:t>SD nicht nachrüstbar – erfordert Endprüfung bei SCHUNK.</a:t>
            </a:r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10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13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3</a:t>
            </a:r>
            <a:r>
              <a:rPr lang="de-DE" dirty="0" smtClean="0"/>
              <a:t>) Service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r>
              <a:rPr lang="de-DE" dirty="0" smtClean="0"/>
              <a:t>Bei SD Variante: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Losbrechkraft erhöht.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Reibwiderstand erhöht.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Haltekräfte wie bei Basisversion (Reibverluste wirken statisch nicht).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Betriebsstrom über </a:t>
            </a:r>
            <a:r>
              <a:rPr lang="de-DE" dirty="0"/>
              <a:t>Nennstrom ist bei reduzierter Einschaltdauer </a:t>
            </a:r>
            <a:r>
              <a:rPr lang="de-DE" dirty="0" smtClean="0"/>
              <a:t>zulässig.</a:t>
            </a:r>
            <a:r>
              <a:rPr lang="de-DE" dirty="0"/>
              <a:t> </a:t>
            </a:r>
            <a:r>
              <a:rPr lang="de-DE" dirty="0" smtClean="0"/>
              <a:t>Gegebenenfalls Strom </a:t>
            </a:r>
            <a:r>
              <a:rPr lang="de-DE" dirty="0"/>
              <a:t>zum Halten </a:t>
            </a:r>
            <a:r>
              <a:rPr lang="de-DE" dirty="0" smtClean="0"/>
              <a:t>reduzieren.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Montage / Demontage wie Pneumatik Version, nur durch SCHUNK.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47289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839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Übersicht</a:t>
            </a:r>
            <a:br>
              <a:rPr lang="de-DE" dirty="0" smtClean="0"/>
            </a:br>
            <a:r>
              <a:rPr lang="de-DE" dirty="0" smtClean="0"/>
              <a:t>EGN/EZN </a:t>
            </a:r>
            <a:r>
              <a:rPr lang="de-DE" dirty="0"/>
              <a:t>–SD/HUE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Notiz Kabel</a:t>
            </a:r>
          </a:p>
          <a:p>
            <a:pPr marL="514350" indent="-514350">
              <a:buFont typeface="+mj-lt"/>
              <a:buAutoNum type="romanUcPeriod"/>
            </a:pPr>
            <a:endParaRPr lang="de-DE" dirty="0" smtClean="0"/>
          </a:p>
          <a:p>
            <a:pPr marL="514350" indent="-514350">
              <a:buFont typeface="+mj-lt"/>
              <a:buAutoNum type="romanUcPeriod"/>
            </a:pPr>
            <a:r>
              <a:rPr lang="de-DE" dirty="0" smtClean="0"/>
              <a:t>Technische Daten </a:t>
            </a:r>
          </a:p>
          <a:p>
            <a:pPr marL="635000" lvl="1" indent="-457200">
              <a:buFont typeface="+mj-lt"/>
              <a:buAutoNum type="arabicParenR"/>
            </a:pPr>
            <a:r>
              <a:rPr lang="de-DE" dirty="0" smtClean="0"/>
              <a:t>Staubdicht Version</a:t>
            </a:r>
          </a:p>
          <a:p>
            <a:pPr marL="635000" lvl="1" indent="-457200">
              <a:buFont typeface="+mj-lt"/>
              <a:buAutoNum type="arabicParenR"/>
            </a:pPr>
            <a:r>
              <a:rPr lang="de-DE" dirty="0" smtClean="0"/>
              <a:t>Schutzhülle </a:t>
            </a:r>
          </a:p>
          <a:p>
            <a:pPr marL="635000" lvl="1" indent="-457200">
              <a:buFont typeface="+mj-lt"/>
              <a:buAutoNum type="arabicParenR"/>
            </a:pPr>
            <a:r>
              <a:rPr lang="de-DE" dirty="0" smtClean="0"/>
              <a:t>O</a:t>
            </a:r>
            <a:r>
              <a:rPr lang="de-DE" dirty="0" smtClean="0"/>
              <a:t>berflächenveredelt, </a:t>
            </a:r>
            <a:r>
              <a:rPr lang="de-DE" dirty="0" smtClean="0"/>
              <a:t>PE Gewinde</a:t>
            </a:r>
          </a:p>
          <a:p>
            <a:endParaRPr lang="de-DE" dirty="0" smtClean="0"/>
          </a:p>
          <a:p>
            <a:pPr marL="457200" indent="-457200">
              <a:buFont typeface="+mj-lt"/>
              <a:buAutoNum type="romanUcPeriod"/>
            </a:pPr>
            <a:r>
              <a:rPr lang="de-DE" dirty="0" smtClean="0"/>
              <a:t>Fazit </a:t>
            </a:r>
          </a:p>
          <a:p>
            <a:pPr marL="635000" lvl="1" indent="-457200">
              <a:buFont typeface="+mj-lt"/>
              <a:buAutoNum type="arabicParenR"/>
            </a:pPr>
            <a:r>
              <a:rPr lang="de-DE" dirty="0" smtClean="0"/>
              <a:t>Allgemein</a:t>
            </a:r>
          </a:p>
          <a:p>
            <a:pPr marL="635000" lvl="1" indent="-457200">
              <a:buFont typeface="+mj-lt"/>
              <a:buAutoNum type="arabicParenR"/>
            </a:pPr>
            <a:r>
              <a:rPr lang="de-DE" dirty="0" smtClean="0"/>
              <a:t>Vertrieb</a:t>
            </a:r>
            <a:endParaRPr lang="de-DE" dirty="0"/>
          </a:p>
          <a:p>
            <a:pPr marL="635000" lvl="1" indent="-457200">
              <a:buFont typeface="+mj-lt"/>
              <a:buAutoNum type="arabicParenR"/>
            </a:pPr>
            <a:r>
              <a:rPr lang="de-DE" dirty="0"/>
              <a:t>Service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2112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I. Notiz Kabel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Siehe EGN-S / EZN-S Schulungsunterlagen (inkl. Anschlusskabel) in STB.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EGN-S/EZN-S mit 30cm Kabel am Modul auf Y-Stecker.</a:t>
            </a:r>
            <a:endParaRPr lang="de-DE" dirty="0"/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Daran:</a:t>
            </a:r>
            <a:br>
              <a:rPr lang="de-DE" dirty="0" smtClean="0"/>
            </a:br>
            <a:r>
              <a:rPr lang="de-DE" dirty="0" smtClean="0"/>
              <a:t>Leistungskabel </a:t>
            </a:r>
            <a:r>
              <a:rPr lang="de-DE" dirty="0"/>
              <a:t>und </a:t>
            </a:r>
            <a:r>
              <a:rPr lang="de-DE" dirty="0" smtClean="0"/>
              <a:t>Geberkabel.</a:t>
            </a:r>
            <a:endParaRPr lang="de-DE" dirty="0"/>
          </a:p>
          <a:p>
            <a:endParaRPr lang="de-DE" dirty="0"/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Schlepptauglich oder Robotertauglich.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Verschiedene Längen 5m - 20m.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8508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II. Technische Daten 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Außenmaße </a:t>
            </a:r>
            <a:r>
              <a:rPr lang="de-DE" dirty="0"/>
              <a:t>bleiben in Basisversion identisch, bis auf Kabelauslass</a:t>
            </a:r>
            <a:r>
              <a:rPr lang="de-D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Greifkräfte / Hübe bleiben identisch zu EGN/EZN.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Kabelstecker ist in Katalogzeichnungen berücksichtigt.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Beispiel EGN-S 80.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Designelement 3Nuten (ohne Abb.)</a:t>
            </a:r>
          </a:p>
          <a:p>
            <a:pPr>
              <a:buFontTx/>
              <a:buChar char="-"/>
            </a:pPr>
            <a:endParaRPr lang="de-DE" dirty="0" smtClean="0"/>
          </a:p>
          <a:p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4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44413" y="3830128"/>
            <a:ext cx="1379058" cy="222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82061" y="3830128"/>
            <a:ext cx="1248610" cy="2224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171" y="3829828"/>
            <a:ext cx="1103861" cy="222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32083" y="2885186"/>
            <a:ext cx="4289019" cy="3169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5655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Wie bei PGN als Variante!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Erhöhter Schutz bei staubiger Umgebung – IP 64.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Achtung! Der Anbausatz erhöht die Reibung.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Höherer Strom zum Fahren.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Gleiche Haltekräfte wie Basis.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Nicht nachrüstbar!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Nicht verfügbar für EGN 080!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) Staubdicht Version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" y="1604963"/>
            <a:ext cx="1946382" cy="423703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9797" y="1605600"/>
            <a:ext cx="1992792" cy="42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787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Wie bei PGN als Option!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Erhöhter Schutz gegen Staub und flüssige Medien: bis IP 65</a:t>
            </a:r>
            <a:br>
              <a:rPr lang="de-DE" dirty="0" smtClean="0"/>
            </a:br>
            <a:r>
              <a:rPr lang="de-DE" dirty="0" smtClean="0"/>
              <a:t>(Fugenabdichtung durch Kunde).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Keine Auswirkung auf Fahrbewegung oder Greifkräfte.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Durch Kunden Nachrüstbar.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Verfügbar für alle Baugrößen.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</a:t>
            </a:r>
            <a:r>
              <a:rPr lang="de-DE" dirty="0" smtClean="0"/>
              <a:t>) Schutzhülle - HUE</a:t>
            </a:r>
            <a:endParaRPr lang="de-DE" dirty="0"/>
          </a:p>
        </p:txBody>
      </p:sp>
      <p:pic>
        <p:nvPicPr>
          <p:cNvPr id="3" name="Inhaltsplatzhalter 2"/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" y="1604963"/>
            <a:ext cx="1740328" cy="4237037"/>
          </a:xfr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596" y="1604963"/>
            <a:ext cx="1779236" cy="42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365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nhaltsplatzhalter 9"/>
          <p:cNvPicPr>
            <a:picLocks noGrp="1" noChangeAspect="1"/>
          </p:cNvPicPr>
          <p:nvPr>
            <p:ph sz="quarter" idx="11"/>
          </p:nvPr>
        </p:nvPicPr>
        <p:blipFill>
          <a:blip r:embed="rId3"/>
          <a:stretch>
            <a:fillRect/>
          </a:stretch>
        </p:blipFill>
        <p:spPr>
          <a:xfrm>
            <a:off x="4804300" y="2980428"/>
            <a:ext cx="3858163" cy="1486107"/>
          </a:xfrm>
          <a:prstGeom prst="rect">
            <a:avLst/>
          </a:prstGeom>
        </p:spPr>
      </p:pic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2) Schutzhülle HUE – IP-Schutzarten</a:t>
            </a:r>
            <a:endParaRPr lang="de-DE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 rotWithShape="1">
          <a:blip r:embed="rId4"/>
          <a:srcRect t="8497" b="8232"/>
          <a:stretch/>
        </p:blipFill>
        <p:spPr>
          <a:xfrm>
            <a:off x="1066999" y="1604801"/>
            <a:ext cx="2990978" cy="423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37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/>
              <a:t>Bereits im Verkauf.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Oberflächenveredelung </a:t>
            </a:r>
            <a:r>
              <a:rPr lang="de-DE" dirty="0"/>
              <a:t>ermöglicht </a:t>
            </a:r>
            <a:r>
              <a:rPr lang="de-DE" dirty="0"/>
              <a:t>Erdung des Gehäuses.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PE-Zeichen eingraviert.</a:t>
            </a: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</a:t>
            </a:r>
            <a:r>
              <a:rPr lang="de-DE" dirty="0" smtClean="0"/>
              <a:t>) </a:t>
            </a:r>
            <a:r>
              <a:rPr lang="de-DE" dirty="0"/>
              <a:t>Oberflächenveredelt &amp; </a:t>
            </a:r>
            <a:r>
              <a:rPr lang="de-DE" dirty="0" smtClean="0"/>
              <a:t>PE Gewinde</a:t>
            </a:r>
            <a:endParaRPr lang="de-DE" dirty="0"/>
          </a:p>
        </p:txBody>
      </p:sp>
      <p:sp>
        <p:nvSpPr>
          <p:cNvPr id="7" name="Inhaltsplatzhalt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371" y="2687149"/>
            <a:ext cx="3552233" cy="2072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52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III. Fazit 1) Allgemein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EGN-S EZN-S (Kabel-Stecker Varianten)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 smtClean="0"/>
              <a:t>Verfügbar, Schulungsunterlagen separat in STB abgelegt.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/>
              <a:t>EGN </a:t>
            </a:r>
            <a:r>
              <a:rPr lang="de-DE" dirty="0"/>
              <a:t>/ </a:t>
            </a:r>
            <a:r>
              <a:rPr lang="de-DE" dirty="0" smtClean="0"/>
              <a:t>EZN Basis Varianten</a:t>
            </a:r>
            <a:endParaRPr lang="de-DE" dirty="0"/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/>
              <a:t>Design Änderungen (3 Nuten, Kabel Auslass)</a:t>
            </a:r>
          </a:p>
          <a:p>
            <a:pPr marL="520700" lvl="1" indent="-342900">
              <a:buFont typeface="Arial" panose="020B0604020202020204" pitchFamily="34" charset="0"/>
              <a:buChar char="•"/>
            </a:pPr>
            <a:r>
              <a:rPr lang="de-DE" dirty="0"/>
              <a:t>Technische Spezifikationen unverändert</a:t>
            </a:r>
            <a:r>
              <a:rPr lang="de-DE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dirty="0" smtClean="0"/>
              <a:t>SD &amp; HUE verfügbar.</a:t>
            </a: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mtClean="0"/>
              <a:t>Aluminimumlegierung </a:t>
            </a:r>
            <a:r>
              <a:rPr lang="de-DE" dirty="0" smtClean="0"/>
              <a:t>/ PE-Anschluss wie bekannt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DE" smtClean="0"/>
              <a:t>Schulung EGN/EZN Überarbeitung: Variante SD, Option HUE</a:t>
            </a:r>
            <a:endParaRPr lang="de-DE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7E460E2-A79B-FD4C-875F-CB1722C97EA1}" type="slidenum">
              <a:rPr lang="de-DE" smtClean="0"/>
              <a:pPr/>
              <a:t>9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55873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 SCH_PPT_Vorlage_4-3_22031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SCH_PPT_Vorlage_4-3_220312.potx</Template>
  <TotalTime>0</TotalTime>
  <Words>401</Words>
  <Application>Microsoft Office PowerPoint</Application>
  <PresentationFormat>Bildschirmpräsentation (4:3)</PresentationFormat>
  <Paragraphs>111</Paragraphs>
  <Slides>12</Slides>
  <Notes>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5" baseType="lpstr">
      <vt:lpstr>Arial</vt:lpstr>
      <vt:lpstr>Calibri</vt:lpstr>
      <vt:lpstr> SCH_PPT_Vorlage_4-3_220312</vt:lpstr>
      <vt:lpstr>PowerPoint-Präsentation</vt:lpstr>
      <vt:lpstr>Übersicht EGN/EZN –SD/HUE</vt:lpstr>
      <vt:lpstr>I. Notiz Kabel</vt:lpstr>
      <vt:lpstr>II. Technische Daten </vt:lpstr>
      <vt:lpstr>1) Staubdicht Version</vt:lpstr>
      <vt:lpstr>2) Schutzhülle - HUE</vt:lpstr>
      <vt:lpstr>2) Schutzhülle HUE – IP-Schutzarten</vt:lpstr>
      <vt:lpstr>3) Oberflächenveredelt &amp; PE Gewinde</vt:lpstr>
      <vt:lpstr>III. Fazit 1) Allgemein</vt:lpstr>
      <vt:lpstr>2) Vertrieb</vt:lpstr>
      <vt:lpstr>3) Service</vt:lpstr>
      <vt:lpstr>PowerPoint-Präsentation</vt:lpstr>
    </vt:vector>
  </TitlesOfParts>
  <Company>Ideenhaus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Benedikt Janßen</dc:creator>
  <cp:lastModifiedBy>Jung, Anna</cp:lastModifiedBy>
  <cp:revision>149</cp:revision>
  <cp:lastPrinted>2016-09-21T11:08:13Z</cp:lastPrinted>
  <dcterms:created xsi:type="dcterms:W3CDTF">2015-04-07T09:55:40Z</dcterms:created>
  <dcterms:modified xsi:type="dcterms:W3CDTF">2017-07-19T07:11:51Z</dcterms:modified>
</cp:coreProperties>
</file>