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97" r:id="rId2"/>
    <p:sldId id="320" r:id="rId3"/>
    <p:sldId id="324" r:id="rId4"/>
    <p:sldId id="323" r:id="rId5"/>
    <p:sldId id="322" r:id="rId6"/>
    <p:sldId id="321" r:id="rId7"/>
    <p:sldId id="319" r:id="rId8"/>
    <p:sldId id="318" r:id="rId9"/>
    <p:sldId id="348" r:id="rId10"/>
    <p:sldId id="325" r:id="rId11"/>
    <p:sldId id="338" r:id="rId12"/>
    <p:sldId id="339" r:id="rId13"/>
    <p:sldId id="328" r:id="rId14"/>
    <p:sldId id="333" r:id="rId15"/>
    <p:sldId id="331" r:id="rId16"/>
    <p:sldId id="332" r:id="rId17"/>
    <p:sldId id="335" r:id="rId18"/>
    <p:sldId id="341" r:id="rId19"/>
    <p:sldId id="345" r:id="rId20"/>
    <p:sldId id="326" r:id="rId21"/>
    <p:sldId id="340" r:id="rId22"/>
    <p:sldId id="343" r:id="rId23"/>
    <p:sldId id="342" r:id="rId24"/>
    <p:sldId id="346" r:id="rId25"/>
    <p:sldId id="347" r:id="rId26"/>
    <p:sldId id="336" r:id="rId27"/>
    <p:sldId id="337" r:id="rId28"/>
    <p:sldId id="278" r:id="rId2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illing, Tobias" initials="ST" lastIdx="0" clrIdx="0">
    <p:extLst>
      <p:ext uri="{19B8F6BF-5375-455C-9EA6-DF929625EA0E}">
        <p15:presenceInfo xmlns:p15="http://schemas.microsoft.com/office/powerpoint/2012/main" userId="Schilling, Tobias" providerId="None"/>
      </p:ext>
    </p:extLst>
  </p:cmAuthor>
  <p:cmAuthor id="2" name="Schilling, Tobias" initials="ST [2]" lastIdx="0" clrIdx="1">
    <p:extLst>
      <p:ext uri="{19B8F6BF-5375-455C-9EA6-DF929625EA0E}">
        <p15:presenceInfo xmlns:p15="http://schemas.microsoft.com/office/powerpoint/2012/main" userId="S-1-5-21-2784293300-3755646178-500054864-46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FF3300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0" autoAdjust="0"/>
    <p:restoredTop sz="94601" autoAdjust="0"/>
  </p:normalViewPr>
  <p:slideViewPr>
    <p:cSldViewPr snapToGrid="0" snapToObjects="1">
      <p:cViewPr varScale="1">
        <p:scale>
          <a:sx n="130" d="100"/>
          <a:sy n="130" d="100"/>
        </p:scale>
        <p:origin x="924" y="10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06.09.2016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06.09.2016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41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  <p:pic>
        <p:nvPicPr>
          <p:cNvPr id="5" name="Grafik 4" descr="70JAHRElogoSCHUNKRGB_DE_blau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9110" y="5580062"/>
            <a:ext cx="720000" cy="4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4"/>
          <p:cNvSpPr>
            <a:spLocks noGrp="1"/>
          </p:cNvSpPr>
          <p:nvPr>
            <p:ph sz="quarter" idx="12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  <p:pic>
        <p:nvPicPr>
          <p:cNvPr id="7" name="Grafik 6" descr="70JAHRElogoSCHUNKRGB_DE_blau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9110" y="5580062"/>
            <a:ext cx="720000" cy="4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  <p:pic>
        <p:nvPicPr>
          <p:cNvPr id="11" name="Grafik 10" descr="70JAHRElogoSCHUNKRGB_DE_weis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9900" y="5565021"/>
            <a:ext cx="720000" cy="480303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 ohne 70 Jah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smtClean="0"/>
              <a:t>Titel, Verfasser, Datum</a:t>
            </a:r>
            <a:endParaRPr lang="de-DE" dirty="0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Schunk-mk\mkt\Daten\MKT\03_Multimedia\_PPT\PPT_Vorlage_2015\Vorlage_PPT_DE_0515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63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304" y="62203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6046520"/>
            <a:ext cx="9144000" cy="749300"/>
          </a:xfrm>
          <a:prstGeom prst="rect">
            <a:avLst/>
          </a:prstGeom>
        </p:spPr>
      </p:pic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9" r:id="rId2"/>
    <p:sldLayoutId id="2147483654" r:id="rId3"/>
    <p:sldLayoutId id="2147483697" r:id="rId4"/>
    <p:sldLayoutId id="2147483698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4.xml"/><Relationship Id="rId7" Type="http://schemas.openxmlformats.org/officeDocument/2006/relationships/slide" Target="slide2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4" Type="http://schemas.openxmlformats.org/officeDocument/2006/relationships/slide" Target="slide16.xml"/><Relationship Id="rId9" Type="http://schemas.openxmlformats.org/officeDocument/2006/relationships/slide" Target="slide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48.jpeg"/><Relationship Id="rId4" Type="http://schemas.openxmlformats.org/officeDocument/2006/relationships/image" Target="../media/image44.jpeg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Roboterzubehoer@de.schunk.com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eister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" y="978"/>
            <a:ext cx="9144000" cy="564346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60623" y="4158543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 smtClean="0">
                <a:solidFill>
                  <a:srgbClr val="FFFFFF"/>
                </a:solidFill>
              </a:rPr>
              <a:t/>
            </a:r>
            <a:br>
              <a:rPr lang="de-DE" sz="3000" b="1" dirty="0" smtClean="0">
                <a:solidFill>
                  <a:srgbClr val="FFFFFF"/>
                </a:solidFill>
              </a:rPr>
            </a:br>
            <a:r>
              <a:rPr lang="de-DE" sz="3000" b="1" dirty="0" smtClean="0">
                <a:solidFill>
                  <a:srgbClr val="FFFFFF"/>
                </a:solidFill>
              </a:rPr>
              <a:t>6-Axis Force-</a:t>
            </a:r>
            <a:r>
              <a:rPr lang="de-DE" sz="3000" b="1" dirty="0" err="1" smtClean="0">
                <a:solidFill>
                  <a:srgbClr val="FFFFFF"/>
                </a:solidFill>
              </a:rPr>
              <a:t>Torque</a:t>
            </a:r>
            <a:r>
              <a:rPr lang="de-DE" sz="3000" b="1" dirty="0" smtClean="0">
                <a:solidFill>
                  <a:srgbClr val="FFFFFF"/>
                </a:solidFill>
              </a:rPr>
              <a:t> Sensors</a:t>
            </a:r>
          </a:p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 smtClean="0">
                <a:solidFill>
                  <a:srgbClr val="FFFFFF"/>
                </a:solidFill>
              </a:rPr>
              <a:t> - </a:t>
            </a:r>
            <a:r>
              <a:rPr lang="de-DE" sz="3000" b="1" dirty="0" err="1" smtClean="0">
                <a:solidFill>
                  <a:srgbClr val="FFFFFF"/>
                </a:solidFill>
              </a:rPr>
              <a:t>Use</a:t>
            </a:r>
            <a:r>
              <a:rPr lang="de-DE" sz="3000" b="1" dirty="0" smtClean="0">
                <a:solidFill>
                  <a:srgbClr val="FFFFFF"/>
                </a:solidFill>
              </a:rPr>
              <a:t> in </a:t>
            </a:r>
            <a:r>
              <a:rPr lang="de-DE" sz="3000" b="1" dirty="0" err="1" smtClean="0">
                <a:solidFill>
                  <a:srgbClr val="FFFFFF"/>
                </a:solidFill>
              </a:rPr>
              <a:t>practice</a:t>
            </a:r>
            <a:endParaRPr lang="de-DE" sz="3000" b="1" dirty="0" smtClean="0">
              <a:solidFill>
                <a:srgbClr val="FFFFFF"/>
              </a:solidFill>
            </a:endParaRPr>
          </a:p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2000" b="1" dirty="0" err="1" smtClean="0">
                <a:solidFill>
                  <a:srgbClr val="FF0000"/>
                </a:solidFill>
              </a:rPr>
              <a:t>Confidential</a:t>
            </a:r>
            <a:r>
              <a:rPr lang="de-DE" sz="2000" b="1" dirty="0" smtClean="0">
                <a:solidFill>
                  <a:srgbClr val="FF0000"/>
                </a:solidFill>
              </a:rPr>
              <a:t> – </a:t>
            </a:r>
            <a:r>
              <a:rPr lang="de-DE" sz="2000" b="1" dirty="0" err="1" smtClean="0">
                <a:solidFill>
                  <a:srgbClr val="FF0000"/>
                </a:solidFill>
              </a:rPr>
              <a:t>For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internal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use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only</a:t>
            </a:r>
            <a:r>
              <a:rPr lang="de-DE" sz="2000" b="1" dirty="0" smtClean="0">
                <a:solidFill>
                  <a:srgbClr val="FF0000"/>
                </a:solidFill>
              </a:rPr>
              <a:t>!</a:t>
            </a:r>
            <a:endParaRPr lang="de-DE" sz="2000" dirty="0" smtClean="0">
              <a:solidFill>
                <a:srgbClr val="FF0000"/>
              </a:solidFill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pic>
        <p:nvPicPr>
          <p:cNvPr id="10" name="Grafik 9" descr="70JAHRElogoSCHUNKRGB_DE_wei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026565"/>
            <a:ext cx="2195510" cy="14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Practical</a:t>
            </a:r>
            <a:r>
              <a:rPr lang="de-DE" dirty="0" smtClean="0"/>
              <a:t> </a:t>
            </a:r>
            <a:r>
              <a:rPr lang="de-DE" dirty="0" err="1" smtClean="0"/>
              <a:t>Applictions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4428178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Table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contents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err="1" smtClean="0">
                <a:solidFill>
                  <a:schemeClr val="tx1"/>
                </a:solidFill>
                <a:hlinkClick r:id="rId2" action="ppaction://hlinksldjump"/>
              </a:rPr>
              <a:t>Grinding</a:t>
            </a:r>
            <a:r>
              <a:rPr lang="de-DE" sz="1400" dirty="0" smtClean="0">
                <a:solidFill>
                  <a:schemeClr val="tx1"/>
                </a:solidFill>
                <a:hlinkClick r:id="rId2" action="ppaction://hlinksldjump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hlinkClick r:id="rId2" action="ppaction://hlinksldjump"/>
              </a:rPr>
              <a:t>and</a:t>
            </a:r>
            <a:r>
              <a:rPr lang="de-DE" sz="1400" dirty="0" smtClean="0">
                <a:solidFill>
                  <a:schemeClr val="tx1"/>
                </a:solidFill>
                <a:hlinkClick r:id="rId2" action="ppaction://hlinksldjump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hlinkClick r:id="rId2" action="ppaction://hlinksldjump"/>
              </a:rPr>
              <a:t>polishing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err="1" smtClean="0">
                <a:solidFill>
                  <a:schemeClr val="tx1"/>
                </a:solidFill>
                <a:hlinkClick r:id="rId3" action="ppaction://hlinksldjump"/>
              </a:rPr>
              <a:t>Haptics</a:t>
            </a:r>
            <a:r>
              <a:rPr lang="de-DE" sz="1400" dirty="0" smtClean="0">
                <a:solidFill>
                  <a:schemeClr val="tx1"/>
                </a:solidFill>
                <a:hlinkClick r:id="rId3" action="ppaction://hlinksldjump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hlinkClick r:id="rId3" action="ppaction://hlinksldjump"/>
              </a:rPr>
              <a:t>measurements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smtClean="0">
                <a:solidFill>
                  <a:schemeClr val="tx1"/>
                </a:solidFill>
                <a:hlinkClick r:id="rId4" action="ppaction://hlinksldjump"/>
              </a:rPr>
              <a:t>Handling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err="1" smtClean="0">
                <a:solidFill>
                  <a:schemeClr val="tx1"/>
                </a:solidFill>
                <a:hlinkClick r:id="rId5" action="ppaction://hlinksldjump"/>
              </a:rPr>
              <a:t>Assembly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err="1" smtClean="0">
                <a:solidFill>
                  <a:schemeClr val="tx1"/>
                </a:solidFill>
                <a:hlinkClick r:id="rId6" action="ppaction://hlinksldjump"/>
              </a:rPr>
              <a:t>Climatic</a:t>
            </a:r>
            <a:r>
              <a:rPr lang="de-DE" sz="1400" dirty="0" smtClean="0">
                <a:solidFill>
                  <a:schemeClr val="tx1"/>
                </a:solidFill>
                <a:hlinkClick r:id="rId6" action="ppaction://hlinksldjump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hlinkClick r:id="rId6" action="ppaction://hlinksldjump"/>
              </a:rPr>
              <a:t>chamber</a:t>
            </a:r>
            <a:r>
              <a:rPr lang="de-DE" sz="1400" dirty="0" smtClean="0">
                <a:solidFill>
                  <a:schemeClr val="tx1"/>
                </a:solidFill>
                <a:hlinkClick r:id="rId6" action="ppaction://hlinksldjump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hlinkClick r:id="rId6" action="ppaction://hlinksldjump"/>
              </a:rPr>
              <a:t>product</a:t>
            </a:r>
            <a:r>
              <a:rPr lang="de-DE" sz="1400" dirty="0" smtClean="0">
                <a:solidFill>
                  <a:schemeClr val="tx1"/>
                </a:solidFill>
                <a:hlinkClick r:id="rId6" action="ppaction://hlinksldjump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hlinkClick r:id="rId6" action="ppaction://hlinksldjump"/>
              </a:rPr>
              <a:t>tests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err="1" smtClean="0">
                <a:solidFill>
                  <a:schemeClr val="tx1"/>
                </a:solidFill>
                <a:hlinkClick r:id="rId7" action="ppaction://hlinksldjump"/>
              </a:rPr>
              <a:t>Friction</a:t>
            </a:r>
            <a:r>
              <a:rPr lang="de-DE" sz="1400" dirty="0" smtClean="0">
                <a:solidFill>
                  <a:schemeClr val="tx1"/>
                </a:solidFill>
                <a:hlinkClick r:id="rId7" action="ppaction://hlinksldjump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hlinkClick r:id="rId7" action="ppaction://hlinksldjump"/>
              </a:rPr>
              <a:t>stir</a:t>
            </a:r>
            <a:r>
              <a:rPr lang="de-DE" sz="1400" dirty="0" smtClean="0">
                <a:solidFill>
                  <a:schemeClr val="tx1"/>
                </a:solidFill>
                <a:hlinkClick r:id="rId7" action="ppaction://hlinksldjump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hlinkClick r:id="rId7" action="ppaction://hlinksldjump"/>
              </a:rPr>
              <a:t>welding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smtClean="0">
                <a:solidFill>
                  <a:schemeClr val="tx1"/>
                </a:solidFill>
                <a:hlinkClick r:id="rId8" action="ppaction://hlinksldjump"/>
              </a:rPr>
              <a:t>Performance </a:t>
            </a:r>
            <a:r>
              <a:rPr lang="de-DE" sz="1400" dirty="0" err="1" smtClean="0">
                <a:solidFill>
                  <a:schemeClr val="tx1"/>
                </a:solidFill>
                <a:hlinkClick r:id="rId8" action="ppaction://hlinksldjump"/>
              </a:rPr>
              <a:t>tests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smtClean="0">
                <a:solidFill>
                  <a:schemeClr val="tx1"/>
                </a:solidFill>
                <a:hlinkClick r:id="rId9" action="ppaction://hlinksldjump"/>
              </a:rPr>
              <a:t>Research </a:t>
            </a:r>
            <a:r>
              <a:rPr lang="de-DE" sz="1400" dirty="0" err="1" smtClean="0">
                <a:solidFill>
                  <a:schemeClr val="tx1"/>
                </a:solidFill>
                <a:hlinkClick r:id="rId9" action="ppaction://hlinksldjump"/>
              </a:rPr>
              <a:t>and</a:t>
            </a:r>
            <a:r>
              <a:rPr lang="de-DE" sz="1400" dirty="0" smtClean="0">
                <a:solidFill>
                  <a:schemeClr val="tx1"/>
                </a:solidFill>
                <a:hlinkClick r:id="rId9" action="ppaction://hlinksldjump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hlinkClick r:id="rId9" action="ppaction://hlinksldjump"/>
              </a:rPr>
              <a:t>development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400" dirty="0" smtClean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Rechteck 2"/>
          <p:cNvSpPr/>
          <p:nvPr/>
        </p:nvSpPr>
        <p:spPr>
          <a:xfrm rot="1611798">
            <a:off x="5915295" y="1641564"/>
            <a:ext cx="2299604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30503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Grinding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Polishing</a:t>
            </a:r>
            <a:endParaRPr lang="de-DE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049" name="Picture 1" descr="Anschleifen 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11" y="3047480"/>
            <a:ext cx="315741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3052943"/>
            <a:ext cx="3260013" cy="2160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 rot="1611798">
            <a:off x="5952901" y="1641564"/>
            <a:ext cx="222439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61444" y="5206695"/>
            <a:ext cx="117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4222899" y="5207480"/>
            <a:ext cx="117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pic>
        <p:nvPicPr>
          <p:cNvPr id="11" name="Grafik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4" name="Inhaltsplatzhalter 6"/>
          <p:cNvSpPr txBox="1">
            <a:spLocks/>
          </p:cNvSpPr>
          <p:nvPr/>
        </p:nvSpPr>
        <p:spPr>
          <a:xfrm>
            <a:off x="561443" y="1515422"/>
            <a:ext cx="5235574" cy="572628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rgbClr val="00446B"/>
                </a:solidFill>
              </a:rPr>
              <a:t>Constant </a:t>
            </a:r>
            <a:r>
              <a:rPr lang="de-DE" sz="1600" b="1" dirty="0" err="1">
                <a:solidFill>
                  <a:srgbClr val="00446B"/>
                </a:solidFill>
              </a:rPr>
              <a:t>process</a:t>
            </a:r>
            <a:r>
              <a:rPr lang="de-DE" sz="1600" b="1" dirty="0">
                <a:solidFill>
                  <a:srgbClr val="00446B"/>
                </a:solidFill>
              </a:rPr>
              <a:t> </a:t>
            </a:r>
            <a:r>
              <a:rPr lang="de-DE" sz="1600" b="1" dirty="0" err="1">
                <a:solidFill>
                  <a:srgbClr val="00446B"/>
                </a:solidFill>
              </a:rPr>
              <a:t>forces</a:t>
            </a:r>
            <a:r>
              <a:rPr lang="de-DE" sz="1600" b="1" dirty="0">
                <a:solidFill>
                  <a:srgbClr val="00446B"/>
                </a:solidFill>
              </a:rPr>
              <a:t> </a:t>
            </a:r>
            <a:r>
              <a:rPr lang="de-DE" sz="1600" b="1" dirty="0" err="1">
                <a:solidFill>
                  <a:srgbClr val="00446B"/>
                </a:solidFill>
              </a:rPr>
              <a:t>despite</a:t>
            </a:r>
            <a:r>
              <a:rPr lang="de-DE" sz="1600" b="1" dirty="0">
                <a:solidFill>
                  <a:srgbClr val="00446B"/>
                </a:solidFill>
              </a:rPr>
              <a:t> </a:t>
            </a:r>
            <a:r>
              <a:rPr lang="de-DE" sz="1600" b="1" dirty="0" err="1">
                <a:solidFill>
                  <a:srgbClr val="00446B"/>
                </a:solidFill>
              </a:rPr>
              <a:t>wear</a:t>
            </a:r>
            <a:r>
              <a:rPr lang="de-DE" sz="1600" b="1" dirty="0">
                <a:solidFill>
                  <a:srgbClr val="00446B"/>
                </a:solidFill>
              </a:rPr>
              <a:t> </a:t>
            </a:r>
            <a:r>
              <a:rPr lang="de-DE" sz="1600" b="1" dirty="0" err="1">
                <a:solidFill>
                  <a:srgbClr val="00446B"/>
                </a:solidFill>
              </a:rPr>
              <a:t>or</a:t>
            </a:r>
            <a:r>
              <a:rPr lang="de-DE" sz="1600" b="1" dirty="0">
                <a:solidFill>
                  <a:srgbClr val="00446B"/>
                </a:solidFill>
              </a:rPr>
              <a:t> </a:t>
            </a:r>
            <a:r>
              <a:rPr lang="de-DE" sz="1600" b="1" dirty="0" err="1">
                <a:solidFill>
                  <a:srgbClr val="00446B"/>
                </a:solidFill>
              </a:rPr>
              <a:t>uneven</a:t>
            </a:r>
            <a:r>
              <a:rPr lang="de-DE" sz="1600" b="1" dirty="0">
                <a:solidFill>
                  <a:srgbClr val="00446B"/>
                </a:solidFill>
              </a:rPr>
              <a:t> </a:t>
            </a:r>
            <a:r>
              <a:rPr lang="de-DE" sz="1600" b="1" dirty="0" err="1">
                <a:solidFill>
                  <a:srgbClr val="00446B"/>
                </a:solidFill>
              </a:rPr>
              <a:t>contours</a:t>
            </a:r>
            <a:r>
              <a:rPr lang="de-DE" sz="1600" b="1" dirty="0" smtClean="0">
                <a:solidFill>
                  <a:srgbClr val="00446B"/>
                </a:solidFill>
              </a:rPr>
              <a:t>.</a:t>
            </a:r>
            <a:endParaRPr lang="de-DE" sz="1600" b="1" dirty="0">
              <a:solidFill>
                <a:srgbClr val="00446B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43824" y="2733174"/>
            <a:ext cx="3184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Grinding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workpiece</a:t>
            </a:r>
            <a:r>
              <a:rPr lang="de-DE" sz="1400" dirty="0" smtClean="0"/>
              <a:t> </a:t>
            </a:r>
            <a:r>
              <a:rPr lang="de-DE" sz="1400" dirty="0" err="1" smtClean="0"/>
              <a:t>edges</a:t>
            </a:r>
            <a:r>
              <a:rPr lang="de-DE" sz="1400" dirty="0" smtClean="0"/>
              <a:t>.</a:t>
            </a:r>
            <a:endParaRPr lang="de-DE" sz="1400" dirty="0"/>
          </a:p>
        </p:txBody>
      </p:sp>
      <p:sp>
        <p:nvSpPr>
          <p:cNvPr id="16" name="Textfeld 15"/>
          <p:cNvSpPr txBox="1"/>
          <p:nvPr/>
        </p:nvSpPr>
        <p:spPr>
          <a:xfrm>
            <a:off x="4105399" y="2518459"/>
            <a:ext cx="361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Inspection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surface</a:t>
            </a:r>
            <a:r>
              <a:rPr lang="de-DE" sz="1400" dirty="0" smtClean="0"/>
              <a:t> </a:t>
            </a:r>
            <a:r>
              <a:rPr lang="de-DE" sz="1400" dirty="0" err="1" smtClean="0"/>
              <a:t>quality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a </a:t>
            </a:r>
            <a:r>
              <a:rPr lang="de-DE" sz="1400" dirty="0" err="1" smtClean="0"/>
              <a:t>steel</a:t>
            </a:r>
            <a:r>
              <a:rPr lang="de-DE" sz="1400" dirty="0" smtClean="0"/>
              <a:t> </a:t>
            </a:r>
            <a:r>
              <a:rPr lang="de-DE" sz="1400" dirty="0" err="1" smtClean="0"/>
              <a:t>strip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  <a:r>
              <a:rPr lang="de-DE" sz="1400" dirty="0" err="1" smtClean="0"/>
              <a:t>grinding</a:t>
            </a:r>
            <a:r>
              <a:rPr lang="de-DE" sz="1400" dirty="0" smtClean="0"/>
              <a:t>. </a:t>
            </a:r>
            <a:endParaRPr lang="de-DE" sz="1400" dirty="0"/>
          </a:p>
        </p:txBody>
      </p:sp>
      <p:sp>
        <p:nvSpPr>
          <p:cNvPr id="17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8818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Grinding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Polishing</a:t>
            </a:r>
            <a:endParaRPr lang="de-DE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Rechteck 2"/>
          <p:cNvSpPr/>
          <p:nvPr/>
        </p:nvSpPr>
        <p:spPr>
          <a:xfrm rot="1611798">
            <a:off x="5915293" y="1641564"/>
            <a:ext cx="2299604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2733174"/>
            <a:ext cx="2703545" cy="216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70" y="2733174"/>
            <a:ext cx="2893091" cy="2160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61444" y="4893174"/>
            <a:ext cx="117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116570" y="4893174"/>
            <a:ext cx="117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pic>
        <p:nvPicPr>
          <p:cNvPr id="12" name="Grafik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4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622191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Constant </a:t>
            </a:r>
            <a:r>
              <a:rPr lang="de-DE" sz="1600" b="1" dirty="0" err="1" smtClean="0">
                <a:solidFill>
                  <a:srgbClr val="00446B"/>
                </a:solidFill>
              </a:rPr>
              <a:t>process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forces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despite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wear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or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uneven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contours</a:t>
            </a:r>
            <a:r>
              <a:rPr lang="de-DE" sz="1600" b="1" dirty="0" smtClean="0">
                <a:solidFill>
                  <a:srgbClr val="00446B"/>
                </a:solidFill>
              </a:rPr>
              <a:t>.</a:t>
            </a:r>
            <a:endParaRPr lang="de-DE" sz="1600" b="1" dirty="0">
              <a:solidFill>
                <a:srgbClr val="00446B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60424" y="2425397"/>
            <a:ext cx="361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Polishing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a sink.</a:t>
            </a:r>
            <a:endParaRPr lang="de-DE" sz="1400" dirty="0"/>
          </a:p>
        </p:txBody>
      </p:sp>
      <p:sp>
        <p:nvSpPr>
          <p:cNvPr id="16" name="Textfeld 15"/>
          <p:cNvSpPr txBox="1"/>
          <p:nvPr/>
        </p:nvSpPr>
        <p:spPr>
          <a:xfrm>
            <a:off x="4056364" y="2425397"/>
            <a:ext cx="2953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Grinding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a </a:t>
            </a:r>
            <a:r>
              <a:rPr lang="de-DE" sz="1400" dirty="0" err="1" smtClean="0"/>
              <a:t>water</a:t>
            </a:r>
            <a:r>
              <a:rPr lang="de-DE" sz="1400" dirty="0" smtClean="0"/>
              <a:t> </a:t>
            </a:r>
            <a:r>
              <a:rPr lang="de-DE" sz="1400" dirty="0" err="1" smtClean="0"/>
              <a:t>tap</a:t>
            </a:r>
            <a:r>
              <a:rPr lang="de-DE" sz="1400" dirty="0" smtClean="0"/>
              <a:t>.</a:t>
            </a:r>
            <a:endParaRPr lang="de-DE" sz="1400" dirty="0"/>
          </a:p>
        </p:txBody>
      </p:sp>
      <p:sp>
        <p:nvSpPr>
          <p:cNvPr id="17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429098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Grinding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Polishing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618357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>
                <a:solidFill>
                  <a:srgbClr val="00446B"/>
                </a:solidFill>
              </a:rPr>
              <a:t>Constant </a:t>
            </a:r>
            <a:r>
              <a:rPr lang="de-DE" sz="1600" b="1" dirty="0" err="1">
                <a:solidFill>
                  <a:srgbClr val="00446B"/>
                </a:solidFill>
              </a:rPr>
              <a:t>process</a:t>
            </a:r>
            <a:r>
              <a:rPr lang="de-DE" sz="1600" b="1" dirty="0">
                <a:solidFill>
                  <a:srgbClr val="00446B"/>
                </a:solidFill>
              </a:rPr>
              <a:t> </a:t>
            </a:r>
            <a:r>
              <a:rPr lang="de-DE" sz="1600" b="1" dirty="0" err="1">
                <a:solidFill>
                  <a:srgbClr val="00446B"/>
                </a:solidFill>
              </a:rPr>
              <a:t>forces</a:t>
            </a:r>
            <a:r>
              <a:rPr lang="de-DE" sz="1600" b="1" dirty="0">
                <a:solidFill>
                  <a:srgbClr val="00446B"/>
                </a:solidFill>
              </a:rPr>
              <a:t> </a:t>
            </a:r>
            <a:r>
              <a:rPr lang="de-DE" sz="1600" b="1" dirty="0" err="1">
                <a:solidFill>
                  <a:srgbClr val="00446B"/>
                </a:solidFill>
              </a:rPr>
              <a:t>despite</a:t>
            </a:r>
            <a:r>
              <a:rPr lang="de-DE" sz="1600" b="1" dirty="0">
                <a:solidFill>
                  <a:srgbClr val="00446B"/>
                </a:solidFill>
              </a:rPr>
              <a:t> </a:t>
            </a:r>
            <a:r>
              <a:rPr lang="de-DE" sz="1600" b="1" dirty="0" err="1">
                <a:solidFill>
                  <a:srgbClr val="00446B"/>
                </a:solidFill>
              </a:rPr>
              <a:t>wear</a:t>
            </a:r>
            <a:r>
              <a:rPr lang="de-DE" sz="1600" b="1" dirty="0">
                <a:solidFill>
                  <a:srgbClr val="00446B"/>
                </a:solidFill>
              </a:rPr>
              <a:t> </a:t>
            </a:r>
            <a:r>
              <a:rPr lang="de-DE" sz="1600" b="1" dirty="0" err="1">
                <a:solidFill>
                  <a:srgbClr val="00446B"/>
                </a:solidFill>
              </a:rPr>
              <a:t>or</a:t>
            </a:r>
            <a:r>
              <a:rPr lang="de-DE" sz="1600" b="1" dirty="0">
                <a:solidFill>
                  <a:srgbClr val="00446B"/>
                </a:solidFill>
              </a:rPr>
              <a:t> </a:t>
            </a:r>
            <a:r>
              <a:rPr lang="de-DE" sz="1600" b="1" dirty="0" err="1">
                <a:solidFill>
                  <a:srgbClr val="00446B"/>
                </a:solidFill>
              </a:rPr>
              <a:t>uneven</a:t>
            </a:r>
            <a:r>
              <a:rPr lang="de-DE" sz="1600" b="1" dirty="0">
                <a:solidFill>
                  <a:srgbClr val="00446B"/>
                </a:solidFill>
              </a:rPr>
              <a:t> </a:t>
            </a:r>
            <a:r>
              <a:rPr lang="de-DE" sz="1600" b="1" dirty="0" err="1">
                <a:solidFill>
                  <a:srgbClr val="00446B"/>
                </a:solidFill>
              </a:rPr>
              <a:t>contours</a:t>
            </a:r>
            <a:r>
              <a:rPr lang="de-DE" sz="1600" b="1" dirty="0" smtClean="0">
                <a:solidFill>
                  <a:srgbClr val="00446B"/>
                </a:solidFill>
              </a:rPr>
              <a:t>.</a:t>
            </a:r>
            <a:endParaRPr lang="de-DE" sz="1600" b="1" dirty="0">
              <a:solidFill>
                <a:srgbClr val="00446B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2415819"/>
            <a:ext cx="3964106" cy="2880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 rot="1611798">
            <a:off x="5915293" y="1641564"/>
            <a:ext cx="2299604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61442" y="5292905"/>
            <a:ext cx="161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FT-Omega160</a:t>
            </a:r>
            <a:endParaRPr lang="de-DE" dirty="0"/>
          </a:p>
        </p:txBody>
      </p:sp>
      <p:pic>
        <p:nvPicPr>
          <p:cNvPr id="11" name="Grafik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598721" y="3526927"/>
            <a:ext cx="361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Completion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a </a:t>
            </a:r>
            <a:r>
              <a:rPr lang="de-DE" sz="1400" dirty="0" err="1" smtClean="0"/>
              <a:t>paper</a:t>
            </a:r>
            <a:r>
              <a:rPr lang="de-DE" sz="1400" dirty="0" smtClean="0"/>
              <a:t> roll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  <a:r>
              <a:rPr lang="de-DE" sz="1400" dirty="0" err="1" smtClean="0"/>
              <a:t>grinding</a:t>
            </a:r>
            <a:r>
              <a:rPr lang="de-DE" sz="1400" dirty="0" smtClean="0"/>
              <a:t> </a:t>
            </a:r>
            <a:r>
              <a:rPr lang="de-DE" sz="1400" dirty="0" err="1" smtClean="0"/>
              <a:t>away</a:t>
            </a:r>
            <a:r>
              <a:rPr lang="de-DE" sz="1400" dirty="0" smtClean="0"/>
              <a:t> </a:t>
            </a:r>
            <a:r>
              <a:rPr lang="de-DE" sz="1400" dirty="0" err="1" smtClean="0"/>
              <a:t>uneven</a:t>
            </a:r>
            <a:r>
              <a:rPr lang="de-DE" sz="1400" dirty="0" smtClean="0"/>
              <a:t> </a:t>
            </a:r>
            <a:r>
              <a:rPr lang="de-DE" sz="1400" dirty="0" err="1" smtClean="0"/>
              <a:t>contours</a:t>
            </a:r>
            <a:r>
              <a:rPr lang="de-DE" sz="1400" dirty="0" smtClean="0"/>
              <a:t>.</a:t>
            </a:r>
            <a:endParaRPr lang="de-DE" sz="1400" dirty="0"/>
          </a:p>
        </p:txBody>
      </p:sp>
      <p:sp>
        <p:nvSpPr>
          <p:cNvPr id="14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42725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Haptics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2749" y="1432568"/>
            <a:ext cx="5235574" cy="386791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err="1" smtClean="0">
                <a:solidFill>
                  <a:srgbClr val="00446B"/>
                </a:solidFill>
              </a:rPr>
              <a:t>Measuring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the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set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points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and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actual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values</a:t>
            </a:r>
            <a:r>
              <a:rPr lang="de-DE" sz="1600" b="1" dirty="0" smtClean="0">
                <a:solidFill>
                  <a:srgbClr val="00446B"/>
                </a:solidFill>
              </a:rPr>
              <a:t> (N/</a:t>
            </a:r>
            <a:r>
              <a:rPr lang="de-DE" sz="1600" b="1" dirty="0" err="1" smtClean="0">
                <a:solidFill>
                  <a:srgbClr val="00446B"/>
                </a:solidFill>
              </a:rPr>
              <a:t>Nm</a:t>
            </a:r>
            <a:r>
              <a:rPr lang="de-DE" sz="1600" b="1" dirty="0" smtClean="0">
                <a:solidFill>
                  <a:srgbClr val="00446B"/>
                </a:solidFill>
              </a:rPr>
              <a:t>)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49" y="2332943"/>
            <a:ext cx="3171051" cy="2880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 rot="1611798">
            <a:off x="5915293" y="1641564"/>
            <a:ext cx="2299604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61442" y="5212943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FT-MINI40</a:t>
            </a:r>
            <a:endParaRPr lang="de-DE" dirty="0"/>
          </a:p>
        </p:txBody>
      </p:sp>
      <p:pic>
        <p:nvPicPr>
          <p:cNvPr id="11" name="Grafik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60423" y="2025166"/>
            <a:ext cx="4185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Inspection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ventilation</a:t>
            </a:r>
            <a:r>
              <a:rPr lang="de-DE" sz="1400" dirty="0" smtClean="0"/>
              <a:t> </a:t>
            </a:r>
            <a:r>
              <a:rPr lang="de-DE" sz="1400" dirty="0" err="1" smtClean="0"/>
              <a:t>nozzels</a:t>
            </a:r>
            <a:r>
              <a:rPr lang="de-DE" sz="1400" dirty="0" smtClean="0"/>
              <a:t> </a:t>
            </a:r>
            <a:r>
              <a:rPr lang="de-DE" sz="1400" dirty="0" err="1" smtClean="0"/>
              <a:t>ease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operation</a:t>
            </a:r>
            <a:r>
              <a:rPr lang="de-DE" sz="1400" dirty="0" smtClean="0"/>
              <a:t>. </a:t>
            </a:r>
            <a:endParaRPr lang="de-DE" sz="1400" dirty="0"/>
          </a:p>
        </p:txBody>
      </p:sp>
      <p:sp>
        <p:nvSpPr>
          <p:cNvPr id="14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2276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Haptics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386791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err="1" smtClean="0">
                <a:solidFill>
                  <a:srgbClr val="00446B"/>
                </a:solidFill>
              </a:rPr>
              <a:t>Measuring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the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set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points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and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actual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values</a:t>
            </a:r>
            <a:r>
              <a:rPr lang="de-DE" sz="1600" b="1" dirty="0" smtClean="0">
                <a:solidFill>
                  <a:srgbClr val="00446B"/>
                </a:solidFill>
              </a:rPr>
              <a:t> (N/</a:t>
            </a:r>
            <a:r>
              <a:rPr lang="de-DE" sz="1600" b="1" dirty="0" err="1" smtClean="0">
                <a:solidFill>
                  <a:srgbClr val="00446B"/>
                </a:solidFill>
              </a:rPr>
              <a:t>Nm</a:t>
            </a:r>
            <a:r>
              <a:rPr lang="de-DE" sz="1600" b="1" dirty="0" smtClean="0">
                <a:solidFill>
                  <a:srgbClr val="00446B"/>
                </a:solidFill>
              </a:rPr>
              <a:t>)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6" name="Picture 2" descr="ATI_Omega160_Seat_Testing_Appl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89" y="2486682"/>
            <a:ext cx="2834133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 rot="1611798">
            <a:off x="5915293" y="1641564"/>
            <a:ext cx="2299604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0" name="Grafi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1442" y="5397609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FT-Theta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61442" y="2184253"/>
            <a:ext cx="46571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/>
              <a:t>Inspection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load-beaering</a:t>
            </a:r>
            <a:r>
              <a:rPr lang="de-DE" sz="1400" dirty="0" smtClean="0"/>
              <a:t> </a:t>
            </a:r>
            <a:r>
              <a:rPr lang="de-DE" sz="1400" dirty="0" err="1" smtClean="0"/>
              <a:t>capacity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a </a:t>
            </a:r>
            <a:r>
              <a:rPr lang="de-DE" sz="1400" dirty="0" err="1" smtClean="0"/>
              <a:t>car</a:t>
            </a:r>
            <a:r>
              <a:rPr lang="de-DE" sz="1400" dirty="0" smtClean="0"/>
              <a:t> </a:t>
            </a:r>
            <a:r>
              <a:rPr lang="de-DE" sz="1400" dirty="0" err="1" smtClean="0"/>
              <a:t>seat</a:t>
            </a:r>
            <a:r>
              <a:rPr lang="de-DE" sz="1400" dirty="0" smtClean="0"/>
              <a:t> (</a:t>
            </a:r>
            <a:r>
              <a:rPr lang="de-DE" sz="1400" dirty="0" err="1" smtClean="0"/>
              <a:t>force</a:t>
            </a:r>
            <a:r>
              <a:rPr lang="de-DE" sz="1400" dirty="0" smtClean="0"/>
              <a:t>).</a:t>
            </a:r>
            <a:endParaRPr lang="de-DE" sz="1400" dirty="0"/>
          </a:p>
        </p:txBody>
      </p:sp>
      <p:sp>
        <p:nvSpPr>
          <p:cNvPr id="13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239724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Handling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475381" y="1547447"/>
            <a:ext cx="3925427" cy="78549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600" b="1" dirty="0" smtClean="0">
                <a:solidFill>
                  <a:srgbClr val="00446B"/>
                </a:solidFill>
              </a:rPr>
              <a:t>Collaborative </a:t>
            </a:r>
            <a:r>
              <a:rPr lang="de-DE" sz="1600" b="1" dirty="0" err="1" smtClean="0">
                <a:solidFill>
                  <a:srgbClr val="00446B"/>
                </a:solidFill>
              </a:rPr>
              <a:t>application</a:t>
            </a:r>
            <a:r>
              <a:rPr lang="de-DE" sz="1600" b="1" dirty="0" smtClean="0">
                <a:solidFill>
                  <a:srgbClr val="00446B"/>
                </a:solidFill>
              </a:rPr>
              <a:t>: The </a:t>
            </a:r>
            <a:r>
              <a:rPr lang="de-DE" sz="1600" b="1" dirty="0" err="1" smtClean="0">
                <a:solidFill>
                  <a:srgbClr val="00446B"/>
                </a:solidFill>
              </a:rPr>
              <a:t>user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controls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the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robot</a:t>
            </a:r>
            <a:r>
              <a:rPr lang="de-DE" sz="1600" b="1" dirty="0" smtClean="0">
                <a:solidFill>
                  <a:srgbClr val="00446B"/>
                </a:solidFill>
              </a:rPr>
              <a:t>  via </a:t>
            </a:r>
            <a:r>
              <a:rPr lang="de-DE" sz="1600" b="1" dirty="0" err="1" smtClean="0">
                <a:solidFill>
                  <a:srgbClr val="00446B"/>
                </a:solidFill>
              </a:rPr>
              <a:t>applied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forces</a:t>
            </a:r>
            <a:r>
              <a:rPr lang="de-DE" sz="1600" b="1" dirty="0" smtClean="0">
                <a:solidFill>
                  <a:srgbClr val="00446B"/>
                </a:solidFill>
              </a:rPr>
              <a:t>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3" y="2332943"/>
            <a:ext cx="3839365" cy="2880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 rot="1611798">
            <a:off x="5915294" y="1641564"/>
            <a:ext cx="2299604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0" name="Grafi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1442" y="5212943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4400808" y="379018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smtClean="0"/>
              <a:t>Motor </a:t>
            </a:r>
            <a:r>
              <a:rPr lang="de-DE" sz="1400" dirty="0" err="1" smtClean="0"/>
              <a:t>assembly</a:t>
            </a:r>
            <a:r>
              <a:rPr lang="de-DE" sz="1400" dirty="0" smtClean="0"/>
              <a:t> via human/</a:t>
            </a:r>
            <a:r>
              <a:rPr lang="de-DE" sz="1400" dirty="0" err="1" smtClean="0"/>
              <a:t>robot</a:t>
            </a:r>
            <a:r>
              <a:rPr lang="de-DE" sz="1400" dirty="0" smtClean="0"/>
              <a:t> </a:t>
            </a:r>
            <a:r>
              <a:rPr lang="de-DE" sz="1400" dirty="0" err="1" smtClean="0"/>
              <a:t>interaction</a:t>
            </a:r>
            <a:r>
              <a:rPr lang="de-DE" sz="1400" dirty="0" smtClean="0"/>
              <a:t>. </a:t>
            </a:r>
            <a:endParaRPr lang="de-DE" sz="1400" dirty="0"/>
          </a:p>
        </p:txBody>
      </p:sp>
      <p:sp>
        <p:nvSpPr>
          <p:cNvPr id="13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286194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Handling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474054"/>
            <a:ext cx="5235574" cy="1052502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Force-</a:t>
            </a:r>
            <a:r>
              <a:rPr lang="de-DE" sz="1600" b="1" dirty="0" err="1" smtClean="0">
                <a:solidFill>
                  <a:srgbClr val="00446B"/>
                </a:solidFill>
              </a:rPr>
              <a:t>controlled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handling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of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workpieces</a:t>
            </a:r>
            <a:r>
              <a:rPr lang="de-DE" sz="1600" b="1" dirty="0" smtClean="0">
                <a:solidFill>
                  <a:srgbClr val="00446B"/>
                </a:solidFill>
              </a:rPr>
              <a:t>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789283" y="3461719"/>
            <a:ext cx="355084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sz="1400" dirty="0" smtClean="0"/>
              <a:t>Handling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barrels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radioactive</a:t>
            </a:r>
            <a:r>
              <a:rPr lang="de-DE" sz="1400" dirty="0" smtClean="0"/>
              <a:t> material.</a:t>
            </a:r>
            <a:endParaRPr lang="de-DE" sz="1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2329314"/>
            <a:ext cx="2160000" cy="2880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 rot="1611798">
            <a:off x="5956171" y="1641564"/>
            <a:ext cx="2217851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0" name="Grafi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1442" y="5212943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FT-Omega250</a:t>
            </a:r>
            <a:endParaRPr lang="de-DE" dirty="0"/>
          </a:p>
        </p:txBody>
      </p:sp>
      <p:sp>
        <p:nvSpPr>
          <p:cNvPr id="13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16498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Handling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1052502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Bin </a:t>
            </a:r>
            <a:r>
              <a:rPr lang="de-DE" sz="1600" b="1" dirty="0" err="1" smtClean="0">
                <a:solidFill>
                  <a:srgbClr val="00446B"/>
                </a:solidFill>
              </a:rPr>
              <a:t>picking</a:t>
            </a:r>
            <a:r>
              <a:rPr lang="de-DE" sz="1600" b="1" dirty="0" smtClean="0">
                <a:solidFill>
                  <a:srgbClr val="00446B"/>
                </a:solidFill>
              </a:rPr>
              <a:t>.</a:t>
            </a:r>
          </a:p>
          <a:p>
            <a:r>
              <a:rPr lang="de-DE" sz="1600" b="1" dirty="0" smtClean="0">
                <a:solidFill>
                  <a:srgbClr val="00446B"/>
                </a:solidFill>
              </a:rPr>
              <a:t>Force-</a:t>
            </a:r>
            <a:r>
              <a:rPr lang="de-DE" sz="1600" b="1" dirty="0" err="1" smtClean="0">
                <a:solidFill>
                  <a:srgbClr val="00446B"/>
                </a:solidFill>
              </a:rPr>
              <a:t>free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gripping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of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workpieces</a:t>
            </a:r>
            <a:r>
              <a:rPr lang="de-DE" sz="1600" b="1" dirty="0" smtClean="0">
                <a:solidFill>
                  <a:srgbClr val="00446B"/>
                </a:solidFill>
              </a:rPr>
              <a:t>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 rot="1611798">
            <a:off x="5915293" y="1641564"/>
            <a:ext cx="2299604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www.k-zeitung.de/files/smthumbnaildata/lightboxdetail/5/3/1/1/3/5/IsraRobo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3" y="2273988"/>
            <a:ext cx="3445212" cy="229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1442" y="4558068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4006655" y="350922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smtClean="0"/>
              <a:t>Secure </a:t>
            </a:r>
            <a:r>
              <a:rPr lang="de-DE" sz="1400" dirty="0" err="1" smtClean="0"/>
              <a:t>gripping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workpieces</a:t>
            </a:r>
            <a:r>
              <a:rPr lang="de-DE" sz="1400" dirty="0" smtClean="0"/>
              <a:t>, </a:t>
            </a:r>
            <a:r>
              <a:rPr lang="de-DE" sz="1400" dirty="0" err="1" smtClean="0"/>
              <a:t>located</a:t>
            </a:r>
            <a:r>
              <a:rPr lang="de-DE" sz="1400" dirty="0" smtClean="0"/>
              <a:t> in different </a:t>
            </a:r>
            <a:r>
              <a:rPr lang="de-DE" sz="1400" dirty="0" err="1" smtClean="0"/>
              <a:t>positions</a:t>
            </a:r>
            <a:r>
              <a:rPr lang="de-DE" sz="1400" dirty="0" smtClean="0"/>
              <a:t>.</a:t>
            </a:r>
            <a:endParaRPr lang="de-DE" sz="1400" dirty="0"/>
          </a:p>
        </p:txBody>
      </p:sp>
      <p:sp>
        <p:nvSpPr>
          <p:cNvPr id="13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353132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Handling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1052502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err="1" smtClean="0">
                <a:solidFill>
                  <a:srgbClr val="00446B"/>
                </a:solidFill>
              </a:rPr>
              <a:t>Assembly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of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vehicle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roofs</a:t>
            </a:r>
            <a:endParaRPr lang="de-DE" sz="1600" b="1" dirty="0" smtClean="0">
              <a:solidFill>
                <a:srgbClr val="00446B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 rot="1611798">
            <a:off x="5915293" y="1641564"/>
            <a:ext cx="2299604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1" name="Grafik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333366"/>
              </a:clrFrom>
              <a:clrTo>
                <a:srgbClr val="33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80"/>
          <a:stretch>
            <a:fillRect/>
          </a:stretch>
        </p:blipFill>
        <p:spPr bwMode="auto">
          <a:xfrm>
            <a:off x="576477" y="1812508"/>
            <a:ext cx="2965751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8"/>
          <p:cNvGrpSpPr>
            <a:grpSpLocks/>
          </p:cNvGrpSpPr>
          <p:nvPr/>
        </p:nvGrpSpPr>
        <p:grpSpPr bwMode="auto">
          <a:xfrm>
            <a:off x="3573145" y="2435225"/>
            <a:ext cx="3856038" cy="2286000"/>
            <a:chOff x="561975" y="1266825"/>
            <a:chExt cx="8567740" cy="5078703"/>
          </a:xfrm>
        </p:grpSpPr>
        <p:pic>
          <p:nvPicPr>
            <p:cNvPr id="50" name="Picture 2" descr="C:\Users\M16\Desktop\Z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827" y="1520825"/>
              <a:ext cx="8243888" cy="449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1" name="Gerade Verbindung mit Pfeil 2"/>
            <p:cNvCxnSpPr>
              <a:cxnSpLocks noChangeShapeType="1"/>
            </p:cNvCxnSpPr>
            <p:nvPr/>
          </p:nvCxnSpPr>
          <p:spPr bwMode="auto">
            <a:xfrm flipV="1">
              <a:off x="676275" y="2082800"/>
              <a:ext cx="0" cy="338455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lg" len="lg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Gerade Verbindung mit Pfeil 8"/>
            <p:cNvCxnSpPr>
              <a:cxnSpLocks noChangeShapeType="1"/>
            </p:cNvCxnSpPr>
            <p:nvPr/>
          </p:nvCxnSpPr>
          <p:spPr bwMode="auto">
            <a:xfrm flipH="1">
              <a:off x="561975" y="5457825"/>
              <a:ext cx="2314575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Gerade Verbindung mit Pfeil 10"/>
            <p:cNvCxnSpPr>
              <a:cxnSpLocks noChangeShapeType="1"/>
            </p:cNvCxnSpPr>
            <p:nvPr/>
          </p:nvCxnSpPr>
          <p:spPr bwMode="auto">
            <a:xfrm flipH="1">
              <a:off x="561975" y="2085975"/>
              <a:ext cx="2314575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Gerade Verbindung mit Pfeil 11"/>
            <p:cNvCxnSpPr>
              <a:cxnSpLocks noChangeShapeType="1"/>
            </p:cNvCxnSpPr>
            <p:nvPr/>
          </p:nvCxnSpPr>
          <p:spPr bwMode="auto">
            <a:xfrm>
              <a:off x="2152650" y="1352550"/>
              <a:ext cx="5895975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lg" len="lg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Gerade Verbindung mit Pfeil 13"/>
            <p:cNvCxnSpPr>
              <a:cxnSpLocks noChangeShapeType="1"/>
            </p:cNvCxnSpPr>
            <p:nvPr/>
          </p:nvCxnSpPr>
          <p:spPr bwMode="auto">
            <a:xfrm flipH="1">
              <a:off x="2152650" y="1266825"/>
              <a:ext cx="0" cy="1876425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Gerade Verbindung mit Pfeil 15"/>
            <p:cNvCxnSpPr>
              <a:cxnSpLocks noChangeShapeType="1"/>
            </p:cNvCxnSpPr>
            <p:nvPr/>
          </p:nvCxnSpPr>
          <p:spPr bwMode="auto">
            <a:xfrm flipH="1">
              <a:off x="8048625" y="1266825"/>
              <a:ext cx="0" cy="1876425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" name="Textfeld 7"/>
            <p:cNvSpPr txBox="1">
              <a:spLocks noChangeArrowheads="1"/>
            </p:cNvSpPr>
            <p:nvPr/>
          </p:nvSpPr>
          <p:spPr bwMode="auto">
            <a:xfrm rot="-5400000">
              <a:off x="55368" y="3361185"/>
              <a:ext cx="1691986" cy="615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>
                  <a:solidFill>
                    <a:srgbClr val="FF0000"/>
                  </a:solidFill>
                  <a:latin typeface="Calibri" panose="020F0502020204030204" pitchFamily="34" charset="0"/>
                </a:rPr>
                <a:t>ca. 1150</a:t>
              </a:r>
            </a:p>
          </p:txBody>
        </p:sp>
        <p:cxnSp>
          <p:nvCxnSpPr>
            <p:cNvPr id="58" name="Gerade Verbindung mit Pfeil 21"/>
            <p:cNvCxnSpPr>
              <a:cxnSpLocks noChangeShapeType="1"/>
            </p:cNvCxnSpPr>
            <p:nvPr/>
          </p:nvCxnSpPr>
          <p:spPr bwMode="auto">
            <a:xfrm>
              <a:off x="2143125" y="6229350"/>
              <a:ext cx="2843213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lg" len="lg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9" name="Textfeld 22"/>
            <p:cNvSpPr txBox="1">
              <a:spLocks noChangeArrowheads="1"/>
            </p:cNvSpPr>
            <p:nvPr/>
          </p:nvSpPr>
          <p:spPr bwMode="auto">
            <a:xfrm>
              <a:off x="2696641" y="5730105"/>
              <a:ext cx="1717462" cy="615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dirty="0">
                  <a:solidFill>
                    <a:srgbClr val="FF0000"/>
                  </a:solidFill>
                  <a:latin typeface="Calibri" panose="020F0502020204030204" pitchFamily="34" charset="0"/>
                </a:rPr>
                <a:t>ca. 1000</a:t>
              </a:r>
            </a:p>
          </p:txBody>
        </p:sp>
      </p:grpSp>
      <p:sp>
        <p:nvSpPr>
          <p:cNvPr id="60" name="Textfeld 9"/>
          <p:cNvSpPr txBox="1">
            <a:spLocks noChangeArrowheads="1"/>
          </p:cNvSpPr>
          <p:nvPr/>
        </p:nvSpPr>
        <p:spPr bwMode="auto">
          <a:xfrm>
            <a:off x="5100003" y="2227263"/>
            <a:ext cx="7731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FF0000"/>
                </a:solidFill>
                <a:latin typeface="Calibri" panose="020F0502020204030204" pitchFamily="34" charset="0"/>
              </a:rPr>
              <a:t>ca. 1900</a:t>
            </a:r>
          </a:p>
        </p:txBody>
      </p:sp>
      <p:cxnSp>
        <p:nvCxnSpPr>
          <p:cNvPr id="61" name="Gerade Verbindung mit Pfeil 19"/>
          <p:cNvCxnSpPr>
            <a:cxnSpLocks noChangeShapeType="1"/>
          </p:cNvCxnSpPr>
          <p:nvPr/>
        </p:nvCxnSpPr>
        <p:spPr bwMode="auto">
          <a:xfrm rot="16200000" flipH="1">
            <a:off x="3810159" y="4320382"/>
            <a:ext cx="820737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Gerade Verbindung mit Pfeil 20"/>
          <p:cNvCxnSpPr>
            <a:cxnSpLocks noChangeAspect="1" noChangeShapeType="1"/>
          </p:cNvCxnSpPr>
          <p:nvPr/>
        </p:nvCxnSpPr>
        <p:spPr bwMode="auto">
          <a:xfrm rot="16200000" flipH="1">
            <a:off x="4846797" y="4082256"/>
            <a:ext cx="1295400" cy="1587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Textfeld 62"/>
          <p:cNvSpPr txBox="1"/>
          <p:nvPr/>
        </p:nvSpPr>
        <p:spPr>
          <a:xfrm>
            <a:off x="576477" y="3878418"/>
            <a:ext cx="204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FT-Omega191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22128" y="4959680"/>
            <a:ext cx="52941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/>
              <a:t>Assembly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vehicle</a:t>
            </a:r>
            <a:r>
              <a:rPr lang="de-DE" sz="1400" dirty="0" smtClean="0"/>
              <a:t> </a:t>
            </a:r>
            <a:r>
              <a:rPr lang="de-DE" sz="1400" dirty="0" err="1" smtClean="0"/>
              <a:t>roofs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an </a:t>
            </a:r>
            <a:r>
              <a:rPr lang="de-DE" sz="1400" dirty="0" err="1" smtClean="0"/>
              <a:t>identical</a:t>
            </a:r>
            <a:r>
              <a:rPr lang="de-DE" sz="1400" dirty="0" smtClean="0"/>
              <a:t> </a:t>
            </a:r>
            <a:r>
              <a:rPr lang="de-DE" sz="1400" dirty="0" err="1" smtClean="0"/>
              <a:t>contact</a:t>
            </a:r>
            <a:r>
              <a:rPr lang="de-DE" sz="1400" dirty="0" smtClean="0"/>
              <a:t> </a:t>
            </a:r>
            <a:r>
              <a:rPr lang="de-DE" sz="1400" dirty="0" err="1" smtClean="0"/>
              <a:t>pressure</a:t>
            </a:r>
            <a:r>
              <a:rPr lang="de-DE" sz="1400" dirty="0" smtClean="0"/>
              <a:t>.</a:t>
            </a:r>
            <a:endParaRPr lang="de-DE" sz="1400" dirty="0"/>
          </a:p>
        </p:txBody>
      </p:sp>
      <p:sp>
        <p:nvSpPr>
          <p:cNvPr id="25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335668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Available</a:t>
            </a:r>
            <a:r>
              <a:rPr lang="de-DE" dirty="0" smtClean="0"/>
              <a:t> Systems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604434"/>
            <a:ext cx="5235574" cy="4279899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FTN - System</a:t>
            </a:r>
          </a:p>
          <a:p>
            <a:r>
              <a:rPr lang="de-DE" sz="1400" dirty="0" smtClean="0"/>
              <a:t>Evaluation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measuring</a:t>
            </a:r>
            <a:r>
              <a:rPr lang="de-DE" sz="1400" dirty="0" smtClean="0"/>
              <a:t> </a:t>
            </a:r>
            <a:r>
              <a:rPr lang="de-DE" sz="1400" dirty="0" err="1" smtClean="0"/>
              <a:t>data</a:t>
            </a:r>
            <a:r>
              <a:rPr lang="de-DE" sz="1400" dirty="0" smtClean="0"/>
              <a:t> via Ethernet, </a:t>
            </a:r>
            <a:r>
              <a:rPr lang="de-DE" sz="1400" dirty="0" err="1" smtClean="0"/>
              <a:t>DeviceNet</a:t>
            </a:r>
            <a:r>
              <a:rPr lang="de-DE" sz="1400" dirty="0" smtClean="0"/>
              <a:t> </a:t>
            </a:r>
            <a:r>
              <a:rPr lang="de-DE" sz="1400" dirty="0" err="1" smtClean="0"/>
              <a:t>or</a:t>
            </a:r>
            <a:r>
              <a:rPr lang="de-DE" sz="1400" dirty="0" smtClean="0"/>
              <a:t> </a:t>
            </a:r>
            <a:r>
              <a:rPr lang="de-DE" sz="1400" dirty="0" err="1" smtClean="0"/>
              <a:t>Profinet</a:t>
            </a:r>
            <a:endParaRPr lang="de-DE" sz="1400" dirty="0" smtClean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smtClean="0"/>
              <a:t>FT-Sensoren - Anwendungen in der Praxis, August 2016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502710"/>
            <a:ext cx="450492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Montage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386791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Force-</a:t>
            </a:r>
            <a:r>
              <a:rPr lang="de-DE" sz="1600" b="1" dirty="0" err="1" smtClean="0">
                <a:solidFill>
                  <a:srgbClr val="00446B"/>
                </a:solidFill>
              </a:rPr>
              <a:t>controlled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robot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assembly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2733174"/>
            <a:ext cx="2795294" cy="216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044" y="2733174"/>
            <a:ext cx="1669298" cy="2160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 rot="1611798">
            <a:off x="5915295" y="1641564"/>
            <a:ext cx="2299604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0" name="Grafik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1442" y="4905504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FT-Omega160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047044" y="4905504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561443" y="242766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err="1" smtClean="0"/>
              <a:t>Crankshaft</a:t>
            </a:r>
            <a:r>
              <a:rPr lang="de-DE" sz="1400" dirty="0" smtClean="0"/>
              <a:t> </a:t>
            </a:r>
            <a:r>
              <a:rPr lang="de-DE" sz="1400" dirty="0" err="1" smtClean="0"/>
              <a:t>assembly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an </a:t>
            </a:r>
            <a:r>
              <a:rPr lang="de-DE" sz="1400" dirty="0" err="1" smtClean="0"/>
              <a:t>industrial</a:t>
            </a:r>
            <a:r>
              <a:rPr lang="de-DE" sz="1400" dirty="0" smtClean="0"/>
              <a:t> </a:t>
            </a:r>
            <a:r>
              <a:rPr lang="de-DE" sz="1400" dirty="0" err="1" smtClean="0"/>
              <a:t>robot</a:t>
            </a:r>
            <a:r>
              <a:rPr lang="de-DE" sz="1400" dirty="0" smtClean="0"/>
              <a:t>.</a:t>
            </a:r>
            <a:endParaRPr lang="de-DE" sz="1400" dirty="0"/>
          </a:p>
        </p:txBody>
      </p:sp>
      <p:sp>
        <p:nvSpPr>
          <p:cNvPr id="14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214358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Climatic</a:t>
            </a:r>
            <a:r>
              <a:rPr lang="de-DE" dirty="0" smtClean="0"/>
              <a:t> </a:t>
            </a:r>
            <a:r>
              <a:rPr lang="de-DE" dirty="0" err="1" smtClean="0"/>
              <a:t>Chamber</a:t>
            </a:r>
            <a:r>
              <a:rPr lang="de-DE" dirty="0" smtClean="0"/>
              <a:t> </a:t>
            </a:r>
            <a:r>
              <a:rPr lang="de-DE" dirty="0" err="1" smtClean="0"/>
              <a:t>Product</a:t>
            </a:r>
            <a:r>
              <a:rPr lang="de-DE" dirty="0" smtClean="0"/>
              <a:t> Tests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1052502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err="1" smtClean="0">
                <a:solidFill>
                  <a:srgbClr val="00446B"/>
                </a:solidFill>
              </a:rPr>
              <a:t>Measuring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of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set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points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and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actual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values</a:t>
            </a:r>
            <a:r>
              <a:rPr lang="de-DE" sz="1600" b="1" dirty="0" smtClean="0">
                <a:solidFill>
                  <a:srgbClr val="00446B"/>
                </a:solidFill>
              </a:rPr>
              <a:t> (N/</a:t>
            </a:r>
            <a:r>
              <a:rPr lang="de-DE" sz="1600" b="1" dirty="0" err="1" smtClean="0">
                <a:solidFill>
                  <a:srgbClr val="00446B"/>
                </a:solidFill>
              </a:rPr>
              <a:t>Nm</a:t>
            </a:r>
            <a:r>
              <a:rPr lang="de-DE" sz="1600" b="1" dirty="0" smtClean="0">
                <a:solidFill>
                  <a:srgbClr val="00446B"/>
                </a:solidFill>
              </a:rPr>
              <a:t>)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 rot="1611798">
            <a:off x="5915293" y="1641564"/>
            <a:ext cx="2299604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kuka-robotics.com/NR/rdonlyres/B33283BB-18DA-4E59-B2EB-F8578034D3AB/0/L_R295_Volvo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63" y="248202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1442" y="4863273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9" y="2000909"/>
            <a:ext cx="2880000" cy="2880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076489" y="499858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smtClean="0"/>
              <a:t>Quality </a:t>
            </a:r>
            <a:r>
              <a:rPr lang="de-DE" sz="1400" dirty="0" err="1" smtClean="0"/>
              <a:t>assurance</a:t>
            </a:r>
            <a:r>
              <a:rPr lang="de-DE" sz="1400" dirty="0" smtClean="0"/>
              <a:t>: Passenger </a:t>
            </a:r>
            <a:r>
              <a:rPr lang="de-DE" sz="1400" dirty="0" err="1" smtClean="0"/>
              <a:t>car</a:t>
            </a:r>
            <a:r>
              <a:rPr lang="de-DE" sz="1400" dirty="0" smtClean="0"/>
              <a:t> in </a:t>
            </a:r>
            <a:r>
              <a:rPr lang="de-DE" sz="1400" dirty="0" err="1" smtClean="0"/>
              <a:t>various</a:t>
            </a:r>
            <a:r>
              <a:rPr lang="de-DE" sz="1400" dirty="0" smtClean="0"/>
              <a:t> </a:t>
            </a:r>
            <a:r>
              <a:rPr lang="de-DE" sz="1400" dirty="0" err="1" smtClean="0"/>
              <a:t>ambient</a:t>
            </a:r>
            <a:r>
              <a:rPr lang="de-DE" sz="1400" dirty="0" smtClean="0"/>
              <a:t> </a:t>
            </a:r>
            <a:r>
              <a:rPr lang="de-DE" sz="1400" dirty="0" err="1" smtClean="0"/>
              <a:t>temperatures</a:t>
            </a:r>
            <a:r>
              <a:rPr lang="de-DE" sz="1400" dirty="0" smtClean="0"/>
              <a:t>.</a:t>
            </a:r>
            <a:endParaRPr lang="de-DE" sz="1400" dirty="0"/>
          </a:p>
        </p:txBody>
      </p:sp>
      <p:sp>
        <p:nvSpPr>
          <p:cNvPr id="14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8010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Friction</a:t>
            </a:r>
            <a:r>
              <a:rPr lang="de-DE" dirty="0" smtClean="0"/>
              <a:t> </a:t>
            </a:r>
            <a:r>
              <a:rPr lang="de-DE" dirty="0" err="1" smtClean="0"/>
              <a:t>Stir</a:t>
            </a:r>
            <a:r>
              <a:rPr lang="de-DE" dirty="0" smtClean="0"/>
              <a:t> </a:t>
            </a:r>
            <a:r>
              <a:rPr lang="de-DE" dirty="0" err="1" smtClean="0"/>
              <a:t>Welding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484942"/>
            <a:ext cx="5235574" cy="315829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err="1" smtClean="0">
                <a:solidFill>
                  <a:srgbClr val="00446B"/>
                </a:solidFill>
              </a:rPr>
              <a:t>Measuring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of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set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points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and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actual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values</a:t>
            </a:r>
            <a:r>
              <a:rPr lang="de-DE" sz="1600" b="1" dirty="0" smtClean="0">
                <a:solidFill>
                  <a:srgbClr val="00446B"/>
                </a:solidFill>
              </a:rPr>
              <a:t> (N/</a:t>
            </a:r>
            <a:r>
              <a:rPr lang="de-DE" sz="1600" b="1" dirty="0" err="1" smtClean="0">
                <a:solidFill>
                  <a:srgbClr val="00446B"/>
                </a:solidFill>
              </a:rPr>
              <a:t>Nm</a:t>
            </a:r>
            <a:r>
              <a:rPr lang="de-DE" sz="1600" b="1" dirty="0" smtClean="0">
                <a:solidFill>
                  <a:srgbClr val="00446B"/>
                </a:solidFill>
              </a:rPr>
              <a:t>)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2" y="2122996"/>
            <a:ext cx="1913621" cy="2880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 rot="1611798">
            <a:off x="5915294" y="1641564"/>
            <a:ext cx="2299604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0" name="Grafi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1441" y="5002996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FT-Omega191</a:t>
            </a:r>
            <a:endParaRPr lang="de-DE" dirty="0"/>
          </a:p>
        </p:txBody>
      </p:sp>
      <p:pic>
        <p:nvPicPr>
          <p:cNvPr id="12" name="Picture 2" descr="http://images.vogel.de/vogelonline/bdb/240100/240189/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986" y="2818655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3256986" y="4978655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FT-Omega191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580025" y="196477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err="1" smtClean="0"/>
              <a:t>Combining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two</a:t>
            </a:r>
            <a:r>
              <a:rPr lang="de-DE" sz="1400" dirty="0" smtClean="0"/>
              <a:t> </a:t>
            </a:r>
            <a:r>
              <a:rPr lang="de-DE" sz="1400" dirty="0" err="1" smtClean="0"/>
              <a:t>components</a:t>
            </a:r>
            <a:r>
              <a:rPr lang="de-DE" sz="1400" dirty="0" smtClean="0"/>
              <a:t> </a:t>
            </a:r>
            <a:r>
              <a:rPr lang="de-DE" sz="1400" dirty="0" err="1" smtClean="0"/>
              <a:t>without</a:t>
            </a:r>
            <a:r>
              <a:rPr lang="de-DE" sz="1400" dirty="0" smtClean="0"/>
              <a:t> additional material.</a:t>
            </a:r>
            <a:endParaRPr lang="de-DE" sz="1400" dirty="0"/>
          </a:p>
        </p:txBody>
      </p:sp>
      <p:sp>
        <p:nvSpPr>
          <p:cNvPr id="16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221790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Performance Test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422753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err="1" smtClean="0">
                <a:solidFill>
                  <a:srgbClr val="00446B"/>
                </a:solidFill>
              </a:rPr>
              <a:t>Measuring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of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process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forces</a:t>
            </a:r>
            <a:r>
              <a:rPr lang="de-DE" sz="1600" b="1" dirty="0" smtClean="0">
                <a:solidFill>
                  <a:srgbClr val="00446B"/>
                </a:solidFill>
              </a:rPr>
              <a:t>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 rot="1611798">
            <a:off x="5915295" y="1641564"/>
            <a:ext cx="2299604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P:\Desktop\561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3" y="2061836"/>
            <a:ext cx="241588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61440" y="3878418"/>
            <a:ext cx="204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6x FT-Mini58</a:t>
            </a:r>
            <a:endParaRPr lang="de-DE" dirty="0"/>
          </a:p>
        </p:txBody>
      </p:sp>
      <p:pic>
        <p:nvPicPr>
          <p:cNvPr id="14" name="Picture 4" descr="P:\Desktop\media.media.6aecb179-21e1-4626-881c-760dd2127f69.normalized.jpe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780" y="2061836"/>
            <a:ext cx="286588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3165780" y="3874688"/>
            <a:ext cx="204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6x FT-Mini58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61440" y="444983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err="1" smtClean="0"/>
              <a:t>Testing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aerodynamics</a:t>
            </a:r>
            <a:r>
              <a:rPr lang="de-DE" sz="1400" dirty="0" smtClean="0"/>
              <a:t> at a F1 prototype.</a:t>
            </a:r>
            <a:endParaRPr lang="de-DE" sz="1400" dirty="0"/>
          </a:p>
        </p:txBody>
      </p:sp>
      <p:sp>
        <p:nvSpPr>
          <p:cNvPr id="17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80348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Performance Test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2687187" y="2503983"/>
            <a:ext cx="5235574" cy="379214"/>
          </a:xfrm>
          <a:prstGeom prst="rect">
            <a:avLst/>
          </a:prstGeom>
        </p:spPr>
        <p:txBody>
          <a:bodyPr/>
          <a:lstStyle/>
          <a:p>
            <a:r>
              <a:rPr lang="de-DE" sz="1400" dirty="0" err="1" smtClean="0">
                <a:solidFill>
                  <a:schemeClr val="tx1"/>
                </a:solidFill>
              </a:rPr>
              <a:t>Increase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of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the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hit</a:t>
            </a:r>
            <a:r>
              <a:rPr lang="de-DE" sz="1400" dirty="0" smtClean="0">
                <a:solidFill>
                  <a:schemeClr val="tx1"/>
                </a:solidFill>
              </a:rPr>
              <a:t> rate </a:t>
            </a:r>
            <a:r>
              <a:rPr lang="de-DE" sz="1400" dirty="0" err="1" smtClean="0">
                <a:solidFill>
                  <a:schemeClr val="tx1"/>
                </a:solidFill>
              </a:rPr>
              <a:t>of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competitive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athletes</a:t>
            </a:r>
            <a:r>
              <a:rPr lang="de-DE" sz="14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 rot="1611798">
            <a:off x="5915293" y="1641564"/>
            <a:ext cx="2299604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0" name="Grafik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3" y="2069401"/>
            <a:ext cx="1963668" cy="247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187" y="3100533"/>
            <a:ext cx="5181155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561443" y="4543654"/>
            <a:ext cx="204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4</a:t>
            </a:r>
            <a:r>
              <a:rPr lang="de-DE" dirty="0" smtClean="0"/>
              <a:t>x FT-Nano25</a:t>
            </a:r>
            <a:endParaRPr lang="de-DE" dirty="0"/>
          </a:p>
        </p:txBody>
      </p:sp>
      <p:sp>
        <p:nvSpPr>
          <p:cNvPr id="15" name="Inhaltsplatzhalter 6"/>
          <p:cNvSpPr txBox="1">
            <a:spLocks/>
          </p:cNvSpPr>
          <p:nvPr/>
        </p:nvSpPr>
        <p:spPr>
          <a:xfrm>
            <a:off x="561443" y="1515422"/>
            <a:ext cx="5235574" cy="42275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 err="1" smtClean="0">
                <a:solidFill>
                  <a:srgbClr val="00446B"/>
                </a:solidFill>
              </a:rPr>
              <a:t>Measuring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of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process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forces</a:t>
            </a:r>
            <a:r>
              <a:rPr lang="de-DE" sz="1600" b="1" dirty="0" smtClean="0">
                <a:solidFill>
                  <a:srgbClr val="00446B"/>
                </a:solidFill>
              </a:rPr>
              <a:t>.</a:t>
            </a:r>
          </a:p>
        </p:txBody>
      </p:sp>
      <p:sp>
        <p:nvSpPr>
          <p:cNvPr id="16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3888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Research </a:t>
            </a:r>
            <a:r>
              <a:rPr lang="de-DE" dirty="0" err="1" smtClean="0"/>
              <a:t>and</a:t>
            </a:r>
            <a:r>
              <a:rPr lang="de-DE" dirty="0" smtClean="0"/>
              <a:t> Development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4747790" y="3483809"/>
            <a:ext cx="5235574" cy="417067"/>
          </a:xfrm>
          <a:prstGeom prst="rect">
            <a:avLst/>
          </a:prstGeom>
        </p:spPr>
        <p:txBody>
          <a:bodyPr/>
          <a:lstStyle/>
          <a:p>
            <a:r>
              <a:rPr lang="de-DE" sz="1400" dirty="0" err="1" smtClean="0">
                <a:solidFill>
                  <a:schemeClr val="tx1"/>
                </a:solidFill>
              </a:rPr>
              <a:t>Measuring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of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the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lifting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force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of</a:t>
            </a:r>
            <a:r>
              <a:rPr lang="de-DE" sz="1400" dirty="0" smtClean="0">
                <a:solidFill>
                  <a:schemeClr val="tx1"/>
                </a:solidFill>
              </a:rPr>
              <a:t> a </a:t>
            </a:r>
            <a:r>
              <a:rPr lang="de-DE" sz="1400" dirty="0" err="1" smtClean="0">
                <a:solidFill>
                  <a:schemeClr val="tx1"/>
                </a:solidFill>
              </a:rPr>
              <a:t>bird</a:t>
            </a:r>
            <a:r>
              <a:rPr lang="de-DE" sz="14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 rot="1611798">
            <a:off x="5915293" y="1641564"/>
            <a:ext cx="2299604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1" name="Grafik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63" name="Textfeld 62"/>
          <p:cNvSpPr txBox="1"/>
          <p:nvPr/>
        </p:nvSpPr>
        <p:spPr>
          <a:xfrm>
            <a:off x="561443" y="4961619"/>
            <a:ext cx="204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FT-Mini40</a:t>
            </a:r>
            <a:endParaRPr lang="de-DE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4" y="2279202"/>
            <a:ext cx="4109085" cy="2688485"/>
          </a:xfrm>
          <a:prstGeom prst="rect">
            <a:avLst/>
          </a:prstGeom>
        </p:spPr>
      </p:pic>
      <p:sp>
        <p:nvSpPr>
          <p:cNvPr id="10" name="Inhaltsplatzhalter 6"/>
          <p:cNvSpPr txBox="1">
            <a:spLocks/>
          </p:cNvSpPr>
          <p:nvPr/>
        </p:nvSpPr>
        <p:spPr>
          <a:xfrm>
            <a:off x="561443" y="1515422"/>
            <a:ext cx="5235574" cy="42275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 err="1" smtClean="0">
                <a:solidFill>
                  <a:srgbClr val="00446B"/>
                </a:solidFill>
              </a:rPr>
              <a:t>Measuring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of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process</a:t>
            </a:r>
            <a:r>
              <a:rPr lang="de-DE" sz="1600" b="1" dirty="0" smtClean="0">
                <a:solidFill>
                  <a:srgbClr val="00446B"/>
                </a:solidFill>
              </a:rPr>
              <a:t> </a:t>
            </a:r>
            <a:r>
              <a:rPr lang="de-DE" sz="1600" b="1" dirty="0" err="1" smtClean="0">
                <a:solidFill>
                  <a:srgbClr val="00446B"/>
                </a:solidFill>
              </a:rPr>
              <a:t>forces</a:t>
            </a:r>
            <a:r>
              <a:rPr lang="de-DE" sz="1600" b="1" dirty="0" smtClean="0">
                <a:solidFill>
                  <a:srgbClr val="00446B"/>
                </a:solidFill>
              </a:rPr>
              <a:t>.</a:t>
            </a:r>
          </a:p>
        </p:txBody>
      </p:sp>
      <p:sp>
        <p:nvSpPr>
          <p:cNvPr id="12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69980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Research </a:t>
            </a:r>
            <a:r>
              <a:rPr lang="de-DE" dirty="0" err="1" smtClean="0"/>
              <a:t>and</a:t>
            </a:r>
            <a:r>
              <a:rPr lang="de-DE" dirty="0" smtClean="0"/>
              <a:t> Development</a:t>
            </a:r>
            <a:endParaRPr lang="de-DE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444" y="4037931"/>
            <a:ext cx="2400000" cy="180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56" y="1206980"/>
            <a:ext cx="1889044" cy="126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313" y="2536512"/>
            <a:ext cx="980545" cy="126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18" y="4027035"/>
            <a:ext cx="2363372" cy="180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8" y="1996512"/>
            <a:ext cx="2400000" cy="18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000" y="4015648"/>
            <a:ext cx="1680000" cy="12600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4002779" y="2814355"/>
            <a:ext cx="2299604" cy="1231106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Confidential</a:t>
            </a:r>
            <a:r>
              <a:rPr lang="de-DE" b="1" dirty="0" smtClean="0">
                <a:solidFill>
                  <a:srgbClr val="FF0000"/>
                </a:solidFill>
              </a:rPr>
              <a:t>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internal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4" name="Grafik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pic>
        <p:nvPicPr>
          <p:cNvPr id="16" name="Picture 3" descr="P:\Desktop\dfki_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14857"/>
            <a:ext cx="2251024" cy="149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233671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Customer </a:t>
            </a:r>
            <a:r>
              <a:rPr lang="de-DE" dirty="0" err="1" smtClean="0"/>
              <a:t>Applications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6428442" cy="1052502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A 6 </a:t>
            </a:r>
            <a:r>
              <a:rPr lang="de-DE" dirty="0" err="1" smtClean="0"/>
              <a:t>axis</a:t>
            </a:r>
            <a:r>
              <a:rPr lang="de-DE" dirty="0" smtClean="0"/>
              <a:t> </a:t>
            </a:r>
            <a:r>
              <a:rPr lang="de-DE" dirty="0" err="1" smtClean="0"/>
              <a:t>force-torque</a:t>
            </a:r>
            <a:r>
              <a:rPr lang="de-DE" dirty="0" smtClean="0"/>
              <a:t> </a:t>
            </a:r>
            <a:r>
              <a:rPr lang="de-DE" dirty="0" err="1" smtClean="0"/>
              <a:t>sensor</a:t>
            </a:r>
            <a:r>
              <a:rPr lang="de-DE" dirty="0" smtClean="0"/>
              <a:t> </a:t>
            </a:r>
            <a:r>
              <a:rPr lang="de-DE" dirty="0" err="1" smtClean="0"/>
              <a:t>makes</a:t>
            </a:r>
            <a:r>
              <a:rPr lang="de-DE" dirty="0" smtClean="0"/>
              <a:t> sense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dirty="0" err="1" smtClean="0"/>
              <a:t>forces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torques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measured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r>
              <a:rPr lang="de-DE" dirty="0" smtClean="0"/>
              <a:t> in </a:t>
            </a:r>
            <a:r>
              <a:rPr lang="de-DE" dirty="0" err="1" smtClean="0"/>
              <a:t>forces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torques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captured</a:t>
            </a:r>
            <a:r>
              <a:rPr lang="de-DE" dirty="0" smtClean="0"/>
              <a:t> in all 6 </a:t>
            </a:r>
            <a:r>
              <a:rPr lang="de-DE" dirty="0" err="1" smtClean="0"/>
              <a:t>axes</a:t>
            </a:r>
            <a:r>
              <a:rPr lang="de-DE" dirty="0" smtClean="0"/>
              <a:t>!</a:t>
            </a:r>
          </a:p>
          <a:p>
            <a:endParaRPr lang="de-DE" dirty="0"/>
          </a:p>
          <a:p>
            <a:r>
              <a:rPr lang="de-DE" sz="1600" dirty="0" err="1" smtClean="0"/>
              <a:t>If</a:t>
            </a:r>
            <a:r>
              <a:rPr lang="de-DE" sz="1600" dirty="0" smtClean="0"/>
              <a:t> </a:t>
            </a:r>
            <a:r>
              <a:rPr lang="de-DE" sz="1600" dirty="0" err="1" smtClean="0"/>
              <a:t>you</a:t>
            </a:r>
            <a:r>
              <a:rPr lang="de-DE" sz="1600" dirty="0" smtClean="0"/>
              <a:t> </a:t>
            </a:r>
            <a:r>
              <a:rPr lang="de-DE" sz="1600" dirty="0" err="1" smtClean="0"/>
              <a:t>should</a:t>
            </a:r>
            <a:r>
              <a:rPr lang="de-DE" sz="1600" dirty="0" smtClean="0"/>
              <a:t> </a:t>
            </a:r>
            <a:r>
              <a:rPr lang="de-DE" sz="1600" dirty="0" err="1" smtClean="0"/>
              <a:t>have</a:t>
            </a:r>
            <a:r>
              <a:rPr lang="de-DE" sz="1600" dirty="0" smtClean="0"/>
              <a:t> </a:t>
            </a:r>
            <a:r>
              <a:rPr lang="de-DE" sz="1600" dirty="0" err="1" smtClean="0"/>
              <a:t>further</a:t>
            </a:r>
            <a:r>
              <a:rPr lang="de-DE" sz="1600" dirty="0" smtClean="0"/>
              <a:t> </a:t>
            </a:r>
            <a:r>
              <a:rPr lang="de-DE" sz="1600" dirty="0" err="1" smtClean="0"/>
              <a:t>questions</a:t>
            </a:r>
            <a:r>
              <a:rPr lang="de-DE" sz="1600" dirty="0" smtClean="0"/>
              <a:t>, </a:t>
            </a:r>
            <a:r>
              <a:rPr lang="de-DE" sz="1600" dirty="0" err="1" smtClean="0"/>
              <a:t>please</a:t>
            </a:r>
            <a:r>
              <a:rPr lang="de-DE" sz="1600" dirty="0" smtClean="0"/>
              <a:t> </a:t>
            </a:r>
            <a:r>
              <a:rPr lang="de-DE" sz="1600" dirty="0" err="1" smtClean="0"/>
              <a:t>contacat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Robot </a:t>
            </a:r>
            <a:r>
              <a:rPr lang="de-DE" sz="1600" dirty="0" err="1" smtClean="0"/>
              <a:t>Accessories</a:t>
            </a:r>
            <a:r>
              <a:rPr lang="de-DE" sz="1600" dirty="0" smtClean="0"/>
              <a:t> Department </a:t>
            </a:r>
            <a:r>
              <a:rPr lang="de-DE" sz="1600" dirty="0" err="1" smtClean="0"/>
              <a:t>under</a:t>
            </a:r>
            <a:r>
              <a:rPr lang="de-DE" sz="1600" dirty="0" smtClean="0"/>
              <a:t> </a:t>
            </a:r>
            <a:r>
              <a:rPr lang="de-DE" sz="1600" dirty="0" smtClean="0">
                <a:hlinkClick r:id="rId2"/>
              </a:rPr>
              <a:t>Roboterzubehoer@de.schunk.com</a:t>
            </a:r>
            <a:r>
              <a:rPr lang="de-DE" sz="1600" dirty="0" smtClean="0"/>
              <a:t>.</a:t>
            </a:r>
          </a:p>
          <a:p>
            <a:endParaRPr lang="de-DE" sz="1600" dirty="0"/>
          </a:p>
          <a:p>
            <a:r>
              <a:rPr lang="de-DE" sz="1600" dirty="0" err="1" smtClean="0"/>
              <a:t>Please</a:t>
            </a:r>
            <a:r>
              <a:rPr lang="de-DE" sz="1600" dirty="0" smtClean="0"/>
              <a:t> also </a:t>
            </a:r>
            <a:r>
              <a:rPr lang="de-DE" sz="1600" dirty="0" err="1" smtClean="0"/>
              <a:t>consider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check-</a:t>
            </a:r>
            <a:r>
              <a:rPr lang="de-DE" sz="1600" dirty="0" err="1" smtClean="0"/>
              <a:t>list</a:t>
            </a:r>
            <a:r>
              <a:rPr lang="de-DE" sz="1600" dirty="0" smtClean="0"/>
              <a:t>, </a:t>
            </a:r>
            <a:r>
              <a:rPr lang="de-DE" sz="1600" dirty="0" err="1" smtClean="0"/>
              <a:t>which</a:t>
            </a:r>
            <a:r>
              <a:rPr lang="de-DE" sz="1600" dirty="0" smtClean="0"/>
              <a:t> </a:t>
            </a:r>
            <a:r>
              <a:rPr lang="de-DE" sz="1600" dirty="0" err="1" smtClean="0"/>
              <a:t>you</a:t>
            </a:r>
            <a:r>
              <a:rPr lang="de-DE" sz="1600" dirty="0" smtClean="0"/>
              <a:t> will find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attachment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 FT </a:t>
            </a:r>
            <a:r>
              <a:rPr lang="de-DE" sz="1600" dirty="0" err="1" smtClean="0"/>
              <a:t>overview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SalesToolBox</a:t>
            </a:r>
            <a:r>
              <a:rPr lang="de-DE" sz="1600" dirty="0" smtClean="0"/>
              <a:t>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26808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39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Available</a:t>
            </a:r>
            <a:r>
              <a:rPr lang="de-DE" dirty="0" smtClean="0"/>
              <a:t> Systems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69849"/>
            <a:ext cx="5235574" cy="4279899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FTD - System</a:t>
            </a:r>
          </a:p>
          <a:p>
            <a:r>
              <a:rPr lang="de-DE" sz="1400" dirty="0" smtClean="0"/>
              <a:t>Evaluation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measuring</a:t>
            </a:r>
            <a:r>
              <a:rPr lang="de-DE" sz="1400" dirty="0" smtClean="0"/>
              <a:t> </a:t>
            </a:r>
            <a:r>
              <a:rPr lang="de-DE" sz="1400" dirty="0" err="1" smtClean="0"/>
              <a:t>data</a:t>
            </a:r>
            <a:r>
              <a:rPr lang="de-DE" sz="1400" dirty="0" smtClean="0"/>
              <a:t> via </a:t>
            </a:r>
            <a:r>
              <a:rPr lang="de-DE" sz="1400" dirty="0" err="1" smtClean="0"/>
              <a:t>data</a:t>
            </a:r>
            <a:r>
              <a:rPr lang="de-DE" sz="1400" dirty="0" smtClean="0"/>
              <a:t> </a:t>
            </a:r>
            <a:r>
              <a:rPr lang="de-DE" sz="1400" dirty="0" err="1" smtClean="0"/>
              <a:t>acquisition</a:t>
            </a:r>
            <a:r>
              <a:rPr lang="de-DE" sz="1400" dirty="0" smtClean="0"/>
              <a:t> </a:t>
            </a:r>
            <a:r>
              <a:rPr lang="de-DE" sz="1400" dirty="0" err="1" smtClean="0"/>
              <a:t>card</a:t>
            </a:r>
            <a:r>
              <a:rPr lang="de-DE" sz="1400" dirty="0" smtClean="0"/>
              <a:t> (DAQ) on a </a:t>
            </a:r>
            <a:r>
              <a:rPr lang="de-DE" sz="1400" dirty="0" err="1" smtClean="0"/>
              <a:t>measuring</a:t>
            </a:r>
            <a:r>
              <a:rPr lang="de-DE" sz="1400" dirty="0" smtClean="0"/>
              <a:t> PC.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788053"/>
            <a:ext cx="4133917" cy="2880000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6690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Available</a:t>
            </a:r>
            <a:r>
              <a:rPr lang="de-DE" dirty="0" smtClean="0"/>
              <a:t> Systems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09544"/>
            <a:ext cx="5235574" cy="4279899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FTS - System</a:t>
            </a:r>
          </a:p>
          <a:p>
            <a:r>
              <a:rPr lang="de-DE" sz="1400" dirty="0" smtClean="0"/>
              <a:t>Evaluation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measuring</a:t>
            </a:r>
            <a:r>
              <a:rPr lang="de-DE" sz="1400" dirty="0" smtClean="0"/>
              <a:t> </a:t>
            </a:r>
            <a:r>
              <a:rPr lang="de-DE" sz="1400" dirty="0" err="1" smtClean="0"/>
              <a:t>data</a:t>
            </a:r>
            <a:r>
              <a:rPr lang="de-DE" sz="1400" dirty="0" smtClean="0"/>
              <a:t> via stand-</a:t>
            </a:r>
            <a:r>
              <a:rPr lang="de-DE" sz="1400" dirty="0" err="1" smtClean="0"/>
              <a:t>alone</a:t>
            </a:r>
            <a:r>
              <a:rPr lang="de-DE" sz="1400" dirty="0" smtClean="0"/>
              <a:t> </a:t>
            </a:r>
            <a:r>
              <a:rPr lang="de-DE" sz="1400" dirty="0" err="1" smtClean="0"/>
              <a:t>controller</a:t>
            </a:r>
            <a:r>
              <a:rPr lang="de-DE" sz="1400" dirty="0" smtClean="0"/>
              <a:t>, </a:t>
            </a:r>
            <a:r>
              <a:rPr lang="de-DE" sz="1400" dirty="0" err="1" smtClean="0"/>
              <a:t>using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 RS-232, analog </a:t>
            </a:r>
            <a:r>
              <a:rPr lang="de-DE" sz="1400" dirty="0" err="1" smtClean="0"/>
              <a:t>voltage</a:t>
            </a:r>
            <a:r>
              <a:rPr lang="de-DE" sz="1400" dirty="0" smtClean="0"/>
              <a:t> </a:t>
            </a:r>
            <a:r>
              <a:rPr lang="de-DE" sz="1400" dirty="0" err="1" smtClean="0"/>
              <a:t>or</a:t>
            </a:r>
            <a:r>
              <a:rPr lang="de-DE" sz="1400" dirty="0" smtClean="0"/>
              <a:t> </a:t>
            </a:r>
            <a:r>
              <a:rPr lang="de-DE" sz="1400" dirty="0" err="1" smtClean="0"/>
              <a:t>discrete</a:t>
            </a:r>
            <a:r>
              <a:rPr lang="de-DE" sz="1400" dirty="0" smtClean="0"/>
              <a:t> </a:t>
            </a:r>
            <a:r>
              <a:rPr lang="de-DE" sz="1400" dirty="0" err="1" smtClean="0"/>
              <a:t>IO´s</a:t>
            </a:r>
            <a:r>
              <a:rPr lang="de-DE" sz="1400" dirty="0" smtClean="0"/>
              <a:t>.</a:t>
            </a:r>
          </a:p>
          <a:p>
            <a:endParaRPr lang="de-DE" sz="1400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909443"/>
            <a:ext cx="4114286" cy="2880000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1137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Available</a:t>
            </a:r>
            <a:r>
              <a:rPr lang="de-DE" dirty="0" smtClean="0"/>
              <a:t> Systems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612981"/>
            <a:ext cx="5235574" cy="4279899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FTWN - System</a:t>
            </a:r>
          </a:p>
          <a:p>
            <a:r>
              <a:rPr lang="de-DE" sz="1400" dirty="0" smtClean="0"/>
              <a:t>Evaluation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measuring</a:t>
            </a:r>
            <a:r>
              <a:rPr lang="de-DE" sz="1400" dirty="0" smtClean="0"/>
              <a:t> </a:t>
            </a:r>
            <a:r>
              <a:rPr lang="de-DE" sz="1400" dirty="0" err="1" smtClean="0"/>
              <a:t>data</a:t>
            </a:r>
            <a:r>
              <a:rPr lang="de-DE" sz="1400" dirty="0" smtClean="0"/>
              <a:t> via W-LAN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553954"/>
            <a:ext cx="4299342" cy="2880000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22359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Available</a:t>
            </a:r>
            <a:r>
              <a:rPr lang="de-DE" dirty="0" smtClean="0"/>
              <a:t> Systems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752475" y="1544049"/>
            <a:ext cx="5235574" cy="4279899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FTE - System</a:t>
            </a:r>
          </a:p>
          <a:p>
            <a:r>
              <a:rPr lang="de-DE" sz="1400" dirty="0"/>
              <a:t>Evaluation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measuring</a:t>
            </a:r>
            <a:r>
              <a:rPr lang="de-DE" sz="1400" dirty="0" smtClean="0"/>
              <a:t> </a:t>
            </a:r>
            <a:r>
              <a:rPr lang="de-DE" sz="1400" dirty="0" err="1" smtClean="0"/>
              <a:t>data</a:t>
            </a:r>
            <a:r>
              <a:rPr lang="de-DE" sz="1400" dirty="0" smtClean="0"/>
              <a:t> via </a:t>
            </a:r>
            <a:r>
              <a:rPr lang="de-DE" sz="1400" dirty="0" err="1" smtClean="0"/>
              <a:t>Ethercat</a:t>
            </a:r>
            <a:endParaRPr lang="de-DE" sz="1400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501926"/>
            <a:ext cx="3640583" cy="2420823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2162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Silicon Stree-</a:t>
            </a:r>
            <a:r>
              <a:rPr lang="de-DE" dirty="0" err="1" smtClean="0"/>
              <a:t>Strain</a:t>
            </a:r>
            <a:r>
              <a:rPr lang="de-DE" dirty="0" smtClean="0"/>
              <a:t> </a:t>
            </a:r>
            <a:r>
              <a:rPr lang="de-DE" dirty="0" err="1" smtClean="0"/>
              <a:t>Gauges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3400425" y="1604434"/>
            <a:ext cx="5235574" cy="4279899"/>
          </a:xfrm>
          <a:prstGeom prst="rect">
            <a:avLst/>
          </a:prstGeom>
        </p:spPr>
        <p:txBody>
          <a:bodyPr/>
          <a:lstStyle/>
          <a:p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measuring</a:t>
            </a:r>
            <a:r>
              <a:rPr lang="de-DE" sz="1200" dirty="0" smtClean="0"/>
              <a:t> </a:t>
            </a:r>
            <a:r>
              <a:rPr lang="de-DE" sz="1200" dirty="0" err="1" smtClean="0"/>
              <a:t>forces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torques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FT </a:t>
            </a:r>
            <a:r>
              <a:rPr lang="de-DE" sz="1200" dirty="0" err="1" smtClean="0"/>
              <a:t>sensors</a:t>
            </a:r>
            <a:r>
              <a:rPr lang="de-DE" sz="1200" dirty="0" smtClean="0"/>
              <a:t> </a:t>
            </a:r>
            <a:r>
              <a:rPr lang="de-DE" sz="1200" dirty="0" err="1" smtClean="0"/>
              <a:t>from</a:t>
            </a:r>
            <a:r>
              <a:rPr lang="de-DE" sz="1200" dirty="0" smtClean="0"/>
              <a:t> SCHUNK,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silicon</a:t>
            </a:r>
            <a:r>
              <a:rPr lang="de-DE" sz="1200" dirty="0" smtClean="0"/>
              <a:t> </a:t>
            </a:r>
            <a:r>
              <a:rPr lang="de-DE" sz="1200" dirty="0" err="1" smtClean="0"/>
              <a:t>strain</a:t>
            </a:r>
            <a:r>
              <a:rPr lang="de-DE" sz="1200" dirty="0" smtClean="0"/>
              <a:t> </a:t>
            </a:r>
            <a:r>
              <a:rPr lang="de-DE" sz="1200" dirty="0" err="1" smtClean="0"/>
              <a:t>gauges</a:t>
            </a:r>
            <a:r>
              <a:rPr lang="de-DE" sz="1200" dirty="0" smtClean="0"/>
              <a:t> </a:t>
            </a:r>
            <a:r>
              <a:rPr lang="de-DE" sz="1200" dirty="0" err="1" smtClean="0"/>
              <a:t>are</a:t>
            </a:r>
            <a:r>
              <a:rPr lang="de-DE" sz="1200" dirty="0" smtClean="0"/>
              <a:t> </a:t>
            </a:r>
            <a:r>
              <a:rPr lang="de-DE" sz="1200" dirty="0" err="1" smtClean="0"/>
              <a:t>glued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measuring</a:t>
            </a:r>
            <a:r>
              <a:rPr lang="de-DE" sz="1200" dirty="0" smtClean="0"/>
              <a:t> </a:t>
            </a:r>
            <a:r>
              <a:rPr lang="de-DE" sz="1200" dirty="0" err="1" smtClean="0"/>
              <a:t>bars</a:t>
            </a:r>
            <a:r>
              <a:rPr lang="de-DE" sz="1200" dirty="0" smtClean="0"/>
              <a:t> </a:t>
            </a:r>
            <a:r>
              <a:rPr lang="de-DE" sz="1200" dirty="0" err="1" smtClean="0"/>
              <a:t>within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sensor</a:t>
            </a:r>
            <a:r>
              <a:rPr lang="de-DE" sz="1200" dirty="0" smtClean="0"/>
              <a:t> (</a:t>
            </a:r>
            <a:r>
              <a:rPr lang="de-DE" sz="1200" dirty="0" err="1" smtClean="0"/>
              <a:t>see</a:t>
            </a:r>
            <a:r>
              <a:rPr lang="de-DE" sz="1200" dirty="0" smtClean="0"/>
              <a:t> </a:t>
            </a:r>
            <a:r>
              <a:rPr lang="de-DE" sz="1200" dirty="0" err="1" smtClean="0"/>
              <a:t>diagram</a:t>
            </a:r>
            <a:r>
              <a:rPr lang="de-DE" sz="1200" dirty="0" smtClean="0"/>
              <a:t>). Every </a:t>
            </a:r>
            <a:r>
              <a:rPr lang="de-DE" sz="1200" dirty="0" err="1" smtClean="0"/>
              <a:t>sensor</a:t>
            </a:r>
            <a:r>
              <a:rPr lang="de-DE" sz="1200" dirty="0" smtClean="0"/>
              <a:t> </a:t>
            </a:r>
            <a:r>
              <a:rPr lang="de-DE" sz="1200" dirty="0" err="1" smtClean="0"/>
              <a:t>size</a:t>
            </a:r>
            <a:r>
              <a:rPr lang="de-DE" sz="1200" dirty="0" smtClean="0"/>
              <a:t> </a:t>
            </a:r>
            <a:r>
              <a:rPr lang="de-DE" sz="1200" dirty="0" err="1" smtClean="0"/>
              <a:t>has</a:t>
            </a:r>
            <a:r>
              <a:rPr lang="de-DE" sz="1200" dirty="0" smtClean="0"/>
              <a:t> 12 </a:t>
            </a:r>
            <a:r>
              <a:rPr lang="de-DE" sz="1200" dirty="0" err="1" smtClean="0"/>
              <a:t>gauges</a:t>
            </a:r>
            <a:r>
              <a:rPr lang="de-DE" sz="1200" dirty="0" smtClean="0"/>
              <a:t>, </a:t>
            </a:r>
            <a:r>
              <a:rPr lang="de-DE" sz="1200" dirty="0" err="1" smtClean="0"/>
              <a:t>which</a:t>
            </a:r>
            <a:r>
              <a:rPr lang="de-DE" sz="1200" dirty="0" smtClean="0"/>
              <a:t> </a:t>
            </a:r>
            <a:r>
              <a:rPr lang="de-DE" sz="1200" dirty="0" err="1" smtClean="0"/>
              <a:t>are</a:t>
            </a:r>
            <a:r>
              <a:rPr lang="de-DE" sz="1200" dirty="0" smtClean="0"/>
              <a:t> </a:t>
            </a:r>
            <a:r>
              <a:rPr lang="de-DE" sz="1200" dirty="0" err="1" smtClean="0"/>
              <a:t>connected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6 </a:t>
            </a:r>
            <a:r>
              <a:rPr lang="de-DE" sz="1200" dirty="0" err="1" smtClean="0"/>
              <a:t>measuring</a:t>
            </a:r>
            <a:r>
              <a:rPr lang="de-DE" sz="1200" dirty="0" smtClean="0"/>
              <a:t> </a:t>
            </a:r>
            <a:r>
              <a:rPr lang="de-DE" sz="1200" dirty="0" err="1" smtClean="0"/>
              <a:t>bridges</a:t>
            </a:r>
            <a:r>
              <a:rPr lang="de-DE" sz="1200" dirty="0" smtClean="0"/>
              <a:t>,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are</a:t>
            </a:r>
            <a:r>
              <a:rPr lang="de-DE" sz="1200" dirty="0" smtClean="0"/>
              <a:t> </a:t>
            </a:r>
            <a:r>
              <a:rPr lang="de-DE" sz="1200" dirty="0" err="1" smtClean="0"/>
              <a:t>integrated</a:t>
            </a:r>
            <a:r>
              <a:rPr lang="de-DE" sz="1200" dirty="0" smtClean="0"/>
              <a:t>. </a:t>
            </a:r>
            <a:r>
              <a:rPr lang="de-DE" sz="1200" dirty="0" err="1" smtClean="0"/>
              <a:t>They</a:t>
            </a:r>
            <a:r>
              <a:rPr lang="de-DE" sz="1200" dirty="0" smtClean="0"/>
              <a:t> </a:t>
            </a:r>
            <a:r>
              <a:rPr lang="de-DE" sz="1200" dirty="0" err="1" smtClean="0"/>
              <a:t>precisely</a:t>
            </a:r>
            <a:r>
              <a:rPr lang="de-DE" sz="1200" dirty="0" smtClean="0"/>
              <a:t> </a:t>
            </a:r>
            <a:r>
              <a:rPr lang="de-DE" sz="1200" dirty="0" err="1" smtClean="0"/>
              <a:t>record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most</a:t>
            </a:r>
            <a:r>
              <a:rPr lang="de-DE" sz="1200" dirty="0" smtClean="0"/>
              <a:t> minor </a:t>
            </a:r>
            <a:r>
              <a:rPr lang="de-DE" sz="1200" dirty="0" err="1" smtClean="0"/>
              <a:t>changes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forces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torques</a:t>
            </a:r>
            <a:r>
              <a:rPr lang="de-DE" sz="1200" dirty="0" smtClean="0"/>
              <a:t> in different </a:t>
            </a:r>
            <a:r>
              <a:rPr lang="de-DE" sz="1200" dirty="0" err="1" smtClean="0"/>
              <a:t>process</a:t>
            </a:r>
            <a:r>
              <a:rPr lang="de-DE" sz="1200" dirty="0" smtClean="0"/>
              <a:t> </a:t>
            </a:r>
            <a:r>
              <a:rPr lang="de-DE" sz="1200" dirty="0" err="1" smtClean="0"/>
              <a:t>applications</a:t>
            </a:r>
            <a:r>
              <a:rPr lang="de-DE" sz="1200" dirty="0" smtClean="0"/>
              <a:t>. </a:t>
            </a:r>
          </a:p>
          <a:p>
            <a:r>
              <a:rPr lang="de-DE" sz="1200" dirty="0" smtClean="0"/>
              <a:t>The FT </a:t>
            </a:r>
            <a:r>
              <a:rPr lang="de-DE" sz="1200" dirty="0" err="1" smtClean="0"/>
              <a:t>sensors</a:t>
            </a:r>
            <a:r>
              <a:rPr lang="de-DE" sz="1200" dirty="0" smtClean="0"/>
              <a:t> </a:t>
            </a:r>
            <a:r>
              <a:rPr lang="de-DE" sz="1200" dirty="0" err="1" smtClean="0"/>
              <a:t>have</a:t>
            </a:r>
            <a:r>
              <a:rPr lang="de-DE" sz="1200" dirty="0" smtClean="0"/>
              <a:t> a </a:t>
            </a:r>
            <a:r>
              <a:rPr lang="de-DE" sz="1200" dirty="0" err="1" smtClean="0"/>
              <a:t>mechanical</a:t>
            </a:r>
            <a:r>
              <a:rPr lang="de-DE" sz="1200" dirty="0" smtClean="0"/>
              <a:t> </a:t>
            </a:r>
            <a:r>
              <a:rPr lang="de-DE" sz="1200" dirty="0" err="1" smtClean="0"/>
              <a:t>overload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up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40 </a:t>
            </a:r>
            <a:r>
              <a:rPr lang="de-DE" sz="1200" dirty="0" err="1" smtClean="0"/>
              <a:t>times</a:t>
            </a:r>
            <a:r>
              <a:rPr lang="de-DE" sz="1200" dirty="0" smtClean="0"/>
              <a:t> </a:t>
            </a:r>
            <a:r>
              <a:rPr lang="de-DE" sz="1200" dirty="0" err="1" smtClean="0"/>
              <a:t>higher</a:t>
            </a:r>
            <a:r>
              <a:rPr lang="de-DE" sz="1200" dirty="0" smtClean="0"/>
              <a:t> </a:t>
            </a:r>
            <a:r>
              <a:rPr lang="de-DE" sz="1200" dirty="0" err="1" smtClean="0"/>
              <a:t>than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max. </a:t>
            </a:r>
            <a:r>
              <a:rPr lang="de-DE" sz="1200" dirty="0" err="1" smtClean="0"/>
              <a:t>measurable</a:t>
            </a:r>
            <a:r>
              <a:rPr lang="de-DE" sz="1200" dirty="0" smtClean="0"/>
              <a:t> </a:t>
            </a:r>
            <a:r>
              <a:rPr lang="de-DE" sz="1200" dirty="0" err="1" smtClean="0"/>
              <a:t>force</a:t>
            </a:r>
            <a:r>
              <a:rPr lang="de-DE" sz="1200" dirty="0" smtClean="0"/>
              <a:t>. The </a:t>
            </a:r>
            <a:r>
              <a:rPr lang="de-DE" sz="1200" dirty="0" err="1" smtClean="0"/>
              <a:t>amount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overload</a:t>
            </a:r>
            <a:r>
              <a:rPr lang="de-DE" sz="1200" dirty="0" smtClean="0"/>
              <a:t> </a:t>
            </a:r>
            <a:r>
              <a:rPr lang="de-DE" sz="1200" dirty="0" err="1" smtClean="0"/>
              <a:t>differs</a:t>
            </a:r>
            <a:r>
              <a:rPr lang="de-DE" sz="1200" dirty="0" smtClean="0"/>
              <a:t> </a:t>
            </a:r>
            <a:r>
              <a:rPr lang="de-DE" sz="1200" dirty="0" err="1" smtClean="0"/>
              <a:t>depending</a:t>
            </a:r>
            <a:r>
              <a:rPr lang="de-DE" sz="1200" dirty="0" smtClean="0"/>
              <a:t> on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size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sensor</a:t>
            </a:r>
            <a:r>
              <a:rPr lang="de-DE" sz="1200" dirty="0" smtClean="0"/>
              <a:t>.</a:t>
            </a:r>
          </a:p>
          <a:p>
            <a:r>
              <a:rPr lang="de-DE" sz="1200" dirty="0" err="1" smtClean="0"/>
              <a:t>If</a:t>
            </a:r>
            <a:r>
              <a:rPr lang="de-DE" sz="1200" dirty="0" smtClean="0"/>
              <a:t> a </a:t>
            </a:r>
            <a:r>
              <a:rPr lang="de-DE" sz="1200" dirty="0" err="1" smtClean="0"/>
              <a:t>force</a:t>
            </a:r>
            <a:r>
              <a:rPr lang="de-DE" sz="1200" dirty="0" smtClean="0"/>
              <a:t> </a:t>
            </a:r>
            <a:r>
              <a:rPr lang="de-DE" sz="1200" dirty="0" err="1" smtClean="0"/>
              <a:t>is</a:t>
            </a:r>
            <a:r>
              <a:rPr lang="de-DE" sz="1200" dirty="0" smtClean="0"/>
              <a:t> </a:t>
            </a:r>
            <a:r>
              <a:rPr lang="de-DE" sz="1200" dirty="0" err="1" smtClean="0"/>
              <a:t>applied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FT </a:t>
            </a:r>
            <a:r>
              <a:rPr lang="de-DE" sz="1200" dirty="0" err="1" smtClean="0"/>
              <a:t>sensor</a:t>
            </a:r>
            <a:r>
              <a:rPr lang="de-DE" sz="1200" dirty="0" smtClean="0"/>
              <a:t> </a:t>
            </a:r>
            <a:r>
              <a:rPr lang="de-DE" sz="1200" dirty="0" err="1" smtClean="0"/>
              <a:t>which</a:t>
            </a:r>
            <a:r>
              <a:rPr lang="de-DE" sz="1200" dirty="0" smtClean="0"/>
              <a:t> </a:t>
            </a:r>
            <a:r>
              <a:rPr lang="de-DE" sz="1200" dirty="0" err="1" smtClean="0"/>
              <a:t>is</a:t>
            </a:r>
            <a:r>
              <a:rPr lang="de-DE" sz="1200" dirty="0" smtClean="0"/>
              <a:t> </a:t>
            </a:r>
            <a:r>
              <a:rPr lang="de-DE" sz="1200" dirty="0" err="1" smtClean="0"/>
              <a:t>higher</a:t>
            </a:r>
            <a:r>
              <a:rPr lang="de-DE" sz="1200" dirty="0" smtClean="0"/>
              <a:t> </a:t>
            </a:r>
            <a:r>
              <a:rPr lang="de-DE" sz="1200" dirty="0" err="1" smtClean="0"/>
              <a:t>than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maximum</a:t>
            </a:r>
            <a:r>
              <a:rPr lang="de-DE" sz="1200" dirty="0" smtClean="0"/>
              <a:t> </a:t>
            </a:r>
            <a:r>
              <a:rPr lang="de-DE" sz="1200" dirty="0" err="1" smtClean="0"/>
              <a:t>admissible</a:t>
            </a:r>
            <a:r>
              <a:rPr lang="de-DE" sz="1200" dirty="0" smtClean="0"/>
              <a:t> </a:t>
            </a:r>
            <a:r>
              <a:rPr lang="de-DE" sz="1200" dirty="0" err="1" smtClean="0"/>
              <a:t>force</a:t>
            </a:r>
            <a:r>
              <a:rPr lang="de-DE" sz="1200" dirty="0" smtClean="0"/>
              <a:t>, </a:t>
            </a:r>
            <a:r>
              <a:rPr lang="de-DE" sz="1200" dirty="0" err="1" smtClean="0"/>
              <a:t>it</a:t>
            </a:r>
            <a:r>
              <a:rPr lang="de-DE" sz="1200" dirty="0" smtClean="0"/>
              <a:t> </a:t>
            </a:r>
            <a:r>
              <a:rPr lang="de-DE" sz="1200" dirty="0" err="1" smtClean="0"/>
              <a:t>could</a:t>
            </a:r>
            <a:r>
              <a:rPr lang="de-DE" sz="1200" dirty="0" smtClean="0"/>
              <a:t> happen </a:t>
            </a:r>
            <a:r>
              <a:rPr lang="de-DE" sz="1200" dirty="0" err="1" smtClean="0"/>
              <a:t>that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individual stress-</a:t>
            </a:r>
            <a:r>
              <a:rPr lang="de-DE" sz="1200" dirty="0" err="1" smtClean="0"/>
              <a:t>strain</a:t>
            </a:r>
            <a:r>
              <a:rPr lang="de-DE" sz="1200" dirty="0" smtClean="0"/>
              <a:t> </a:t>
            </a:r>
            <a:r>
              <a:rPr lang="de-DE" sz="1200" dirty="0" err="1" smtClean="0"/>
              <a:t>gauges</a:t>
            </a:r>
            <a:r>
              <a:rPr lang="de-DE" sz="1200" dirty="0" smtClean="0"/>
              <a:t> will </a:t>
            </a:r>
            <a:r>
              <a:rPr lang="de-DE" sz="1200" dirty="0" err="1" smtClean="0"/>
              <a:t>be</a:t>
            </a:r>
            <a:r>
              <a:rPr lang="de-DE" sz="1200" dirty="0" smtClean="0"/>
              <a:t> </a:t>
            </a:r>
            <a:r>
              <a:rPr lang="de-DE" sz="1200" dirty="0" err="1" smtClean="0"/>
              <a:t>plastically</a:t>
            </a:r>
            <a:r>
              <a:rPr lang="de-DE" sz="1200" dirty="0" smtClean="0"/>
              <a:t> </a:t>
            </a:r>
            <a:r>
              <a:rPr lang="de-DE" sz="1200" dirty="0" err="1" smtClean="0"/>
              <a:t>deformed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sensor</a:t>
            </a:r>
            <a:r>
              <a:rPr lang="de-DE" sz="1200" dirty="0" smtClean="0"/>
              <a:t> will </a:t>
            </a:r>
            <a:r>
              <a:rPr lang="de-DE" sz="1200" dirty="0" err="1" smtClean="0"/>
              <a:t>be</a:t>
            </a:r>
            <a:r>
              <a:rPr lang="de-DE" sz="1200" dirty="0" smtClean="0"/>
              <a:t> </a:t>
            </a:r>
            <a:r>
              <a:rPr lang="de-DE" sz="1200" dirty="0" err="1" smtClean="0"/>
              <a:t>irreparably</a:t>
            </a:r>
            <a:r>
              <a:rPr lang="de-DE" sz="1200" dirty="0" smtClean="0"/>
              <a:t> </a:t>
            </a:r>
            <a:r>
              <a:rPr lang="de-DE" sz="1200" dirty="0" err="1" smtClean="0"/>
              <a:t>destroyed</a:t>
            </a:r>
            <a:r>
              <a:rPr lang="de-DE" sz="1200" dirty="0" smtClean="0"/>
              <a:t>. </a:t>
            </a:r>
          </a:p>
          <a:p>
            <a:r>
              <a:rPr lang="de-DE" sz="1100" i="1" dirty="0" err="1" smtClean="0"/>
              <a:t>You</a:t>
            </a:r>
            <a:r>
              <a:rPr lang="de-DE" sz="1100" i="1" dirty="0" smtClean="0"/>
              <a:t> will find </a:t>
            </a:r>
            <a:r>
              <a:rPr lang="de-DE" sz="1100" i="1" dirty="0" err="1" smtClean="0"/>
              <a:t>the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maximum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admissible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forces</a:t>
            </a:r>
            <a:r>
              <a:rPr lang="de-DE" sz="1100" i="1" dirty="0" smtClean="0"/>
              <a:t> in </a:t>
            </a:r>
            <a:r>
              <a:rPr lang="de-DE" sz="1100" i="1" dirty="0" err="1" smtClean="0"/>
              <a:t>our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catalog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overview</a:t>
            </a:r>
            <a:r>
              <a:rPr lang="de-DE" sz="1100" i="1" dirty="0" smtClean="0"/>
              <a:t>. </a:t>
            </a:r>
            <a:endParaRPr lang="de-DE" sz="1100" i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09" y="1831126"/>
            <a:ext cx="2487282" cy="156053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21" y="3525926"/>
            <a:ext cx="2332726" cy="1531686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35298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IP </a:t>
            </a:r>
            <a:r>
              <a:rPr lang="de-DE" dirty="0" err="1" smtClean="0"/>
              <a:t>Protection</a:t>
            </a:r>
            <a:r>
              <a:rPr lang="de-DE" dirty="0" smtClean="0"/>
              <a:t> </a:t>
            </a:r>
            <a:r>
              <a:rPr lang="de-DE" dirty="0" err="1" smtClean="0"/>
              <a:t>Classes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3400425" y="1587700"/>
            <a:ext cx="5235574" cy="4279899"/>
          </a:xfrm>
          <a:prstGeom prst="rect">
            <a:avLst/>
          </a:prstGeom>
        </p:spPr>
        <p:txBody>
          <a:bodyPr/>
          <a:lstStyle/>
          <a:p>
            <a:r>
              <a:rPr lang="de-DE" sz="1400" dirty="0" smtClean="0"/>
              <a:t>Due </a:t>
            </a:r>
            <a:r>
              <a:rPr lang="de-DE" sz="1400" dirty="0" err="1" smtClean="0"/>
              <a:t>to</a:t>
            </a:r>
            <a:r>
              <a:rPr lang="de-DE" sz="1400" dirty="0" smtClean="0"/>
              <a:t> IP </a:t>
            </a:r>
            <a:r>
              <a:rPr lang="de-DE" sz="1400" dirty="0" err="1" smtClean="0"/>
              <a:t>protection</a:t>
            </a:r>
            <a:r>
              <a:rPr lang="de-DE" sz="1400" dirty="0" smtClean="0"/>
              <a:t> </a:t>
            </a:r>
            <a:r>
              <a:rPr lang="de-DE" sz="1400" dirty="0" err="1" smtClean="0"/>
              <a:t>according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IP60, IP65 </a:t>
            </a:r>
            <a:r>
              <a:rPr lang="de-DE" sz="1400" dirty="0" err="1" smtClean="0"/>
              <a:t>or</a:t>
            </a:r>
            <a:r>
              <a:rPr lang="de-DE" sz="1400" dirty="0" smtClean="0"/>
              <a:t> IP68, FT </a:t>
            </a:r>
            <a:r>
              <a:rPr lang="de-DE" sz="1400" dirty="0" err="1" smtClean="0"/>
              <a:t>sensors</a:t>
            </a:r>
            <a:r>
              <a:rPr lang="de-DE" sz="1400" dirty="0" smtClean="0"/>
              <a:t> </a:t>
            </a:r>
            <a:r>
              <a:rPr lang="de-DE" sz="1400" dirty="0" err="1" smtClean="0"/>
              <a:t>can</a:t>
            </a:r>
            <a:r>
              <a:rPr lang="de-DE" sz="1400" dirty="0" smtClean="0"/>
              <a:t>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used</a:t>
            </a:r>
            <a:r>
              <a:rPr lang="de-DE" sz="1400" dirty="0" smtClean="0"/>
              <a:t> in </a:t>
            </a:r>
            <a:r>
              <a:rPr lang="de-DE" sz="1400" dirty="0" err="1" smtClean="0"/>
              <a:t>applications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direct</a:t>
            </a:r>
            <a:r>
              <a:rPr lang="de-DE" sz="1400" dirty="0" smtClean="0"/>
              <a:t> </a:t>
            </a:r>
            <a:r>
              <a:rPr lang="de-DE" sz="1400" dirty="0" err="1" smtClean="0"/>
              <a:t>contact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dust</a:t>
            </a:r>
            <a:r>
              <a:rPr lang="de-DE" sz="1400" dirty="0" smtClean="0"/>
              <a:t> </a:t>
            </a:r>
            <a:r>
              <a:rPr lang="de-DE" sz="1400" dirty="0" err="1" smtClean="0"/>
              <a:t>particles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fluids</a:t>
            </a:r>
            <a:r>
              <a:rPr lang="de-DE" sz="1400" dirty="0" smtClean="0"/>
              <a:t> </a:t>
            </a:r>
            <a:r>
              <a:rPr lang="de-DE" sz="1400" dirty="0" err="1" smtClean="0"/>
              <a:t>as</a:t>
            </a:r>
            <a:r>
              <a:rPr lang="de-DE" sz="1400" dirty="0" smtClean="0"/>
              <a:t> </a:t>
            </a:r>
            <a:r>
              <a:rPr lang="de-DE" sz="1400" dirty="0" err="1" smtClean="0"/>
              <a:t>well</a:t>
            </a:r>
            <a:r>
              <a:rPr lang="de-DE" sz="1400" dirty="0" smtClean="0"/>
              <a:t> </a:t>
            </a:r>
            <a:r>
              <a:rPr lang="de-DE" sz="1400" dirty="0" err="1" smtClean="0"/>
              <a:t>as</a:t>
            </a:r>
            <a:r>
              <a:rPr lang="de-DE" sz="1400" dirty="0" smtClean="0"/>
              <a:t> </a:t>
            </a:r>
            <a:r>
              <a:rPr lang="de-DE" sz="1400" dirty="0" err="1" smtClean="0"/>
              <a:t>applications</a:t>
            </a:r>
            <a:r>
              <a:rPr lang="de-DE" sz="1400" dirty="0" smtClean="0"/>
              <a:t> </a:t>
            </a:r>
            <a:r>
              <a:rPr lang="de-DE" sz="1400" dirty="0" err="1" smtClean="0"/>
              <a:t>under</a:t>
            </a:r>
            <a:r>
              <a:rPr lang="de-DE" sz="1400" dirty="0" smtClean="0"/>
              <a:t> </a:t>
            </a:r>
            <a:r>
              <a:rPr lang="de-DE" sz="1400" dirty="0" err="1" smtClean="0"/>
              <a:t>water</a:t>
            </a:r>
            <a:r>
              <a:rPr lang="de-DE" sz="1400" dirty="0" smtClean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3" y="1717675"/>
            <a:ext cx="1983171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03" y="3157675"/>
            <a:ext cx="1998877" cy="1953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663" y="3525178"/>
            <a:ext cx="3322500" cy="2160000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37819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Pricing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2" y="1587700"/>
            <a:ext cx="8074557" cy="4279899"/>
          </a:xfrm>
          <a:prstGeom prst="rect">
            <a:avLst/>
          </a:prstGeom>
        </p:spPr>
        <p:txBody>
          <a:bodyPr/>
          <a:lstStyle/>
          <a:p>
            <a:r>
              <a:rPr lang="de-DE" sz="1400" dirty="0" smtClean="0"/>
              <a:t>FT </a:t>
            </a:r>
            <a:r>
              <a:rPr lang="de-DE" sz="1400" dirty="0" err="1" smtClean="0"/>
              <a:t>sensors</a:t>
            </a:r>
            <a:r>
              <a:rPr lang="de-DE" sz="1400" dirty="0" smtClean="0"/>
              <a:t> </a:t>
            </a:r>
            <a:r>
              <a:rPr lang="de-DE" sz="1400" dirty="0" err="1" smtClean="0"/>
              <a:t>are</a:t>
            </a:r>
            <a:r>
              <a:rPr lang="de-DE" sz="1400" dirty="0" smtClean="0"/>
              <a:t> high-</a:t>
            </a:r>
            <a:r>
              <a:rPr lang="de-DE" sz="1400" dirty="0" err="1" smtClean="0"/>
              <a:t>precision</a:t>
            </a:r>
            <a:r>
              <a:rPr lang="de-DE" sz="1400" dirty="0" smtClean="0"/>
              <a:t> </a:t>
            </a:r>
            <a:r>
              <a:rPr lang="de-DE" sz="1400" dirty="0" err="1" smtClean="0"/>
              <a:t>measuring</a:t>
            </a:r>
            <a:r>
              <a:rPr lang="de-DE" sz="1400" dirty="0" smtClean="0"/>
              <a:t> </a:t>
            </a:r>
            <a:r>
              <a:rPr lang="de-DE" sz="1400" dirty="0" err="1" smtClean="0"/>
              <a:t>devices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are</a:t>
            </a:r>
            <a:r>
              <a:rPr lang="de-DE" sz="1400" dirty="0" smtClean="0"/>
              <a:t> </a:t>
            </a:r>
            <a:r>
              <a:rPr lang="de-DE" sz="1400" dirty="0" err="1" smtClean="0"/>
              <a:t>always</a:t>
            </a:r>
            <a:r>
              <a:rPr lang="de-DE" sz="1400" dirty="0" smtClean="0"/>
              <a:t> </a:t>
            </a:r>
            <a:r>
              <a:rPr lang="de-DE" sz="1400" dirty="0" err="1" smtClean="0"/>
              <a:t>delivered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an individual </a:t>
            </a:r>
            <a:r>
              <a:rPr lang="de-DE" sz="1400" dirty="0" err="1" smtClean="0"/>
              <a:t>calibration</a:t>
            </a:r>
            <a:r>
              <a:rPr lang="de-DE" sz="1400" dirty="0" smtClean="0"/>
              <a:t> </a:t>
            </a:r>
            <a:r>
              <a:rPr lang="de-DE" sz="1400" dirty="0" err="1" smtClean="0"/>
              <a:t>certificate</a:t>
            </a:r>
            <a:r>
              <a:rPr lang="de-DE" sz="1400" dirty="0" smtClean="0"/>
              <a:t>. </a:t>
            </a:r>
            <a:endParaRPr lang="de-DE" sz="1400" dirty="0"/>
          </a:p>
          <a:p>
            <a:r>
              <a:rPr lang="de-DE" sz="1400" dirty="0" err="1" smtClean="0"/>
              <a:t>There</a:t>
            </a:r>
            <a:r>
              <a:rPr lang="de-DE" sz="1400" dirty="0" smtClean="0"/>
              <a:t>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no</a:t>
            </a:r>
            <a:r>
              <a:rPr lang="de-DE" sz="1400" dirty="0" smtClean="0"/>
              <a:t> stock,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assembly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calibration</a:t>
            </a:r>
            <a:r>
              <a:rPr lang="de-DE" sz="1400" dirty="0" smtClean="0"/>
              <a:t>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carried</a:t>
            </a:r>
            <a:r>
              <a:rPr lang="de-DE" sz="1400" dirty="0" smtClean="0"/>
              <a:t> out </a:t>
            </a:r>
            <a:r>
              <a:rPr lang="de-DE" sz="1400" dirty="0" err="1" smtClean="0"/>
              <a:t>only</a:t>
            </a:r>
            <a:r>
              <a:rPr lang="de-DE" sz="1400" dirty="0" smtClean="0"/>
              <a:t> after an </a:t>
            </a:r>
            <a:r>
              <a:rPr lang="de-DE" sz="1400" dirty="0" err="1" smtClean="0"/>
              <a:t>order</a:t>
            </a:r>
            <a:r>
              <a:rPr lang="de-DE" sz="1400" dirty="0" smtClean="0"/>
              <a:t> </a:t>
            </a:r>
            <a:r>
              <a:rPr lang="de-DE" sz="1400" dirty="0" err="1" smtClean="0"/>
              <a:t>has</a:t>
            </a:r>
            <a:r>
              <a:rPr lang="de-DE" sz="1400" dirty="0" smtClean="0"/>
              <a:t> </a:t>
            </a:r>
            <a:r>
              <a:rPr lang="de-DE" sz="1400" dirty="0" err="1" smtClean="0"/>
              <a:t>been</a:t>
            </a:r>
            <a:r>
              <a:rPr lang="de-DE" sz="1400" dirty="0" smtClean="0"/>
              <a:t> </a:t>
            </a:r>
            <a:r>
              <a:rPr lang="de-DE" sz="1400" dirty="0" err="1" smtClean="0"/>
              <a:t>received</a:t>
            </a:r>
            <a:r>
              <a:rPr lang="de-DE" sz="1400" dirty="0" smtClean="0"/>
              <a:t>. At </a:t>
            </a:r>
            <a:r>
              <a:rPr lang="de-DE" sz="1400" dirty="0" err="1" smtClean="0"/>
              <a:t>this</a:t>
            </a:r>
            <a:r>
              <a:rPr lang="de-DE" sz="1400" dirty="0" smtClean="0"/>
              <a:t> </a:t>
            </a:r>
            <a:r>
              <a:rPr lang="de-DE" sz="1400" dirty="0" err="1" smtClean="0"/>
              <a:t>point</a:t>
            </a:r>
            <a:r>
              <a:rPr lang="de-DE" sz="1400" dirty="0" smtClean="0"/>
              <a:t>,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specific</a:t>
            </a:r>
            <a:r>
              <a:rPr lang="de-DE" sz="1400" dirty="0" smtClean="0"/>
              <a:t> </a:t>
            </a:r>
            <a:r>
              <a:rPr lang="de-DE" sz="1400" dirty="0" err="1" smtClean="0"/>
              <a:t>configuration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desired</a:t>
            </a:r>
            <a:r>
              <a:rPr lang="de-DE" sz="1400" dirty="0" smtClean="0"/>
              <a:t> </a:t>
            </a:r>
            <a:r>
              <a:rPr lang="de-DE" sz="1400" dirty="0" err="1" smtClean="0"/>
              <a:t>evaluation</a:t>
            </a:r>
            <a:r>
              <a:rPr lang="de-DE" sz="1400" dirty="0" smtClean="0"/>
              <a:t> </a:t>
            </a:r>
            <a:r>
              <a:rPr lang="de-DE" sz="1400" dirty="0" err="1" smtClean="0"/>
              <a:t>electronics</a:t>
            </a:r>
            <a:r>
              <a:rPr lang="de-DE" sz="1400" dirty="0" smtClean="0"/>
              <a:t>, </a:t>
            </a:r>
            <a:r>
              <a:rPr lang="de-DE" sz="1400" dirty="0" err="1" smtClean="0"/>
              <a:t>cable</a:t>
            </a:r>
            <a:r>
              <a:rPr lang="de-DE" sz="1400" dirty="0" smtClean="0"/>
              <a:t> </a:t>
            </a:r>
            <a:r>
              <a:rPr lang="de-DE" sz="1400" dirty="0" err="1" smtClean="0"/>
              <a:t>length</a:t>
            </a:r>
            <a:r>
              <a:rPr lang="de-DE" sz="1400" dirty="0" smtClean="0"/>
              <a:t>, IP </a:t>
            </a:r>
            <a:r>
              <a:rPr lang="de-DE" sz="1400" dirty="0" err="1" smtClean="0"/>
              <a:t>protection</a:t>
            </a:r>
            <a:r>
              <a:rPr lang="de-DE" sz="1400" dirty="0" smtClean="0"/>
              <a:t> etc., </a:t>
            </a:r>
            <a:r>
              <a:rPr lang="de-DE" sz="1400" dirty="0" err="1" smtClean="0"/>
              <a:t>begins</a:t>
            </a:r>
            <a:r>
              <a:rPr lang="de-DE" sz="1400" dirty="0" smtClean="0"/>
              <a:t>.</a:t>
            </a:r>
          </a:p>
          <a:p>
            <a:r>
              <a:rPr lang="de-DE" sz="1400" dirty="0" err="1" smtClean="0"/>
              <a:t>Moreover</a:t>
            </a:r>
            <a:r>
              <a:rPr lang="de-DE" sz="1400" dirty="0" smtClean="0"/>
              <a:t>,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customer</a:t>
            </a:r>
            <a:r>
              <a:rPr lang="de-DE" sz="1400" dirty="0" smtClean="0"/>
              <a:t> </a:t>
            </a:r>
            <a:r>
              <a:rPr lang="de-DE" sz="1400" dirty="0" err="1" smtClean="0"/>
              <a:t>can</a:t>
            </a:r>
            <a:r>
              <a:rPr lang="de-DE" sz="1400" dirty="0" smtClean="0"/>
              <a:t> </a:t>
            </a:r>
            <a:r>
              <a:rPr lang="de-DE" sz="1400" dirty="0" err="1" smtClean="0"/>
              <a:t>benefit</a:t>
            </a:r>
            <a:r>
              <a:rPr lang="de-DE" sz="1400" dirty="0" smtClean="0"/>
              <a:t> </a:t>
            </a:r>
            <a:r>
              <a:rPr lang="de-DE" sz="1400" dirty="0" err="1" smtClean="0"/>
              <a:t>from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convenient</a:t>
            </a:r>
            <a:r>
              <a:rPr lang="de-DE" sz="1400" dirty="0" smtClean="0"/>
              <a:t> </a:t>
            </a:r>
            <a:r>
              <a:rPr lang="de-DE" sz="1400" dirty="0" err="1" smtClean="0"/>
              <a:t>situation</a:t>
            </a:r>
            <a:r>
              <a:rPr lang="de-DE" sz="1400" dirty="0" smtClean="0"/>
              <a:t> </a:t>
            </a:r>
            <a:r>
              <a:rPr lang="de-DE" sz="1400" dirty="0" err="1" smtClean="0"/>
              <a:t>that</a:t>
            </a:r>
            <a:r>
              <a:rPr lang="de-DE" sz="1400" dirty="0" smtClean="0"/>
              <a:t> SCHUNK/ATI </a:t>
            </a:r>
            <a:r>
              <a:rPr lang="de-DE" sz="1400" dirty="0" err="1" smtClean="0"/>
              <a:t>constitute</a:t>
            </a:r>
            <a:r>
              <a:rPr lang="de-DE" sz="1400" dirty="0" smtClean="0"/>
              <a:t> an absolute </a:t>
            </a:r>
            <a:r>
              <a:rPr lang="de-DE" sz="1400" dirty="0" err="1" smtClean="0"/>
              <a:t>unique</a:t>
            </a:r>
            <a:r>
              <a:rPr lang="de-DE" sz="1400" dirty="0" smtClean="0"/>
              <a:t> </a:t>
            </a:r>
            <a:r>
              <a:rPr lang="de-DE" sz="1400" dirty="0" err="1" smtClean="0"/>
              <a:t>selling</a:t>
            </a:r>
            <a:r>
              <a:rPr lang="de-DE" sz="1400" dirty="0" smtClean="0"/>
              <a:t> </a:t>
            </a:r>
            <a:r>
              <a:rPr lang="de-DE" sz="1400" dirty="0" err="1" smtClean="0"/>
              <a:t>point</a:t>
            </a:r>
            <a:r>
              <a:rPr lang="de-DE" sz="1400" dirty="0" smtClean="0"/>
              <a:t> on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world</a:t>
            </a:r>
            <a:r>
              <a:rPr lang="de-DE" sz="1400" dirty="0" smtClean="0"/>
              <a:t> </a:t>
            </a:r>
            <a:r>
              <a:rPr lang="de-DE" sz="1400" dirty="0" err="1" smtClean="0"/>
              <a:t>market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a </a:t>
            </a:r>
            <a:r>
              <a:rPr lang="de-DE" sz="1400" dirty="0" err="1" smtClean="0"/>
              <a:t>broad</a:t>
            </a:r>
            <a:r>
              <a:rPr lang="de-DE" sz="1400" dirty="0" smtClean="0"/>
              <a:t> </a:t>
            </a:r>
            <a:r>
              <a:rPr lang="de-DE" sz="1400" dirty="0" err="1" smtClean="0"/>
              <a:t>portfolio</a:t>
            </a:r>
            <a:r>
              <a:rPr lang="de-DE" sz="1400" dirty="0" smtClean="0"/>
              <a:t>,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various</a:t>
            </a:r>
            <a:r>
              <a:rPr lang="de-DE" sz="1400" dirty="0" smtClean="0"/>
              <a:t> </a:t>
            </a:r>
            <a:r>
              <a:rPr lang="de-DE" sz="1400" dirty="0" err="1" smtClean="0"/>
              <a:t>options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precision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6-axis </a:t>
            </a:r>
            <a:r>
              <a:rPr lang="de-DE" sz="1400" dirty="0" err="1" smtClean="0"/>
              <a:t>force-torque</a:t>
            </a:r>
            <a:r>
              <a:rPr lang="de-DE" sz="1400" dirty="0" smtClean="0"/>
              <a:t> </a:t>
            </a:r>
            <a:r>
              <a:rPr lang="de-DE" sz="1400" dirty="0" err="1" smtClean="0"/>
              <a:t>sensors</a:t>
            </a:r>
            <a:r>
              <a:rPr lang="de-DE" sz="1400" dirty="0" smtClean="0"/>
              <a:t>. </a:t>
            </a:r>
          </a:p>
          <a:p>
            <a:endParaRPr lang="de-DE" sz="1400" b="1" dirty="0" smtClean="0"/>
          </a:p>
          <a:p>
            <a:r>
              <a:rPr lang="de-DE" sz="1400" b="1" dirty="0" err="1" smtClean="0"/>
              <a:t>For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this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reason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we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cannot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grant</a:t>
            </a:r>
            <a:r>
              <a:rPr lang="de-DE" sz="1400" b="1" dirty="0" smtClean="0"/>
              <a:t> – </a:t>
            </a:r>
            <a:r>
              <a:rPr lang="de-DE" sz="1400" b="1" dirty="0" err="1" smtClean="0"/>
              <a:t>or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only</a:t>
            </a:r>
            <a:r>
              <a:rPr lang="de-DE" sz="1400" b="1" dirty="0" smtClean="0"/>
              <a:t> in </a:t>
            </a:r>
            <a:r>
              <a:rPr lang="de-DE" sz="1400" b="1" dirty="0" err="1" smtClean="0"/>
              <a:t>the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rarest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of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cases</a:t>
            </a:r>
            <a:r>
              <a:rPr lang="de-DE" sz="1400" b="1" dirty="0" smtClean="0"/>
              <a:t> – a </a:t>
            </a:r>
            <a:r>
              <a:rPr lang="de-DE" sz="1400" b="1" dirty="0" err="1" smtClean="0"/>
              <a:t>discount</a:t>
            </a:r>
            <a:r>
              <a:rPr lang="de-DE" sz="1400" b="1" dirty="0" smtClean="0"/>
              <a:t> on </a:t>
            </a:r>
            <a:r>
              <a:rPr lang="de-DE" sz="1400" b="1" dirty="0" err="1" smtClean="0"/>
              <a:t>the</a:t>
            </a:r>
            <a:r>
              <a:rPr lang="de-DE" sz="1400" b="1" dirty="0" smtClean="0"/>
              <a:t> FT </a:t>
            </a:r>
            <a:r>
              <a:rPr lang="de-DE" sz="1400" b="1" dirty="0" err="1" smtClean="0"/>
              <a:t>sensors</a:t>
            </a:r>
            <a:r>
              <a:rPr lang="de-DE" sz="1400" b="1" dirty="0" smtClean="0"/>
              <a:t>!</a:t>
            </a:r>
            <a:endParaRPr lang="de-DE" sz="1400" dirty="0" smtClean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7466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1165</Words>
  <Application>Microsoft Office PowerPoint</Application>
  <PresentationFormat>Bildschirmpräsentation (4:3)</PresentationFormat>
  <Paragraphs>181</Paragraphs>
  <Slides>28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 SCH_PPT_Vorlage_4-3_220312</vt:lpstr>
      <vt:lpstr>PowerPoint-Präsentation</vt:lpstr>
      <vt:lpstr>Available Systems</vt:lpstr>
      <vt:lpstr>Available Systems</vt:lpstr>
      <vt:lpstr>Available Systems</vt:lpstr>
      <vt:lpstr>Available Systems</vt:lpstr>
      <vt:lpstr>Available Systems</vt:lpstr>
      <vt:lpstr>Silicon Stree-Strain Gauges</vt:lpstr>
      <vt:lpstr>IP Protection Classes</vt:lpstr>
      <vt:lpstr>Pricing</vt:lpstr>
      <vt:lpstr>Practical Applictions</vt:lpstr>
      <vt:lpstr>Grinding and Polishing</vt:lpstr>
      <vt:lpstr>Grinding and Polishing</vt:lpstr>
      <vt:lpstr>Grinding and Polishing</vt:lpstr>
      <vt:lpstr>Haptics Measurements</vt:lpstr>
      <vt:lpstr>Haptics Measurements</vt:lpstr>
      <vt:lpstr>Handling</vt:lpstr>
      <vt:lpstr>Handling</vt:lpstr>
      <vt:lpstr>Handling</vt:lpstr>
      <vt:lpstr>Handling</vt:lpstr>
      <vt:lpstr>Montage</vt:lpstr>
      <vt:lpstr>Climatic Chamber Product Tests</vt:lpstr>
      <vt:lpstr>Friction Stir Welding</vt:lpstr>
      <vt:lpstr>Performance Test</vt:lpstr>
      <vt:lpstr>Performance Test</vt:lpstr>
      <vt:lpstr>Research and Development</vt:lpstr>
      <vt:lpstr>Research and Development</vt:lpstr>
      <vt:lpstr>Customer Applications</vt:lpstr>
      <vt:lpstr>PowerPoint-Präsentation</vt:lpstr>
    </vt:vector>
  </TitlesOfParts>
  <Company>Ideenhaus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Schubert, Cora</cp:lastModifiedBy>
  <cp:revision>204</cp:revision>
  <dcterms:created xsi:type="dcterms:W3CDTF">2015-04-07T09:55:40Z</dcterms:created>
  <dcterms:modified xsi:type="dcterms:W3CDTF">2016-09-06T14:53:52Z</dcterms:modified>
</cp:coreProperties>
</file>