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7" r:id="rId2"/>
    <p:sldId id="320" r:id="rId3"/>
    <p:sldId id="324" r:id="rId4"/>
    <p:sldId id="323" r:id="rId5"/>
    <p:sldId id="322" r:id="rId6"/>
    <p:sldId id="321" r:id="rId7"/>
    <p:sldId id="319" r:id="rId8"/>
    <p:sldId id="318" r:id="rId9"/>
    <p:sldId id="348" r:id="rId10"/>
    <p:sldId id="325" r:id="rId11"/>
    <p:sldId id="338" r:id="rId12"/>
    <p:sldId id="339" r:id="rId13"/>
    <p:sldId id="328" r:id="rId14"/>
    <p:sldId id="333" r:id="rId15"/>
    <p:sldId id="331" r:id="rId16"/>
    <p:sldId id="332" r:id="rId17"/>
    <p:sldId id="335" r:id="rId18"/>
    <p:sldId id="341" r:id="rId19"/>
    <p:sldId id="345" r:id="rId20"/>
    <p:sldId id="326" r:id="rId21"/>
    <p:sldId id="340" r:id="rId22"/>
    <p:sldId id="343" r:id="rId23"/>
    <p:sldId id="342" r:id="rId24"/>
    <p:sldId id="346" r:id="rId25"/>
    <p:sldId id="347" r:id="rId26"/>
    <p:sldId id="336" r:id="rId27"/>
    <p:sldId id="337" r:id="rId28"/>
    <p:sldId id="278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illing, Tobias" initials="ST" lastIdx="0" clrIdx="0">
    <p:extLst>
      <p:ext uri="{19B8F6BF-5375-455C-9EA6-DF929625EA0E}">
        <p15:presenceInfo xmlns:p15="http://schemas.microsoft.com/office/powerpoint/2012/main" userId="Schilling, Tobias" providerId="None"/>
      </p:ext>
    </p:extLst>
  </p:cmAuthor>
  <p:cmAuthor id="2" name="Schilling, Tobias" initials="ST [2]" lastIdx="0" clrIdx="1">
    <p:extLst>
      <p:ext uri="{19B8F6BF-5375-455C-9EA6-DF929625EA0E}">
        <p15:presenceInfo xmlns:p15="http://schemas.microsoft.com/office/powerpoint/2012/main" userId="S-1-5-21-2784293300-3755646178-500054864-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FF3300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94601" autoAdjust="0"/>
  </p:normalViewPr>
  <p:slideViewPr>
    <p:cSldViewPr snapToGrid="0" snapToObjects="1">
      <p:cViewPr varScale="1">
        <p:scale>
          <a:sx n="111" d="100"/>
          <a:sy n="111" d="100"/>
        </p:scale>
        <p:origin x="516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30.08.2016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30.08.2016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41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5" name="Grafik 4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7" name="Grafik 6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1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9" r:id="rId2"/>
    <p:sldLayoutId id="2147483654" r:id="rId3"/>
    <p:sldLayoutId id="2147483697" r:id="rId4"/>
    <p:sldLayoutId id="2147483698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4.xml"/><Relationship Id="rId7" Type="http://schemas.openxmlformats.org/officeDocument/2006/relationships/slide" Target="slide2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6.xml"/><Relationship Id="rId9" Type="http://schemas.openxmlformats.org/officeDocument/2006/relationships/slide" Target="slide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48.jpeg"/><Relationship Id="rId4" Type="http://schemas.openxmlformats.org/officeDocument/2006/relationships/image" Target="../media/image44.jp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Roboterzubehoer@de.schunk.com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60623" y="4158543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</a:rPr>
              <a:t/>
            </a:r>
            <a:br>
              <a:rPr lang="de-DE" sz="3000" b="1" dirty="0" smtClean="0">
                <a:solidFill>
                  <a:srgbClr val="FFFFFF"/>
                </a:solidFill>
              </a:rPr>
            </a:br>
            <a:r>
              <a:rPr lang="de-DE" sz="3000" b="1" dirty="0" smtClean="0">
                <a:solidFill>
                  <a:srgbClr val="FFFFFF"/>
                </a:solidFill>
              </a:rPr>
              <a:t>6-Achs Kraft-Momente-Sensoren</a:t>
            </a:r>
          </a:p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</a:rPr>
              <a:t> - Anwendungen in der Praxis</a:t>
            </a:r>
          </a:p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2000" b="1" dirty="0" smtClean="0">
                <a:solidFill>
                  <a:srgbClr val="FF0000"/>
                </a:solidFill>
              </a:rPr>
              <a:t>Vertraulich – Nur für den internen Gebrauch</a:t>
            </a:r>
            <a:endParaRPr lang="de-DE" sz="2000" dirty="0" smtClean="0">
              <a:solidFill>
                <a:srgbClr val="FF0000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pic>
        <p:nvPicPr>
          <p:cNvPr id="10" name="Grafik 9" descr="70JAHRElogoSCHUNKRGB_DE_wei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026565"/>
            <a:ext cx="2195510" cy="14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Anwendungen in der Praxis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442817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Inhaltsverzeichnis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2" action="ppaction://hlinksldjump"/>
              </a:rPr>
              <a:t>Schleifen und Polieren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 smtClean="0">
                <a:solidFill>
                  <a:schemeClr val="tx1"/>
                </a:solidFill>
                <a:hlinkClick r:id="rId3" action="ppaction://hlinksldjump"/>
              </a:rPr>
              <a:t>Haptikmessungen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4" action="ppaction://hlinksldjump"/>
              </a:rPr>
              <a:t>Handling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5" action="ppaction://hlinksldjump"/>
              </a:rPr>
              <a:t>Montage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6" action="ppaction://hlinksldjump"/>
              </a:rPr>
              <a:t>Klimakammer Produkttests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7" action="ppaction://hlinksldjump"/>
              </a:rPr>
              <a:t>Reibrührschweißen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8" action="ppaction://hlinksldjump"/>
              </a:rPr>
              <a:t>Performance </a:t>
            </a:r>
            <a:r>
              <a:rPr lang="de-DE" sz="1400" dirty="0">
                <a:solidFill>
                  <a:schemeClr val="tx1"/>
                </a:solidFill>
                <a:hlinkClick r:id="rId8" action="ppaction://hlinksldjump"/>
              </a:rPr>
              <a:t>T</a:t>
            </a:r>
            <a:r>
              <a:rPr lang="de-DE" sz="1400" dirty="0" smtClean="0">
                <a:solidFill>
                  <a:schemeClr val="tx1"/>
                </a:solidFill>
                <a:hlinkClick r:id="rId8" action="ppaction://hlinksldjump"/>
              </a:rPr>
              <a:t>ests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chemeClr val="tx1"/>
                </a:solidFill>
                <a:hlinkClick r:id="rId9" action="ppaction://hlinksldjump"/>
              </a:rPr>
              <a:t>Forschung und Entwicklung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0503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Schleifen und Polieren</a:t>
            </a:r>
            <a:endParaRPr lang="de-D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Picture 1" descr="Anschleifen 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11" y="3047480"/>
            <a:ext cx="31574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title="Schleifanwendungen mit FT-Delta-IP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3052943"/>
            <a:ext cx="3260013" cy="216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61444" y="5206695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222899" y="5207480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pic>
        <p:nvPicPr>
          <p:cNvPr id="11" name="Grafik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4" name="Inhaltsplatzhalter 6"/>
          <p:cNvSpPr txBox="1">
            <a:spLocks/>
          </p:cNvSpPr>
          <p:nvPr/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 smtClean="0">
                <a:solidFill>
                  <a:srgbClr val="00446B"/>
                </a:solidFill>
              </a:rPr>
              <a:t>Permanent gleiche Prozesskraft trotz Verschleiß bzw. unebener Konturen.</a:t>
            </a:r>
            <a:endParaRPr lang="de-DE" sz="1600" b="1" dirty="0">
              <a:solidFill>
                <a:srgbClr val="00446B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3824" y="2733174"/>
            <a:ext cx="3184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Schleifen von Werkstückkanten.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4105399" y="2518459"/>
            <a:ext cx="361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Überprüfung der Oberflächenbeschaffenheit eines Bandstahls durch anschleifen. </a:t>
            </a:r>
            <a:endParaRPr lang="de-DE" sz="1400" dirty="0"/>
          </a:p>
        </p:txBody>
      </p:sp>
      <p:sp>
        <p:nvSpPr>
          <p:cNvPr id="17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8818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Schleifen und Polieren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733174"/>
            <a:ext cx="2703545" cy="21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70" y="2733174"/>
            <a:ext cx="2893091" cy="2160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61444" y="4893174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116570" y="4893174"/>
            <a:ext cx="117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pic>
        <p:nvPicPr>
          <p:cNvPr id="12" name="Grafik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4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6221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Permanent gleiche Prozesskraft, trotz Verschleiß bzw. unebener Konturen.</a:t>
            </a:r>
            <a:endParaRPr lang="de-DE" sz="1600" b="1" dirty="0">
              <a:solidFill>
                <a:srgbClr val="00446B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0424" y="2425397"/>
            <a:ext cx="361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Polieren eines Waschbeckens.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56364" y="2425397"/>
            <a:ext cx="361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Abschleifen eines Wasserhahns.</a:t>
            </a:r>
            <a:endParaRPr lang="de-DE" sz="1400" dirty="0"/>
          </a:p>
        </p:txBody>
      </p:sp>
      <p:sp>
        <p:nvSpPr>
          <p:cNvPr id="17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42909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Schleifen und Polieren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Permanent gleiche Prozesskraft, trotz Verschleiß bzw. unebener Konturen.</a:t>
            </a:r>
            <a:endParaRPr lang="de-DE" sz="1600" b="1" dirty="0">
              <a:solidFill>
                <a:srgbClr val="00446B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415819"/>
            <a:ext cx="3964106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1442" y="5292905"/>
            <a:ext cx="161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FT-Omega160</a:t>
            </a:r>
            <a:endParaRPr lang="de-DE" dirty="0"/>
          </a:p>
        </p:txBody>
      </p:sp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98721" y="3526927"/>
            <a:ext cx="361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Fertigstellung einer Papierrolle durch abschleifen von Unebenheiten.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42725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Haptikmessungen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2749" y="1432568"/>
            <a:ext cx="5235574" cy="3867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Messen von Soll/Ist Werten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9" y="2332943"/>
            <a:ext cx="3171051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1442" y="521294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FT-MINI40</a:t>
            </a:r>
            <a:endParaRPr lang="de-DE" dirty="0"/>
          </a:p>
        </p:txBody>
      </p:sp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60423" y="2025166"/>
            <a:ext cx="418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Überprüfung der </a:t>
            </a:r>
            <a:r>
              <a:rPr lang="de-DE" sz="1400" dirty="0" err="1"/>
              <a:t>Leichtgängigkeit</a:t>
            </a:r>
            <a:r>
              <a:rPr lang="de-DE" sz="1400" dirty="0"/>
              <a:t> </a:t>
            </a:r>
            <a:r>
              <a:rPr lang="de-DE" sz="1400" dirty="0" smtClean="0"/>
              <a:t>einer Lüftungsdüse</a:t>
            </a:r>
            <a:r>
              <a:rPr lang="de-DE" sz="1400" dirty="0"/>
              <a:t>. </a:t>
            </a:r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227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Haptikmessungen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3867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Messen von Soll/Ist Werten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6" name="Picture 2" descr="ATI_Omega160_Seat_Testing_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9" y="2486682"/>
            <a:ext cx="283413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5397609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FT-Theta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61442" y="2184253"/>
            <a:ext cx="4657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Überprüfung der </a:t>
            </a:r>
            <a:r>
              <a:rPr lang="de-DE" sz="1400" dirty="0" smtClean="0"/>
              <a:t>Belastbarkeit eines Autositzes </a:t>
            </a:r>
            <a:r>
              <a:rPr lang="de-DE" sz="1400" dirty="0"/>
              <a:t>(Kraft).</a:t>
            </a:r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3972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475381" y="1547447"/>
            <a:ext cx="7302397" cy="785496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MRK Anwendung, Anwender steuert den Roboter </a:t>
            </a:r>
          </a:p>
          <a:p>
            <a:r>
              <a:rPr lang="de-DE" sz="1600" b="1" dirty="0" smtClean="0">
                <a:solidFill>
                  <a:srgbClr val="00446B"/>
                </a:solidFill>
              </a:rPr>
              <a:t>über die aufgebrachten Kräfte.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2332943"/>
            <a:ext cx="3839365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521294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400808" y="37901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Motormontage in Zusammenspiel von Mensch und Roboter.</a:t>
            </a:r>
            <a:endParaRPr lang="de-DE" sz="1400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8619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474054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Kraftgeregeltes Handling von Werkstücken.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9283" y="3461719"/>
            <a:ext cx="36188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sz="1400" dirty="0" smtClean="0"/>
              <a:t>Handling von Fässern mit radioaktiven Stoffen.</a:t>
            </a:r>
            <a:endParaRPr lang="de-DE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329314"/>
            <a:ext cx="2160000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521294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FT-Omega250</a:t>
            </a:r>
            <a:endParaRPr lang="de-DE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1649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Griff in die Kiste.</a:t>
            </a:r>
          </a:p>
          <a:p>
            <a:r>
              <a:rPr lang="de-DE" sz="1600" b="1" dirty="0" smtClean="0">
                <a:solidFill>
                  <a:srgbClr val="00446B"/>
                </a:solidFill>
              </a:rPr>
              <a:t>Kraftfreies Greifen von Werkstücken.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2050" name="Picture 2" descr="http://www.k-zeitung.de/files/smthumbnaildata/lightboxdetail/5/3/1/1/3/5/IsraRob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2273988"/>
            <a:ext cx="3445212" cy="22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4558068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4006655" y="35092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Sichere Aufnahme von Werkstücken welche sich in verschieden Positionen befinden.</a:t>
            </a:r>
            <a:endParaRPr lang="de-DE" sz="1400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5313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Handling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Montage Fahrzeugdächer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33366"/>
              </a:clrFrom>
              <a:clrTo>
                <a:srgbClr val="33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0"/>
          <a:stretch>
            <a:fillRect/>
          </a:stretch>
        </p:blipFill>
        <p:spPr bwMode="auto">
          <a:xfrm>
            <a:off x="576477" y="1812508"/>
            <a:ext cx="296575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8"/>
          <p:cNvGrpSpPr>
            <a:grpSpLocks/>
          </p:cNvGrpSpPr>
          <p:nvPr/>
        </p:nvGrpSpPr>
        <p:grpSpPr bwMode="auto">
          <a:xfrm>
            <a:off x="3573145" y="2435225"/>
            <a:ext cx="3856038" cy="2286000"/>
            <a:chOff x="561975" y="1266825"/>
            <a:chExt cx="8567740" cy="5078703"/>
          </a:xfrm>
        </p:grpSpPr>
        <p:pic>
          <p:nvPicPr>
            <p:cNvPr id="50" name="Picture 2" descr="C:\Users\M16\Desktop\Z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7" y="1520825"/>
              <a:ext cx="8243888" cy="449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" name="Gerade Verbindung mit Pfeil 2"/>
            <p:cNvCxnSpPr>
              <a:cxnSpLocks noChangeShapeType="1"/>
            </p:cNvCxnSpPr>
            <p:nvPr/>
          </p:nvCxnSpPr>
          <p:spPr bwMode="auto">
            <a:xfrm flipV="1">
              <a:off x="676275" y="2082800"/>
              <a:ext cx="0" cy="338455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Gerade Verbindung mit Pfeil 8"/>
            <p:cNvCxnSpPr>
              <a:cxnSpLocks noChangeShapeType="1"/>
            </p:cNvCxnSpPr>
            <p:nvPr/>
          </p:nvCxnSpPr>
          <p:spPr bwMode="auto">
            <a:xfrm flipH="1">
              <a:off x="561975" y="5457825"/>
              <a:ext cx="231457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Gerade Verbindung mit Pfeil 10"/>
            <p:cNvCxnSpPr>
              <a:cxnSpLocks noChangeShapeType="1"/>
            </p:cNvCxnSpPr>
            <p:nvPr/>
          </p:nvCxnSpPr>
          <p:spPr bwMode="auto">
            <a:xfrm flipH="1">
              <a:off x="561975" y="2085975"/>
              <a:ext cx="231457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Gerade Verbindung mit Pfeil 11"/>
            <p:cNvCxnSpPr>
              <a:cxnSpLocks noChangeShapeType="1"/>
            </p:cNvCxnSpPr>
            <p:nvPr/>
          </p:nvCxnSpPr>
          <p:spPr bwMode="auto">
            <a:xfrm>
              <a:off x="2152650" y="1352550"/>
              <a:ext cx="589597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Gerade Verbindung mit Pfeil 13"/>
            <p:cNvCxnSpPr>
              <a:cxnSpLocks noChangeShapeType="1"/>
            </p:cNvCxnSpPr>
            <p:nvPr/>
          </p:nvCxnSpPr>
          <p:spPr bwMode="auto">
            <a:xfrm flipH="1">
              <a:off x="2152650" y="1266825"/>
              <a:ext cx="0" cy="187642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Gerade Verbindung mit Pfeil 15"/>
            <p:cNvCxnSpPr>
              <a:cxnSpLocks noChangeShapeType="1"/>
            </p:cNvCxnSpPr>
            <p:nvPr/>
          </p:nvCxnSpPr>
          <p:spPr bwMode="auto">
            <a:xfrm flipH="1">
              <a:off x="8048625" y="1266825"/>
              <a:ext cx="0" cy="187642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extfeld 7"/>
            <p:cNvSpPr txBox="1">
              <a:spLocks noChangeArrowheads="1"/>
            </p:cNvSpPr>
            <p:nvPr/>
          </p:nvSpPr>
          <p:spPr bwMode="auto">
            <a:xfrm rot="-5400000">
              <a:off x="55368" y="3361185"/>
              <a:ext cx="1691986" cy="61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>
                  <a:solidFill>
                    <a:srgbClr val="FF0000"/>
                  </a:solidFill>
                  <a:latin typeface="Calibri" panose="020F0502020204030204" pitchFamily="34" charset="0"/>
                </a:rPr>
                <a:t>ca. 1150</a:t>
              </a:r>
            </a:p>
          </p:txBody>
        </p:sp>
        <p:cxnSp>
          <p:nvCxnSpPr>
            <p:cNvPr id="58" name="Gerade Verbindung mit Pfeil 21"/>
            <p:cNvCxnSpPr>
              <a:cxnSpLocks noChangeShapeType="1"/>
            </p:cNvCxnSpPr>
            <p:nvPr/>
          </p:nvCxnSpPr>
          <p:spPr bwMode="auto">
            <a:xfrm>
              <a:off x="2143125" y="6229350"/>
              <a:ext cx="2843213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Textfeld 22"/>
            <p:cNvSpPr txBox="1">
              <a:spLocks noChangeArrowheads="1"/>
            </p:cNvSpPr>
            <p:nvPr/>
          </p:nvSpPr>
          <p:spPr bwMode="auto">
            <a:xfrm>
              <a:off x="2696641" y="5730105"/>
              <a:ext cx="1717462" cy="61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ca. 1000</a:t>
              </a:r>
            </a:p>
          </p:txBody>
        </p:sp>
      </p:grpSp>
      <p:sp>
        <p:nvSpPr>
          <p:cNvPr id="60" name="Textfeld 9"/>
          <p:cNvSpPr txBox="1">
            <a:spLocks noChangeArrowheads="1"/>
          </p:cNvSpPr>
          <p:nvPr/>
        </p:nvSpPr>
        <p:spPr bwMode="auto">
          <a:xfrm>
            <a:off x="5100003" y="2227263"/>
            <a:ext cx="773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FF0000"/>
                </a:solidFill>
                <a:latin typeface="Calibri" panose="020F0502020204030204" pitchFamily="34" charset="0"/>
              </a:rPr>
              <a:t>ca. 1900</a:t>
            </a:r>
          </a:p>
        </p:txBody>
      </p:sp>
      <p:cxnSp>
        <p:nvCxnSpPr>
          <p:cNvPr id="61" name="Gerade Verbindung mit Pfeil 19"/>
          <p:cNvCxnSpPr>
            <a:cxnSpLocks noChangeShapeType="1"/>
          </p:cNvCxnSpPr>
          <p:nvPr/>
        </p:nvCxnSpPr>
        <p:spPr bwMode="auto">
          <a:xfrm rot="16200000" flipH="1">
            <a:off x="3810159" y="4320382"/>
            <a:ext cx="820737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Gerade Verbindung mit Pfeil 20"/>
          <p:cNvCxnSpPr>
            <a:cxnSpLocks noChangeAspect="1" noChangeShapeType="1"/>
          </p:cNvCxnSpPr>
          <p:nvPr/>
        </p:nvCxnSpPr>
        <p:spPr bwMode="auto">
          <a:xfrm rot="16200000" flipH="1">
            <a:off x="4846797" y="4082256"/>
            <a:ext cx="1295400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extfeld 62"/>
          <p:cNvSpPr txBox="1"/>
          <p:nvPr/>
        </p:nvSpPr>
        <p:spPr>
          <a:xfrm>
            <a:off x="576477" y="3878418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FT-Omega191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22128" y="4959680"/>
            <a:ext cx="52941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Montage von Fahrzeugdächern mit identischer Anpresskraft.</a:t>
            </a:r>
            <a:endParaRPr lang="de-DE" sz="1400" dirty="0"/>
          </a:p>
        </p:txBody>
      </p:sp>
      <p:sp>
        <p:nvSpPr>
          <p:cNvPr id="25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3566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Verfügbare Systeme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604434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FTN - System</a:t>
            </a:r>
          </a:p>
          <a:p>
            <a:r>
              <a:rPr lang="de-DE" sz="1400" dirty="0" smtClean="0"/>
              <a:t>Auswertung der Messdaten über Ethernet, </a:t>
            </a:r>
            <a:r>
              <a:rPr lang="de-DE" sz="1400" dirty="0" err="1" smtClean="0"/>
              <a:t>DeviceNet</a:t>
            </a:r>
            <a:r>
              <a:rPr lang="de-DE" sz="1400" dirty="0" smtClean="0"/>
              <a:t> oder </a:t>
            </a:r>
            <a:r>
              <a:rPr lang="de-DE" sz="1400" dirty="0" err="1" smtClean="0"/>
              <a:t>Profinet</a:t>
            </a:r>
            <a:endParaRPr lang="de-DE" sz="1400" dirty="0" smtClean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FT-Sensoren - Anwendungen in der Praxis, August 2016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502710"/>
            <a:ext cx="45049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Montage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386791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Kraftgeregelte Robotermontage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2733174"/>
            <a:ext cx="2795294" cy="216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44" y="2733174"/>
            <a:ext cx="1669298" cy="216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Grafik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4905504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FT-Omega160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047044" y="4905504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61443" y="242766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Kurbelwellenmontage durch Industrieroboter.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1435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Klimakammer Produkttests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1052502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Messen von Soll/Ist Werten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26" name="Picture 2" descr="http://www.kuka-robotics.com/NR/rdonlyres/B33283BB-18DA-4E59-B2EB-F8578034D3AB/0/L_R295_Volvo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63" y="248202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2" y="4863273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FT-Delta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" y="2000909"/>
            <a:ext cx="2880000" cy="288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076489" y="49985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Qualitätssicherung PKW unter Einfluss verschiedener Umgebungstemperaturen.</a:t>
            </a:r>
            <a:endParaRPr lang="de-DE" sz="1400" dirty="0"/>
          </a:p>
        </p:txBody>
      </p:sp>
      <p:sp>
        <p:nvSpPr>
          <p:cNvPr id="14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8010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Reibrührschweißen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484942"/>
            <a:ext cx="5235574" cy="315829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Messen von Soll/Ist Werten (N/</a:t>
            </a:r>
            <a:r>
              <a:rPr lang="de-DE" sz="1600" b="1" dirty="0" err="1" smtClean="0">
                <a:solidFill>
                  <a:srgbClr val="00446B"/>
                </a:solidFill>
              </a:rPr>
              <a:t>Nm</a:t>
            </a:r>
            <a:r>
              <a:rPr lang="de-DE" sz="1600" b="1" dirty="0" smtClean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2" y="2122996"/>
            <a:ext cx="1913621" cy="288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1441" y="5002996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FT-Omega191</a:t>
            </a:r>
            <a:endParaRPr lang="de-DE" dirty="0"/>
          </a:p>
        </p:txBody>
      </p:sp>
      <p:pic>
        <p:nvPicPr>
          <p:cNvPr id="12" name="Picture 2" descr="http://images.vogel.de/vogelonline/bdb/240100/240189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86" y="281865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256986" y="4978655"/>
            <a:ext cx="17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FT-Omega191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580025" y="19647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Verbinden von zwei Bauteilen, ohne Verwendung von Fremdstoffen.</a:t>
            </a:r>
          </a:p>
        </p:txBody>
      </p:sp>
      <p:sp>
        <p:nvSpPr>
          <p:cNvPr id="16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2179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Performance Test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5235574" cy="422753"/>
          </a:xfrm>
          <a:prstGeom prst="rect">
            <a:avLst/>
          </a:prstGeom>
        </p:spPr>
        <p:txBody>
          <a:bodyPr/>
          <a:lstStyle/>
          <a:p>
            <a:r>
              <a:rPr lang="de-DE" sz="1600" b="1" dirty="0" smtClean="0">
                <a:solidFill>
                  <a:srgbClr val="00446B"/>
                </a:solidFill>
              </a:rPr>
              <a:t>Messen von Prozesskräften.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Picture 2" descr="P:\Desktop\56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2061836"/>
            <a:ext cx="241588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61440" y="3878418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6x FT-Mini58</a:t>
            </a:r>
            <a:endParaRPr lang="de-DE" dirty="0"/>
          </a:p>
        </p:txBody>
      </p:sp>
      <p:pic>
        <p:nvPicPr>
          <p:cNvPr id="14" name="Picture 4" descr="P:\Desktop\media.media.6aecb179-21e1-4626-881c-760dd2127f69.normalized.jpe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80" y="2061836"/>
            <a:ext cx="286588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165780" y="3874688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6x FT-Mini58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61440" y="444983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/>
              <a:t>Test der Aerodynamik an einem F1 Prototypen.</a:t>
            </a:r>
            <a:endParaRPr lang="de-DE" sz="1400" dirty="0"/>
          </a:p>
        </p:txBody>
      </p:sp>
      <p:sp>
        <p:nvSpPr>
          <p:cNvPr id="17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8034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Performance Test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2687187" y="2503983"/>
            <a:ext cx="5235574" cy="379214"/>
          </a:xfrm>
          <a:prstGeom prst="rect">
            <a:avLst/>
          </a:prstGeom>
        </p:spPr>
        <p:txBody>
          <a:bodyPr/>
          <a:lstStyle/>
          <a:p>
            <a:r>
              <a:rPr lang="de-DE" sz="1400" dirty="0" smtClean="0">
                <a:solidFill>
                  <a:schemeClr val="tx1"/>
                </a:solidFill>
              </a:rPr>
              <a:t>Steigerung der Trefferquote bei Leistungssportlern.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2069401"/>
            <a:ext cx="1963668" cy="247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87" y="3100533"/>
            <a:ext cx="518115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61443" y="4543654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</a:t>
            </a:r>
            <a:r>
              <a:rPr lang="de-DE" dirty="0" smtClean="0"/>
              <a:t>x FT-Nano25</a:t>
            </a:r>
            <a:endParaRPr lang="de-DE" dirty="0"/>
          </a:p>
        </p:txBody>
      </p:sp>
      <p:sp>
        <p:nvSpPr>
          <p:cNvPr id="15" name="Inhaltsplatzhalter 6"/>
          <p:cNvSpPr txBox="1">
            <a:spLocks/>
          </p:cNvSpPr>
          <p:nvPr/>
        </p:nvSpPr>
        <p:spPr>
          <a:xfrm>
            <a:off x="561443" y="1515422"/>
            <a:ext cx="5235574" cy="42275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smtClean="0">
                <a:solidFill>
                  <a:srgbClr val="00446B"/>
                </a:solidFill>
              </a:rPr>
              <a:t>Messen von Prozesskräften.</a:t>
            </a:r>
            <a:endParaRPr lang="de-DE" sz="1600" b="1" dirty="0" smtClean="0">
              <a:solidFill>
                <a:srgbClr val="00446B"/>
              </a:solidFill>
            </a:endParaRPr>
          </a:p>
        </p:txBody>
      </p:sp>
      <p:sp>
        <p:nvSpPr>
          <p:cNvPr id="16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888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Forschung und Entwicklung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4747790" y="3483809"/>
            <a:ext cx="5235574" cy="417067"/>
          </a:xfrm>
          <a:prstGeom prst="rect">
            <a:avLst/>
          </a:prstGeom>
        </p:spPr>
        <p:txBody>
          <a:bodyPr/>
          <a:lstStyle/>
          <a:p>
            <a:r>
              <a:rPr lang="de-DE" sz="1400" dirty="0" smtClean="0">
                <a:solidFill>
                  <a:schemeClr val="tx1"/>
                </a:solidFill>
              </a:rPr>
              <a:t>Messen der Auftriebskraft eines Vogels.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 rot="1611798">
            <a:off x="5420285" y="1641564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sp>
        <p:nvSpPr>
          <p:cNvPr id="63" name="Textfeld 62"/>
          <p:cNvSpPr txBox="1"/>
          <p:nvPr/>
        </p:nvSpPr>
        <p:spPr>
          <a:xfrm>
            <a:off x="561443" y="4961619"/>
            <a:ext cx="204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FT-Mini40</a:t>
            </a:r>
            <a:endParaRPr lang="de-DE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2279202"/>
            <a:ext cx="4109085" cy="2688485"/>
          </a:xfrm>
          <a:prstGeom prst="rect">
            <a:avLst/>
          </a:prstGeom>
        </p:spPr>
      </p:pic>
      <p:sp>
        <p:nvSpPr>
          <p:cNvPr id="10" name="Inhaltsplatzhalter 6"/>
          <p:cNvSpPr txBox="1">
            <a:spLocks/>
          </p:cNvSpPr>
          <p:nvPr/>
        </p:nvSpPr>
        <p:spPr>
          <a:xfrm>
            <a:off x="561443" y="1515422"/>
            <a:ext cx="5235574" cy="42275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smtClean="0">
                <a:solidFill>
                  <a:srgbClr val="00446B"/>
                </a:solidFill>
              </a:rPr>
              <a:t>Messen von Prozesskräften.</a:t>
            </a:r>
            <a:endParaRPr lang="de-DE" sz="1600" b="1" dirty="0" smtClean="0">
              <a:solidFill>
                <a:srgbClr val="00446B"/>
              </a:solidFill>
            </a:endParaRPr>
          </a:p>
        </p:txBody>
      </p:sp>
      <p:sp>
        <p:nvSpPr>
          <p:cNvPr id="12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6998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Forschung und Entwicklung</a:t>
            </a:r>
            <a:endParaRPr lang="de-D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44" y="4037931"/>
            <a:ext cx="2400000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56" y="1206980"/>
            <a:ext cx="1889044" cy="126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13" y="2536512"/>
            <a:ext cx="980545" cy="12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18" y="4027035"/>
            <a:ext cx="2363372" cy="18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8" y="1996512"/>
            <a:ext cx="2400000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00" y="4015648"/>
            <a:ext cx="1680000" cy="126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507771" y="2814355"/>
            <a:ext cx="3289620" cy="800219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Vertraulich! </a:t>
            </a:r>
          </a:p>
          <a:p>
            <a:pPr marL="84138" lvl="0"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Nur </a:t>
            </a:r>
            <a:r>
              <a:rPr lang="de-DE" b="1" dirty="0">
                <a:solidFill>
                  <a:srgbClr val="FF0000"/>
                </a:solidFill>
              </a:rPr>
              <a:t>für den internen Gebrauch!</a:t>
            </a:r>
          </a:p>
        </p:txBody>
      </p:sp>
      <p:pic>
        <p:nvPicPr>
          <p:cNvPr id="14" name="Grafik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5858067"/>
            <a:ext cx="290588" cy="290588"/>
          </a:xfrm>
          <a:prstGeom prst="rect">
            <a:avLst/>
          </a:prstGeom>
        </p:spPr>
      </p:pic>
      <p:pic>
        <p:nvPicPr>
          <p:cNvPr id="16" name="Picture 3" descr="P:\Desktop\dfki_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14857"/>
            <a:ext cx="2251024" cy="149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3367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Kundenanwendungen in der Praxis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15422"/>
            <a:ext cx="6428442" cy="105250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Grundsätzlich ist der Einsatz eines 6-Achs-Kraft-Momente-Sensors in jeder Anwendung sinnvoll, wo Kräfte und Momente gemessen bzw. die Änderung der Kräfte und Momente in allen 6-Achsen erfasst werden soll!</a:t>
            </a:r>
          </a:p>
          <a:p>
            <a:endParaRPr lang="de-DE" dirty="0"/>
          </a:p>
          <a:p>
            <a:r>
              <a:rPr lang="de-DE" sz="1600" dirty="0" smtClean="0"/>
              <a:t>Bei Fragen steht Ihnen die Abteilung Roboterzubehör unter </a:t>
            </a:r>
            <a:r>
              <a:rPr lang="de-DE" sz="1600" dirty="0" smtClean="0">
                <a:hlinkClick r:id="rId2"/>
              </a:rPr>
              <a:t>Roboterzubehoer@de.schunk.com</a:t>
            </a:r>
            <a:r>
              <a:rPr lang="de-DE" sz="1600" dirty="0" smtClean="0"/>
              <a:t> gerne zu Verfügung.</a:t>
            </a:r>
          </a:p>
          <a:p>
            <a:endParaRPr lang="de-DE" sz="1600" dirty="0"/>
          </a:p>
          <a:p>
            <a:r>
              <a:rPr lang="de-DE" sz="1600" dirty="0" smtClean="0"/>
              <a:t>Bitte beachten Sie hierbei die Checkliste welche sich im Anhang der FT-Übersicht in der </a:t>
            </a:r>
            <a:r>
              <a:rPr lang="de-DE" sz="1600" dirty="0" err="1" smtClean="0"/>
              <a:t>SalesToolBox</a:t>
            </a:r>
            <a:r>
              <a:rPr lang="de-DE" sz="1600" dirty="0" smtClean="0"/>
              <a:t> befindet.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50234" y="30474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2680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Verfügbare Systeme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69849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FTD - System</a:t>
            </a:r>
          </a:p>
          <a:p>
            <a:r>
              <a:rPr lang="de-DE" sz="1400" dirty="0" smtClean="0"/>
              <a:t>Auswertung der Messdaten über Datenerfassungskarte (DAQ) an einem Mess-PC.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788053"/>
            <a:ext cx="4133917" cy="288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6690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Verfügbare Systeme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509544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FTS - System</a:t>
            </a:r>
          </a:p>
          <a:p>
            <a:r>
              <a:rPr lang="de-DE" sz="1400" dirty="0" smtClean="0"/>
              <a:t>Auswertung der Messdaten über Stand-</a:t>
            </a:r>
            <a:r>
              <a:rPr lang="de-DE" sz="1400" dirty="0" err="1" smtClean="0"/>
              <a:t>Alone</a:t>
            </a:r>
            <a:r>
              <a:rPr lang="de-DE" sz="1400" dirty="0" smtClean="0"/>
              <a:t>-Controller mit Hilfe von RS-232, analoge Spannungen oder diskrete </a:t>
            </a:r>
            <a:r>
              <a:rPr lang="de-DE" sz="1400" dirty="0" err="1" smtClean="0"/>
              <a:t>IO´s</a:t>
            </a:r>
            <a:endParaRPr lang="de-DE" sz="14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909443"/>
            <a:ext cx="4114286" cy="288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1137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Verfügbare Systeme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3" y="1612981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FTWN - System</a:t>
            </a:r>
          </a:p>
          <a:p>
            <a:r>
              <a:rPr lang="de-DE" sz="1400" dirty="0" smtClean="0"/>
              <a:t>Auswertung der Messdaten über W-LAN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553954"/>
            <a:ext cx="4299342" cy="288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2359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Verfügbare Systeme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752475" y="1544049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FTE - System</a:t>
            </a:r>
          </a:p>
          <a:p>
            <a:r>
              <a:rPr lang="de-DE" sz="1400" dirty="0" smtClean="0"/>
              <a:t>Einbindung der Messdaten über </a:t>
            </a:r>
            <a:r>
              <a:rPr lang="de-DE" sz="1400" dirty="0" err="1" smtClean="0"/>
              <a:t>Ethercat</a:t>
            </a:r>
            <a:endParaRPr lang="de-DE" sz="14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501926"/>
            <a:ext cx="3640583" cy="2420823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2162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Silizium-Dehnmessstreifen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3400425" y="1604434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sz="1200" dirty="0" smtClean="0"/>
              <a:t>Um Kräfte und Momente mit den FT-Sensoren von SCHUNK messen zu können, sind Silizium-Dehnmessstreifen (DMS) auf den Messbalken (siehe Skizze) innerhalb des Sensors aufgeklebt. In jeder Sensorbaugröße sind 12 DMS, welche zu 6 Messbrücken zusammengefasst sind, verbaut. Diese erfassen hochgenau jede noch so kleine Änderung der Kräfte und Momente in verschiedenen Prozessanwendungen.</a:t>
            </a:r>
          </a:p>
          <a:p>
            <a:r>
              <a:rPr lang="de-DE" sz="1200" dirty="0" smtClean="0"/>
              <a:t>Bei FT-Sensoren ist eine mechanische Überlast von bis zu einem 40-fachen der zulässigen Kraft möglich. Dieser Wert unterscheidet sich je nach Sensorbaugröße.</a:t>
            </a:r>
          </a:p>
          <a:p>
            <a:r>
              <a:rPr lang="de-DE" sz="1200" dirty="0" smtClean="0"/>
              <a:t>Wird auf den FT-Sensor eine Kraft, größer der maximal zulässigen Kraft aufgebracht, kann es vorkommen, dass die einzelnen DMS plastisch so verformt werden und damit der Sensor irreparabel zerstört wird.</a:t>
            </a:r>
          </a:p>
          <a:p>
            <a:r>
              <a:rPr lang="de-DE" sz="1100" i="1" dirty="0" smtClean="0"/>
              <a:t>Die maximal zulässigen Kräfte finden Sie in unserer Katalogübersicht</a:t>
            </a:r>
            <a:endParaRPr lang="de-DE" sz="1100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9" y="1831126"/>
            <a:ext cx="2487282" cy="15605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3653267"/>
            <a:ext cx="2741363" cy="180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5298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IP-Schutzarten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3400425" y="1587700"/>
            <a:ext cx="5235574" cy="4279899"/>
          </a:xfrm>
          <a:prstGeom prst="rect">
            <a:avLst/>
          </a:prstGeom>
        </p:spPr>
        <p:txBody>
          <a:bodyPr/>
          <a:lstStyle/>
          <a:p>
            <a:r>
              <a:rPr lang="de-DE" sz="1400" dirty="0" smtClean="0"/>
              <a:t>Auf Grund der IP-Schutzarten IP60/IP65/IP68 können FT-Sensoren auch in Anwendungen mit direktem Kontakt zu Staubpartikel und Flüssigkeiten, bis hin zu unter Wasseranwendungen eingesetzt werden.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3" y="1717675"/>
            <a:ext cx="198317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03" y="3157675"/>
            <a:ext cx="1998877" cy="1953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63" y="3525178"/>
            <a:ext cx="3322500" cy="2160000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37819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Preisgestaltung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561442" y="1587700"/>
            <a:ext cx="8074557" cy="4279899"/>
          </a:xfrm>
          <a:prstGeom prst="rect">
            <a:avLst/>
          </a:prstGeom>
        </p:spPr>
        <p:txBody>
          <a:bodyPr/>
          <a:lstStyle/>
          <a:p>
            <a:r>
              <a:rPr lang="de-DE" sz="1400" dirty="0" smtClean="0"/>
              <a:t>Bei FT-Sensoren handelt es sich um hochpräzise Messmittel, welche immer mit einem individuellen Kalibrierungszertifikat ausgeliefert werden.</a:t>
            </a:r>
            <a:endParaRPr lang="de-DE" sz="1400" dirty="0"/>
          </a:p>
          <a:p>
            <a:r>
              <a:rPr lang="de-DE" sz="1400" dirty="0" smtClean="0"/>
              <a:t>Es gibt keine Lagerhaltung und die Montage sowie die Kalibrierung beginnt erst nach Erteilung des Kundenauftrages. Hier erfolgt dann auch die spezifische Konfiguration mit der gewünschten Auswerteelektronik, Kabellängen, IP-Schutzklassen usw.</a:t>
            </a:r>
          </a:p>
          <a:p>
            <a:r>
              <a:rPr lang="de-DE" sz="1400" dirty="0" smtClean="0"/>
              <a:t>Zusätzlich hat man die komfortable Situation, dass SCHUNK/ATI mit dem breiten Portfolio, den vielfältigen Optionen und den sehr hohen Genauigkeiten bei den 6-Achs Kraft-Momente-Sensoren ein absolutes Alleinstellungsmerkmal auf dem Weltmarkt hat.</a:t>
            </a:r>
          </a:p>
          <a:p>
            <a:endParaRPr lang="de-DE" sz="1400" b="1" dirty="0" smtClean="0"/>
          </a:p>
          <a:p>
            <a:r>
              <a:rPr lang="de-DE" sz="1400" b="1" dirty="0" smtClean="0"/>
              <a:t>Aus diesem Grund ist es nicht bzw. nur in den seltensten Fällen überhaupt möglich einen Rabatt auf FT-Sensoren zu gewähren!</a:t>
            </a:r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dirty="0" smtClean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FT-Sensoren - Anwendungen in der Praxis, August 2016</a:t>
            </a:r>
          </a:p>
        </p:txBody>
      </p:sp>
    </p:spTree>
    <p:extLst>
      <p:ext uri="{BB962C8B-B14F-4D97-AF65-F5344CB8AC3E}">
        <p14:creationId xmlns:p14="http://schemas.microsoft.com/office/powerpoint/2010/main" val="17466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1072</Words>
  <Application>Microsoft Office PowerPoint</Application>
  <PresentationFormat>Bildschirmpräsentation (4:3)</PresentationFormat>
  <Paragraphs>182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 SCH_PPT_Vorlage_4-3_220312</vt:lpstr>
      <vt:lpstr>PowerPoint-Präsentation</vt:lpstr>
      <vt:lpstr>Verfügbare Systeme</vt:lpstr>
      <vt:lpstr>Verfügbare Systeme</vt:lpstr>
      <vt:lpstr>Verfügbare Systeme</vt:lpstr>
      <vt:lpstr>Verfügbare Systeme</vt:lpstr>
      <vt:lpstr>Verfügbare Systeme</vt:lpstr>
      <vt:lpstr>Silizium-Dehnmessstreifen</vt:lpstr>
      <vt:lpstr>IP-Schutzarten</vt:lpstr>
      <vt:lpstr>Preisgestaltung</vt:lpstr>
      <vt:lpstr>Anwendungen in der Praxis</vt:lpstr>
      <vt:lpstr>Schleifen und Polieren</vt:lpstr>
      <vt:lpstr>Schleifen und Polieren</vt:lpstr>
      <vt:lpstr>Schleifen und Polieren</vt:lpstr>
      <vt:lpstr>Haptikmessungen</vt:lpstr>
      <vt:lpstr>Haptikmessungen</vt:lpstr>
      <vt:lpstr>Handling</vt:lpstr>
      <vt:lpstr>Handling</vt:lpstr>
      <vt:lpstr>Handling</vt:lpstr>
      <vt:lpstr>Handling</vt:lpstr>
      <vt:lpstr>Montage</vt:lpstr>
      <vt:lpstr>Klimakammer Produkttests</vt:lpstr>
      <vt:lpstr>Reibrührschweißen</vt:lpstr>
      <vt:lpstr>Performance Test</vt:lpstr>
      <vt:lpstr>Performance Test</vt:lpstr>
      <vt:lpstr>Forschung und Entwicklung</vt:lpstr>
      <vt:lpstr>Forschung und Entwicklung</vt:lpstr>
      <vt:lpstr>Kundenanwendungen in der Praxis</vt:lpstr>
      <vt:lpstr>PowerPoint-Präsentation</vt:lpstr>
    </vt:vector>
  </TitlesOfParts>
  <Company>Ideenhaus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Schilling, Tobias</cp:lastModifiedBy>
  <cp:revision>190</cp:revision>
  <dcterms:created xsi:type="dcterms:W3CDTF">2015-04-07T09:55:40Z</dcterms:created>
  <dcterms:modified xsi:type="dcterms:W3CDTF">2016-08-30T12:31:47Z</dcterms:modified>
</cp:coreProperties>
</file>