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
  </p:notesMasterIdLst>
  <p:handoutMasterIdLst>
    <p:handoutMasterId r:id="rId8"/>
  </p:handoutMasterIdLst>
  <p:sldIdLst>
    <p:sldId id="279" r:id="rId2"/>
    <p:sldId id="269" r:id="rId3"/>
    <p:sldId id="262" r:id="rId4"/>
    <p:sldId id="274" r:id="rId5"/>
    <p:sldId id="257" r:id="rId6"/>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17" userDrawn="1">
          <p15:clr>
            <a:srgbClr val="A4A3A4"/>
          </p15:clr>
        </p15:guide>
        <p15:guide id="2" pos="3294" userDrawn="1">
          <p15:clr>
            <a:srgbClr val="A4A3A4"/>
          </p15:clr>
        </p15:guide>
        <p15:guide id="3" orient="horz" pos="1842" userDrawn="1">
          <p15:clr>
            <a:srgbClr val="A4A3A4"/>
          </p15:clr>
        </p15:guide>
        <p15:guide id="4" orient="horz" pos="2131" userDrawn="1">
          <p15:clr>
            <a:srgbClr val="A4A3A4"/>
          </p15:clr>
        </p15:guide>
        <p15:guide id="5" pos="3606" userDrawn="1">
          <p15:clr>
            <a:srgbClr val="A4A3A4"/>
          </p15:clr>
        </p15:guide>
        <p15:guide id="6" orient="horz" pos="2296" userDrawn="1">
          <p15:clr>
            <a:srgbClr val="A4A3A4"/>
          </p15:clr>
        </p15:guide>
        <p15:guide id="7" pos="431" userDrawn="1">
          <p15:clr>
            <a:srgbClr val="A4A3A4"/>
          </p15:clr>
        </p15:guide>
        <p15:guide id="8" orient="horz" pos="749" userDrawn="1">
          <p15:clr>
            <a:srgbClr val="A4A3A4"/>
          </p15:clr>
        </p15:guide>
        <p15:guide id="9" orient="horz" pos="3596" userDrawn="1">
          <p15:clr>
            <a:srgbClr val="A4A3A4"/>
          </p15:clr>
        </p15:guide>
        <p15:guide id="10" orient="horz" pos="3793" userDrawn="1">
          <p15:clr>
            <a:srgbClr val="A4A3A4"/>
          </p15:clr>
        </p15:guide>
        <p15:guide id="11" pos="1655"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0" autoAdjust="0"/>
    <p:restoredTop sz="94660"/>
  </p:normalViewPr>
  <p:slideViewPr>
    <p:cSldViewPr>
      <p:cViewPr varScale="1">
        <p:scale>
          <a:sx n="127" d="100"/>
          <a:sy n="127" d="100"/>
        </p:scale>
        <p:origin x="1194" y="96"/>
      </p:cViewPr>
      <p:guideLst>
        <p:guide orient="horz" pos="1317"/>
        <p:guide pos="3294"/>
        <p:guide orient="horz" pos="1842"/>
        <p:guide orient="horz" pos="2131"/>
        <p:guide pos="3606"/>
        <p:guide orient="horz" pos="2296"/>
        <p:guide pos="431"/>
        <p:guide orient="horz" pos="749"/>
        <p:guide orient="horz" pos="3596"/>
        <p:guide orient="horz" pos="3793"/>
        <p:guide pos="1655"/>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052AB7C-84DC-4FEA-B5CC-0FF051FFA645}" type="datetimeFigureOut">
              <a:rPr lang="de-DE" smtClean="0"/>
              <a:pPr/>
              <a:t>13.06.2016</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6AC2059-A8CC-42A3-AC65-A15CE1949EB1}" type="slidenum">
              <a:rPr lang="de-DE" smtClean="0"/>
              <a:pPr/>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564ECA4-36CA-419D-931F-CE2C91F7EA5D}" type="datetimeFigureOut">
              <a:rPr lang="de-DE" smtClean="0"/>
              <a:pPr/>
              <a:t>13.06.2016</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877B75E-46DD-46CD-BFD7-01CE4A8660FC}" type="slidenum">
              <a:rPr lang="de-DE" smtClean="0"/>
              <a:pPr/>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r" defTabSz="914400">
              <a:buNone/>
            </a:pPr>
            <a:fld id="{2877B75E-46DD-46CD-BFD7-01CE4A8660FC}" type="slidenum">
              <a:rPr lang="en-US" sz="1200" b="0" i="0">
                <a:solidFill>
                  <a:schemeClr val="tx1"/>
                </a:solidFill>
                <a:latin typeface="Calibri"/>
                <a:ea typeface="+mn-ea"/>
                <a:cs typeface="+mn-cs"/>
              </a:rPr>
              <a:pPr algn="r" defTabSz="914400">
                <a:buNone/>
              </a:pPr>
              <a:t>2</a:t>
            </a:fld>
            <a:endParaRPr lang="de-DE"/>
          </a:p>
        </p:txBody>
      </p:sp>
    </p:spTree>
    <p:extLst>
      <p:ext uri="{BB962C8B-B14F-4D97-AF65-F5344CB8AC3E}">
        <p14:creationId xmlns:p14="http://schemas.microsoft.com/office/powerpoint/2010/main" val="123604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lgn="r" defTabSz="914400">
              <a:buNone/>
            </a:pPr>
            <a:fld id="{22E218C4-41A8-684B-AF4F-B9D499E35F6B}" type="slidenum">
              <a:rPr lang="en-US" sz="1200" b="0" i="0">
                <a:solidFill>
                  <a:schemeClr val="tx1"/>
                </a:solidFill>
                <a:latin typeface="Calibri"/>
                <a:ea typeface="+mn-ea"/>
                <a:cs typeface="+mn-cs"/>
              </a:rPr>
              <a:pPr algn="r" defTabSz="914400">
                <a:buNone/>
              </a:pPr>
              <a:t>5</a:t>
            </a:fld>
            <a:endParaRPr lang="de-DE"/>
          </a:p>
        </p:txBody>
      </p:sp>
    </p:spTree>
    <p:extLst>
      <p:ext uri="{BB962C8B-B14F-4D97-AF65-F5344CB8AC3E}">
        <p14:creationId xmlns:p14="http://schemas.microsoft.com/office/powerpoint/2010/main" val="2472177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0" y="0"/>
            <a:ext cx="9143695" cy="68580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extfeld 11"/>
          <p:cNvSpPr txBox="1"/>
          <p:nvPr userDrawn="1"/>
        </p:nvSpPr>
        <p:spPr>
          <a:xfrm>
            <a:off x="304" y="6317852"/>
            <a:ext cx="9143390" cy="307777"/>
          </a:xfrm>
          <a:prstGeom prst="rect">
            <a:avLst/>
          </a:prstGeom>
          <a:noFill/>
        </p:spPr>
        <p:txBody>
          <a:bodyPr wrap="square" rtlCol="0">
            <a:spAutoFit/>
          </a:bodyPr>
          <a:lstStyle/>
          <a:p>
            <a:pPr algn="ctr" defTabSz="914400">
              <a:buNone/>
            </a:pPr>
            <a:r>
              <a:rPr lang="en-US" sz="1400" b="0" i="0">
                <a:solidFill>
                  <a:srgbClr val="FFFFFF"/>
                </a:solidFill>
                <a:latin typeface="Calibri"/>
                <a:ea typeface="+mn-ea"/>
                <a:cs typeface="Calibri"/>
              </a:rPr>
              <a:t>www.schunk.com</a:t>
            </a:r>
            <a:endParaRPr lang="de-DE" sz="1400" dirty="0" smtClean="0">
              <a:solidFill>
                <a:srgbClr val="FFFFFF"/>
              </a:solidFill>
              <a:latin typeface="Calibri"/>
              <a:cs typeface="Calibri"/>
            </a:endParaRPr>
          </a:p>
        </p:txBody>
      </p:sp>
      <p:pic>
        <p:nvPicPr>
          <p:cNvPr id="6" name="Bild 5" descr="LOGOBALKEN_NEU.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30912"/>
            <a:ext cx="9143391" cy="1584854"/>
          </a:xfrm>
          <a:prstGeom prst="rect">
            <a:avLst/>
          </a:prstGeom>
        </p:spPr>
      </p:pic>
      <p:pic>
        <p:nvPicPr>
          <p:cNvPr id="7" name="Bild 6" descr="TOOLS_RS_NEU.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14734" y="4457701"/>
            <a:ext cx="1913922" cy="1913922"/>
          </a:xfrm>
          <a:prstGeom prst="rect">
            <a:avLst/>
          </a:prstGeom>
        </p:spPr>
      </p:pic>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1052" b="21052"/>
          <a:stretch/>
        </p:blipFill>
        <p:spPr>
          <a:xfrm>
            <a:off x="0" y="-9937"/>
            <a:ext cx="9144000" cy="6858000"/>
          </a:xfrm>
          <a:prstGeom prst="rect">
            <a:avLst/>
          </a:prstGeom>
        </p:spPr>
      </p:pic>
      <p:sp>
        <p:nvSpPr>
          <p:cNvPr id="10" name="Rechteck 9"/>
          <p:cNvSpPr/>
          <p:nvPr userDrawn="1"/>
        </p:nvSpPr>
        <p:spPr>
          <a:xfrm>
            <a:off x="304" y="6220359"/>
            <a:ext cx="9143696" cy="637641"/>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Bild 4"/>
          <p:cNvPicPr>
            <a:picLocks noChangeAspect="1"/>
          </p:cNvPicPr>
          <p:nvPr userDrawn="1"/>
        </p:nvPicPr>
        <p:blipFill>
          <a:blip r:embed="rId3" cstate="print"/>
          <a:stretch>
            <a:fillRect/>
          </a:stretch>
        </p:blipFill>
        <p:spPr>
          <a:xfrm>
            <a:off x="0" y="6046520"/>
            <a:ext cx="9144000" cy="749300"/>
          </a:xfrm>
          <a:prstGeom prst="rect">
            <a:avLst/>
          </a:prstGeom>
        </p:spPr>
      </p:pic>
      <p:sp>
        <p:nvSpPr>
          <p:cNvPr id="11" name="Textfeld 10"/>
          <p:cNvSpPr txBox="1"/>
          <p:nvPr userDrawn="1"/>
        </p:nvSpPr>
        <p:spPr>
          <a:xfrm>
            <a:off x="600438" y="6442893"/>
            <a:ext cx="3971562" cy="365124"/>
          </a:xfrm>
          <a:prstGeom prst="rect">
            <a:avLst/>
          </a:prstGeom>
        </p:spPr>
        <p:txBody>
          <a:bodyPr vert="horz" lIns="91440" tIns="45720" rIns="91440" bIns="45720" rtlCol="0" anchor="ctr"/>
          <a:lstStyle/>
          <a:p>
            <a:pPr marL="0" marR="0" indent="0" algn="l" defTabSz="457200">
              <a:lnSpc>
                <a:spcPct val="100000"/>
              </a:lnSpc>
              <a:spcBef>
                <a:spcPts val="0"/>
              </a:spcBef>
              <a:spcAft>
                <a:spcPts val="0"/>
              </a:spcAft>
              <a:buNone/>
              <a:tabLst/>
            </a:pPr>
            <a:r>
              <a:rPr lang="en-US" sz="1200" b="0" i="0" kern="1200">
                <a:solidFill>
                  <a:schemeClr val="bg1"/>
                </a:solidFill>
                <a:latin typeface="Calibri"/>
                <a:ea typeface="+mn-ea"/>
                <a:cs typeface="+mn-cs"/>
              </a:rPr>
              <a:t>Accessories for </a:t>
            </a:r>
            <a:r>
              <a:rPr lang="en-US" sz="1200" b="0" i="0" kern="1200" baseline="0">
                <a:solidFill>
                  <a:schemeClr val="bg1"/>
                </a:solidFill>
                <a:latin typeface="Calibri"/>
                <a:ea typeface="+mn-ea"/>
                <a:cs typeface="+mn-cs"/>
              </a:rPr>
              <a:t> Gripping Systems I </a:t>
            </a:r>
            <a:r>
              <a:rPr lang="en-US" sz="1200" b="0" i="0" kern="1200">
                <a:solidFill>
                  <a:schemeClr val="bg1"/>
                </a:solidFill>
                <a:latin typeface="Calibri"/>
                <a:ea typeface="+mn-ea"/>
                <a:cs typeface="+mn-cs"/>
              </a:rPr>
              <a:t>eGRIP I eGRIP-Metal</a:t>
            </a:r>
          </a:p>
        </p:txBody>
      </p:sp>
      <p:sp>
        <p:nvSpPr>
          <p:cNvPr id="12" name="Textfeld 11"/>
          <p:cNvSpPr txBox="1"/>
          <p:nvPr userDrawn="1"/>
        </p:nvSpPr>
        <p:spPr>
          <a:xfrm>
            <a:off x="3923928" y="6442893"/>
            <a:ext cx="1296144" cy="365124"/>
          </a:xfrm>
          <a:prstGeom prst="rect">
            <a:avLst/>
          </a:prstGeom>
        </p:spPr>
        <p:txBody>
          <a:bodyPr vert="horz" lIns="91440" tIns="45720" rIns="91440" bIns="45720" rtlCol="0" anchor="ctr"/>
          <a:lstStyle/>
          <a:p>
            <a:pPr marL="0" marR="0" indent="0" algn="ctr" defTabSz="457200">
              <a:lnSpc>
                <a:spcPct val="100000"/>
              </a:lnSpc>
              <a:spcBef>
                <a:spcPts val="0"/>
              </a:spcBef>
              <a:spcAft>
                <a:spcPts val="0"/>
              </a:spcAft>
              <a:buNone/>
              <a:tabLst/>
            </a:pPr>
            <a:r>
              <a:rPr lang="en-US" sz="1200" b="0" i="0" kern="1200">
                <a:solidFill>
                  <a:schemeClr val="bg1"/>
                </a:solidFill>
                <a:latin typeface="Calibri"/>
                <a:ea typeface="+mn-ea"/>
                <a:cs typeface="+mn-cs"/>
              </a:rPr>
              <a:t>June 2016</a:t>
            </a:r>
            <a:endParaRPr lang="de-DE" sz="1200" kern="1200" dirty="0" smtClean="0">
              <a:solidFill>
                <a:schemeClr val="bg1"/>
              </a:solidFill>
              <a:latin typeface="+mn-lt"/>
              <a:ea typeface="+mn-ea"/>
              <a:cs typeface="+mn-cs"/>
            </a:endParaRPr>
          </a:p>
        </p:txBody>
      </p:sp>
      <p:sp>
        <p:nvSpPr>
          <p:cNvPr id="13" name="Textfeld 12"/>
          <p:cNvSpPr txBox="1"/>
          <p:nvPr userDrawn="1"/>
        </p:nvSpPr>
        <p:spPr>
          <a:xfrm>
            <a:off x="590312" y="5744289"/>
            <a:ext cx="4217373" cy="276999"/>
          </a:xfrm>
          <a:prstGeom prst="rect">
            <a:avLst/>
          </a:prstGeom>
          <a:noFill/>
        </p:spPr>
        <p:txBody>
          <a:bodyPr wrap="none" rtlCol="0">
            <a:spAutoFit/>
          </a:bodyPr>
          <a:lstStyle/>
          <a:p>
            <a:pPr algn="l" defTabSz="914400">
              <a:buNone/>
            </a:pPr>
            <a:r>
              <a:rPr lang="en-US" sz="1200" b="1" i="0" dirty="0">
                <a:solidFill>
                  <a:schemeClr val="bg1"/>
                </a:solidFill>
                <a:latin typeface="Calibri"/>
                <a:ea typeface="+mn-ea"/>
                <a:cs typeface="+mn-cs"/>
              </a:rPr>
              <a:t>https://</a:t>
            </a:r>
            <a:r>
              <a:rPr lang="en-US" sz="1200" b="1" i="0" dirty="0" smtClean="0">
                <a:solidFill>
                  <a:schemeClr val="bg1"/>
                </a:solidFill>
                <a:latin typeface="Calibri"/>
                <a:ea typeface="+mn-ea"/>
                <a:cs typeface="+mn-cs"/>
              </a:rPr>
              <a:t>de.schunk.com/de_en/</a:t>
            </a:r>
            <a:r>
              <a:rPr lang="de-DE" sz="1200" b="1" dirty="0" err="1" smtClean="0">
                <a:solidFill>
                  <a:schemeClr val="bg1"/>
                </a:solidFill>
              </a:rPr>
              <a:t>gripping</a:t>
            </a:r>
            <a:r>
              <a:rPr lang="de-DE" sz="1200" b="1" dirty="0" smtClean="0">
                <a:solidFill>
                  <a:schemeClr val="bg1"/>
                </a:solidFill>
              </a:rPr>
              <a:t>-systems</a:t>
            </a:r>
            <a:r>
              <a:rPr lang="en-US" sz="1200" b="1" i="0" dirty="0" smtClean="0">
                <a:solidFill>
                  <a:schemeClr val="bg1"/>
                </a:solidFill>
                <a:latin typeface="Calibri"/>
                <a:ea typeface="+mn-ea"/>
                <a:cs typeface="+mn-cs"/>
              </a:rPr>
              <a:t>/#/</a:t>
            </a:r>
            <a:r>
              <a:rPr lang="en-US" sz="1200" b="1" i="0" dirty="0">
                <a:solidFill>
                  <a:schemeClr val="bg1"/>
                </a:solidFill>
                <a:latin typeface="Calibri"/>
                <a:ea typeface="+mn-ea"/>
                <a:cs typeface="+mn-cs"/>
              </a:rPr>
              <a:t>series/egrip</a:t>
            </a:r>
            <a:endParaRPr lang="de-DE" sz="1200" b="1" dirty="0">
              <a:solidFill>
                <a:schemeClr val="bg1"/>
              </a:solidFill>
            </a:endParaRPr>
          </a:p>
        </p:txBody>
      </p:sp>
      <p:sp>
        <p:nvSpPr>
          <p:cNvPr id="14" name="Textfeld 13"/>
          <p:cNvSpPr txBox="1"/>
          <p:nvPr userDrawn="1"/>
        </p:nvSpPr>
        <p:spPr>
          <a:xfrm>
            <a:off x="5229226" y="1193162"/>
            <a:ext cx="3914774" cy="611021"/>
          </a:xfrm>
          <a:prstGeom prst="rect">
            <a:avLst/>
          </a:prstGeom>
          <a:solidFill>
            <a:srgbClr val="009EE0"/>
          </a:solidFill>
        </p:spPr>
        <p:txBody>
          <a:bodyPr wrap="square" lIns="90000" tIns="90000" bIns="0" rtlCol="0" anchor="ctr" anchorCtr="0">
            <a:spAutoFit/>
          </a:bodyPr>
          <a:lstStyle/>
          <a:p>
            <a:pPr algn="l" defTabSz="914400">
              <a:lnSpc>
                <a:spcPts val="4000"/>
              </a:lnSpc>
              <a:buNone/>
            </a:pPr>
            <a:r>
              <a:rPr lang="en-US" sz="4000" b="1" i="0">
                <a:solidFill>
                  <a:schemeClr val="bg1"/>
                </a:solidFill>
                <a:latin typeface="Calibri"/>
                <a:ea typeface="+mn-ea"/>
                <a:cs typeface="+mn-cs"/>
              </a:rPr>
              <a:t>eGRIP-metal</a:t>
            </a:r>
            <a:endParaRPr lang="de-DE" sz="4000" b="1" dirty="0">
              <a:solidFill>
                <a:schemeClr val="bg1"/>
              </a:solidFill>
            </a:endParaRPr>
          </a:p>
        </p:txBody>
      </p:sp>
    </p:spTree>
    <p:extLst>
      <p:ext uri="{BB962C8B-B14F-4D97-AF65-F5344CB8AC3E}">
        <p14:creationId xmlns:p14="http://schemas.microsoft.com/office/powerpoint/2010/main" val="15659016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eGRIP-Metall</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EF583-D48F-4DF6-A67F-76FA2942B778}"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Meister_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 y="978"/>
            <a:ext cx="9144000" cy="5643467"/>
          </a:xfrm>
          <a:prstGeom prst="rect">
            <a:avLst/>
          </a:prstGeom>
        </p:spPr>
      </p:pic>
      <p:sp>
        <p:nvSpPr>
          <p:cNvPr id="8" name="Rechteck 7"/>
          <p:cNvSpPr/>
          <p:nvPr/>
        </p:nvSpPr>
        <p:spPr>
          <a:xfrm>
            <a:off x="-304" y="5644445"/>
            <a:ext cx="9143695" cy="121355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474734" y="4926900"/>
            <a:ext cx="4181931" cy="60112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38" lvl="0">
              <a:spcBef>
                <a:spcPct val="0"/>
              </a:spcBef>
              <a:spcAft>
                <a:spcPts val="1200"/>
              </a:spcAft>
              <a:defRPr/>
            </a:pPr>
            <a:endParaRPr lang="de-DE" sz="1500" dirty="0" smtClean="0">
              <a:solidFill>
                <a:srgbClr val="FFFFFF"/>
              </a:solidFill>
            </a:endParaRPr>
          </a:p>
        </p:txBody>
      </p:sp>
      <p:sp>
        <p:nvSpPr>
          <p:cNvPr id="9" name="Titel 1"/>
          <p:cNvSpPr txBox="1">
            <a:spLocks/>
          </p:cNvSpPr>
          <p:nvPr/>
        </p:nvSpPr>
        <p:spPr>
          <a:xfrm>
            <a:off x="460623" y="3948998"/>
            <a:ext cx="9144000" cy="115287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25" algn="l" defTabSz="914400">
              <a:lnSpc>
                <a:spcPts val="3200"/>
              </a:lnSpc>
              <a:spcBef>
                <a:spcPct val="0"/>
              </a:spcBef>
              <a:spcAft>
                <a:spcPts val="1200"/>
              </a:spcAft>
              <a:buNone/>
            </a:pPr>
            <a:r>
              <a:rPr lang="en-US" sz="3000" b="0" i="0">
                <a:solidFill>
                  <a:srgbClr val="FFFFFF"/>
                </a:solidFill>
                <a:latin typeface="Calibri"/>
                <a:ea typeface="+mn-ea"/>
                <a:cs typeface="+mn-cs"/>
              </a:rPr>
              <a:t>Product presentation</a:t>
            </a:r>
          </a:p>
        </p:txBody>
      </p:sp>
      <p:pic>
        <p:nvPicPr>
          <p:cNvPr id="11" name="Bild 10"/>
          <p:cNvPicPr>
            <a:picLocks noChangeAspect="1"/>
          </p:cNvPicPr>
          <p:nvPr/>
        </p:nvPicPr>
        <p:blipFill>
          <a:blip r:embed="rId3" cstate="print"/>
          <a:stretch>
            <a:fillRect/>
          </a:stretch>
        </p:blipFill>
        <p:spPr>
          <a:xfrm>
            <a:off x="-610" y="5483469"/>
            <a:ext cx="9144000" cy="1320800"/>
          </a:xfrm>
          <a:prstGeom prst="rect">
            <a:avLst/>
          </a:prstGeom>
        </p:spPr>
      </p:pic>
      <p:pic>
        <p:nvPicPr>
          <p:cNvPr id="10" name="Grafik 9" descr="70JAHRElogoSCHUNKRGB_DE_weiss.png"/>
          <p:cNvPicPr>
            <a:picLocks noChangeAspect="1"/>
          </p:cNvPicPr>
          <p:nvPr/>
        </p:nvPicPr>
        <p:blipFill>
          <a:blip r:embed="rId4" cstate="print"/>
          <a:stretch>
            <a:fillRect/>
          </a:stretch>
        </p:blipFill>
        <p:spPr>
          <a:xfrm>
            <a:off x="6248400" y="4026565"/>
            <a:ext cx="2195510" cy="1464596"/>
          </a:xfrm>
          <a:prstGeom prst="rect">
            <a:avLst/>
          </a:prstGeom>
        </p:spPr>
      </p:pic>
      <p:sp>
        <p:nvSpPr>
          <p:cNvPr id="13" name="Titel 1"/>
          <p:cNvSpPr txBox="1">
            <a:spLocks/>
          </p:cNvSpPr>
          <p:nvPr/>
        </p:nvSpPr>
        <p:spPr>
          <a:xfrm>
            <a:off x="474734" y="5079300"/>
            <a:ext cx="4181931" cy="60112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25" algn="l" defTabSz="914400">
              <a:spcBef>
                <a:spcPct val="0"/>
              </a:spcBef>
              <a:spcAft>
                <a:spcPts val="1200"/>
              </a:spcAft>
              <a:buNone/>
            </a:pPr>
            <a:r>
              <a:rPr lang="en-US" sz="1500" b="0" i="0">
                <a:solidFill>
                  <a:srgbClr val="FFFFFF"/>
                </a:solidFill>
                <a:latin typeface="Calibri"/>
                <a:ea typeface="+mn-ea"/>
                <a:cs typeface="+mn-cs"/>
              </a:rPr>
              <a:t>eGRIP - Metal</a:t>
            </a:r>
          </a:p>
        </p:txBody>
      </p:sp>
    </p:spTree>
    <p:extLst>
      <p:ext uri="{BB962C8B-B14F-4D97-AF65-F5344CB8AC3E}">
        <p14:creationId xmlns:p14="http://schemas.microsoft.com/office/powerpoint/2010/main" val="1566659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627313" y="473082"/>
            <a:ext cx="6516687" cy="611021"/>
          </a:xfrm>
          <a:prstGeom prst="rect">
            <a:avLst/>
          </a:prstGeom>
          <a:solidFill>
            <a:srgbClr val="003D6A"/>
          </a:solidFill>
        </p:spPr>
        <p:txBody>
          <a:bodyPr wrap="square" lIns="90000" tIns="90000" bIns="0" rtlCol="0" anchor="ctr" anchorCtr="0">
            <a:spAutoFit/>
          </a:bodyPr>
          <a:lstStyle/>
          <a:p>
            <a:pPr algn="l" defTabSz="914400">
              <a:lnSpc>
                <a:spcPts val="4000"/>
              </a:lnSpc>
              <a:buNone/>
            </a:pPr>
            <a:r>
              <a:rPr lang="en-US" sz="4000" b="1" i="0" dirty="0" err="1">
                <a:solidFill>
                  <a:schemeClr val="bg1"/>
                </a:solidFill>
                <a:latin typeface="Calibri"/>
                <a:ea typeface="+mn-ea"/>
                <a:cs typeface="+mn-cs"/>
              </a:rPr>
              <a:t>eGRIP</a:t>
            </a:r>
            <a:r>
              <a:rPr lang="en-US" sz="4000" b="1" i="0" dirty="0">
                <a:solidFill>
                  <a:schemeClr val="bg1"/>
                </a:solidFill>
                <a:latin typeface="Calibri"/>
                <a:ea typeface="+mn-ea"/>
                <a:cs typeface="+mn-cs"/>
              </a:rPr>
              <a:t> </a:t>
            </a:r>
            <a:endParaRPr lang="de-DE" sz="4000" b="1" dirty="0">
              <a:solidFill>
                <a:schemeClr val="bg1"/>
              </a:solidFill>
            </a:endParaRPr>
          </a:p>
        </p:txBody>
      </p:sp>
      <p:sp>
        <p:nvSpPr>
          <p:cNvPr id="36" name="Textfeld 35"/>
          <p:cNvSpPr txBox="1"/>
          <p:nvPr/>
        </p:nvSpPr>
        <p:spPr>
          <a:xfrm>
            <a:off x="5142820" y="3961770"/>
            <a:ext cx="3492487" cy="1200329"/>
          </a:xfrm>
          <a:prstGeom prst="rect">
            <a:avLst/>
          </a:prstGeom>
          <a:noFill/>
        </p:spPr>
        <p:txBody>
          <a:bodyPr wrap="square" rtlCol="0">
            <a:spAutoFit/>
          </a:bodyPr>
          <a:lstStyle/>
          <a:p>
            <a:pPr algn="l" defTabSz="914400">
              <a:buNone/>
            </a:pPr>
            <a:r>
              <a:rPr lang="en-US" sz="1800" b="1" i="0">
                <a:solidFill>
                  <a:srgbClr val="003D6A"/>
                </a:solidFill>
                <a:latin typeface="Calibri"/>
                <a:ea typeface="+mn-ea"/>
                <a:cs typeface="+mn-cs"/>
              </a:rPr>
              <a:t>First web shop with a configurator for automatic generation and ordering of top jaws made of metal</a:t>
            </a:r>
          </a:p>
        </p:txBody>
      </p:sp>
      <p:sp>
        <p:nvSpPr>
          <p:cNvPr id="18" name="Textfeld 17"/>
          <p:cNvSpPr txBox="1"/>
          <p:nvPr/>
        </p:nvSpPr>
        <p:spPr>
          <a:xfrm>
            <a:off x="5148064" y="2029339"/>
            <a:ext cx="3888432" cy="1569660"/>
          </a:xfrm>
          <a:prstGeom prst="rect">
            <a:avLst/>
          </a:prstGeom>
          <a:noFill/>
        </p:spPr>
        <p:txBody>
          <a:bodyPr wrap="square" rtlCol="0">
            <a:spAutoFit/>
          </a:bodyPr>
          <a:lstStyle/>
          <a:p>
            <a:pPr algn="l" defTabSz="914400">
              <a:buNone/>
            </a:pPr>
            <a:r>
              <a:rPr lang="en-US" sz="1600" b="1" i="0">
                <a:solidFill>
                  <a:srgbClr val="003D6A"/>
                </a:solidFill>
                <a:latin typeface="Calibri"/>
                <a:ea typeface="+mn-ea"/>
                <a:cs typeface="+mn-cs"/>
              </a:rPr>
              <a:t>Online software tool, which automatically generates the contours of top jaws for the particular workpiece. In addition to the previously used material PA, it is now also possible to use steel or aluminum as the material. </a:t>
            </a:r>
          </a:p>
        </p:txBody>
      </p:sp>
      <p:pic>
        <p:nvPicPr>
          <p:cNvPr id="3" name="Grafik 2"/>
          <p:cNvPicPr>
            <a:picLocks noChangeAspect="1"/>
          </p:cNvPicPr>
          <p:nvPr/>
        </p:nvPicPr>
        <p:blipFill>
          <a:blip r:embed="rId3" cstate="print"/>
          <a:stretch>
            <a:fillRect/>
          </a:stretch>
        </p:blipFill>
        <p:spPr>
          <a:xfrm>
            <a:off x="539552" y="2225844"/>
            <a:ext cx="3798188" cy="2672576"/>
          </a:xfrm>
          <a:prstGeom prst="rect">
            <a:avLst/>
          </a:prstGeom>
        </p:spPr>
      </p:pic>
    </p:spTree>
    <p:extLst>
      <p:ext uri="{BB962C8B-B14F-4D97-AF65-F5344CB8AC3E}">
        <p14:creationId xmlns:p14="http://schemas.microsoft.com/office/powerpoint/2010/main" val="2134939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627313" y="473082"/>
            <a:ext cx="6516687" cy="611021"/>
          </a:xfrm>
          <a:prstGeom prst="rect">
            <a:avLst/>
          </a:prstGeom>
          <a:solidFill>
            <a:srgbClr val="003D6A"/>
          </a:solidFill>
        </p:spPr>
        <p:txBody>
          <a:bodyPr wrap="square" lIns="90000" tIns="90000" bIns="0" rtlCol="0" anchor="ctr" anchorCtr="0">
            <a:spAutoFit/>
          </a:bodyPr>
          <a:lstStyle/>
          <a:p>
            <a:pPr algn="l" defTabSz="914400">
              <a:lnSpc>
                <a:spcPts val="4000"/>
              </a:lnSpc>
              <a:buNone/>
            </a:pPr>
            <a:r>
              <a:rPr lang="en-US" sz="4000" b="1" i="0" dirty="0">
                <a:solidFill>
                  <a:schemeClr val="bg1"/>
                </a:solidFill>
                <a:latin typeface="Calibri"/>
                <a:ea typeface="+mn-ea"/>
                <a:cs typeface="+mn-cs"/>
              </a:rPr>
              <a:t>Innovative. Fast. Versatile.</a:t>
            </a:r>
            <a:endParaRPr lang="de-DE" sz="4000" b="1" dirty="0">
              <a:solidFill>
                <a:schemeClr val="bg1"/>
              </a:solidFill>
            </a:endParaRPr>
          </a:p>
        </p:txBody>
      </p:sp>
      <p:grpSp>
        <p:nvGrpSpPr>
          <p:cNvPr id="20" name="Gruppieren 19"/>
          <p:cNvGrpSpPr/>
          <p:nvPr/>
        </p:nvGrpSpPr>
        <p:grpSpPr>
          <a:xfrm>
            <a:off x="5241600" y="2676547"/>
            <a:ext cx="3553656" cy="338554"/>
            <a:chOff x="5242617" y="2636912"/>
            <a:chExt cx="3553656" cy="338554"/>
          </a:xfrm>
        </p:grpSpPr>
        <p:grpSp>
          <p:nvGrpSpPr>
            <p:cNvPr id="24" name="Gruppieren 23"/>
            <p:cNvGrpSpPr/>
            <p:nvPr/>
          </p:nvGrpSpPr>
          <p:grpSpPr>
            <a:xfrm>
              <a:off x="5242617" y="2684190"/>
              <a:ext cx="285750" cy="287337"/>
              <a:chOff x="6389688" y="3500438"/>
              <a:chExt cx="285750" cy="287337"/>
            </a:xfrm>
          </p:grpSpPr>
          <p:sp>
            <p:nvSpPr>
              <p:cNvPr id="9" name="Oval 8"/>
              <p:cNvSpPr>
                <a:spLocks noChangeArrowheads="1"/>
              </p:cNvSpPr>
              <p:nvPr/>
            </p:nvSpPr>
            <p:spPr bwMode="auto">
              <a:xfrm>
                <a:off x="6389688" y="3500438"/>
                <a:ext cx="285750" cy="287337"/>
              </a:xfrm>
              <a:prstGeom prst="ellipse">
                <a:avLst/>
              </a:prstGeom>
              <a:solidFill>
                <a:srgbClr val="009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9"/>
              <p:cNvSpPr>
                <a:spLocks/>
              </p:cNvSpPr>
              <p:nvPr/>
            </p:nvSpPr>
            <p:spPr bwMode="auto">
              <a:xfrm>
                <a:off x="6421438" y="3533775"/>
                <a:ext cx="220662" cy="220662"/>
              </a:xfrm>
              <a:custGeom>
                <a:avLst/>
                <a:gdLst>
                  <a:gd name="T0" fmla="*/ 139 w 139"/>
                  <a:gd name="T1" fmla="*/ 49 h 139"/>
                  <a:gd name="T2" fmla="*/ 139 w 139"/>
                  <a:gd name="T3" fmla="*/ 91 h 139"/>
                  <a:gd name="T4" fmla="*/ 91 w 139"/>
                  <a:gd name="T5" fmla="*/ 91 h 139"/>
                  <a:gd name="T6" fmla="*/ 91 w 139"/>
                  <a:gd name="T7" fmla="*/ 139 h 139"/>
                  <a:gd name="T8" fmla="*/ 49 w 139"/>
                  <a:gd name="T9" fmla="*/ 139 h 139"/>
                  <a:gd name="T10" fmla="*/ 49 w 139"/>
                  <a:gd name="T11" fmla="*/ 91 h 139"/>
                  <a:gd name="T12" fmla="*/ 0 w 139"/>
                  <a:gd name="T13" fmla="*/ 91 h 139"/>
                  <a:gd name="T14" fmla="*/ 0 w 139"/>
                  <a:gd name="T15" fmla="*/ 49 h 139"/>
                  <a:gd name="T16" fmla="*/ 49 w 139"/>
                  <a:gd name="T17" fmla="*/ 49 h 139"/>
                  <a:gd name="T18" fmla="*/ 49 w 139"/>
                  <a:gd name="T19" fmla="*/ 0 h 139"/>
                  <a:gd name="T20" fmla="*/ 91 w 139"/>
                  <a:gd name="T21" fmla="*/ 0 h 139"/>
                  <a:gd name="T22" fmla="*/ 91 w 139"/>
                  <a:gd name="T23" fmla="*/ 49 h 139"/>
                  <a:gd name="T24" fmla="*/ 139 w 139"/>
                  <a:gd name="T25" fmla="*/ 4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39">
                    <a:moveTo>
                      <a:pt x="139" y="49"/>
                    </a:moveTo>
                    <a:lnTo>
                      <a:pt x="139" y="91"/>
                    </a:lnTo>
                    <a:lnTo>
                      <a:pt x="91" y="91"/>
                    </a:lnTo>
                    <a:lnTo>
                      <a:pt x="91" y="139"/>
                    </a:lnTo>
                    <a:lnTo>
                      <a:pt x="49" y="139"/>
                    </a:lnTo>
                    <a:lnTo>
                      <a:pt x="49" y="91"/>
                    </a:lnTo>
                    <a:lnTo>
                      <a:pt x="0" y="91"/>
                    </a:lnTo>
                    <a:lnTo>
                      <a:pt x="0" y="49"/>
                    </a:lnTo>
                    <a:lnTo>
                      <a:pt x="49" y="49"/>
                    </a:lnTo>
                    <a:lnTo>
                      <a:pt x="49" y="0"/>
                    </a:lnTo>
                    <a:lnTo>
                      <a:pt x="91" y="0"/>
                    </a:lnTo>
                    <a:lnTo>
                      <a:pt x="91" y="49"/>
                    </a:lnTo>
                    <a:lnTo>
                      <a:pt x="139"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31" name="Textfeld 30"/>
            <p:cNvSpPr txBox="1"/>
            <p:nvPr/>
          </p:nvSpPr>
          <p:spPr>
            <a:xfrm>
              <a:off x="5530648" y="2636912"/>
              <a:ext cx="3265625" cy="338554"/>
            </a:xfrm>
            <a:prstGeom prst="rect">
              <a:avLst/>
            </a:prstGeom>
            <a:noFill/>
          </p:spPr>
          <p:txBody>
            <a:bodyPr wrap="square" rtlCol="0">
              <a:spAutoFit/>
            </a:bodyPr>
            <a:lstStyle/>
            <a:p>
              <a:pPr algn="l" defTabSz="914400">
                <a:buNone/>
              </a:pPr>
              <a:r>
                <a:rPr lang="en-US" sz="1600" b="1" i="0">
                  <a:solidFill>
                    <a:srgbClr val="003D6A"/>
                  </a:solidFill>
                  <a:latin typeface="Calibri"/>
                  <a:ea typeface="+mn-ea"/>
                  <a:cs typeface="+mn-cs"/>
                </a:rPr>
                <a:t>Lightweight design</a:t>
              </a:r>
              <a:endParaRPr lang="de-DE" sz="1200" b="1" i="1" dirty="0" smtClean="0">
                <a:solidFill>
                  <a:srgbClr val="003D6A"/>
                </a:solidFill>
              </a:endParaRPr>
            </a:p>
          </p:txBody>
        </p:sp>
      </p:grpSp>
      <p:grpSp>
        <p:nvGrpSpPr>
          <p:cNvPr id="48" name="Gruppieren 47"/>
          <p:cNvGrpSpPr/>
          <p:nvPr/>
        </p:nvGrpSpPr>
        <p:grpSpPr>
          <a:xfrm>
            <a:off x="5216384" y="2041697"/>
            <a:ext cx="3578872" cy="523220"/>
            <a:chOff x="5252729" y="2034684"/>
            <a:chExt cx="3578872" cy="523220"/>
          </a:xfrm>
        </p:grpSpPr>
        <p:sp>
          <p:nvSpPr>
            <p:cNvPr id="26" name="Textfeld 25"/>
            <p:cNvSpPr txBox="1"/>
            <p:nvPr/>
          </p:nvSpPr>
          <p:spPr>
            <a:xfrm>
              <a:off x="5565976" y="2034684"/>
              <a:ext cx="3265625" cy="523220"/>
            </a:xfrm>
            <a:prstGeom prst="rect">
              <a:avLst/>
            </a:prstGeom>
            <a:noFill/>
          </p:spPr>
          <p:txBody>
            <a:bodyPr wrap="square" rtlCol="0">
              <a:spAutoFit/>
            </a:bodyPr>
            <a:lstStyle/>
            <a:p>
              <a:pPr algn="l" defTabSz="914400">
                <a:buNone/>
              </a:pPr>
              <a:r>
                <a:rPr lang="en-US" sz="1600" b="1" i="0">
                  <a:solidFill>
                    <a:srgbClr val="003D6A"/>
                  </a:solidFill>
                  <a:latin typeface="Calibri"/>
                  <a:ea typeface="+mn-ea"/>
                  <a:cs typeface="+mn-cs"/>
                </a:rPr>
                <a:t>Metal fingers </a:t>
              </a:r>
              <a:br>
                <a:rPr lang="en-US" sz="1600" b="1" i="0">
                  <a:solidFill>
                    <a:srgbClr val="003D6A"/>
                  </a:solidFill>
                  <a:latin typeface="Calibri"/>
                  <a:ea typeface="+mn-ea"/>
                  <a:cs typeface="+mn-cs"/>
                </a:rPr>
              </a:br>
              <a:r>
                <a:rPr lang="en-US" sz="1200" b="1" i="1">
                  <a:solidFill>
                    <a:srgbClr val="003D6A"/>
                  </a:solidFill>
                  <a:latin typeface="Calibri"/>
                  <a:ea typeface="+mn-ea"/>
                  <a:cs typeface="+mn-cs"/>
                </a:rPr>
                <a:t>(aluminum or steel)</a:t>
              </a:r>
            </a:p>
          </p:txBody>
        </p:sp>
        <p:grpSp>
          <p:nvGrpSpPr>
            <p:cNvPr id="23" name="Gruppieren 22"/>
            <p:cNvGrpSpPr/>
            <p:nvPr/>
          </p:nvGrpSpPr>
          <p:grpSpPr>
            <a:xfrm>
              <a:off x="5252729" y="2100988"/>
              <a:ext cx="285750" cy="287337"/>
              <a:chOff x="6389688" y="3500438"/>
              <a:chExt cx="285750" cy="287337"/>
            </a:xfrm>
          </p:grpSpPr>
          <p:sp>
            <p:nvSpPr>
              <p:cNvPr id="27" name="Oval 8"/>
              <p:cNvSpPr>
                <a:spLocks noChangeArrowheads="1"/>
              </p:cNvSpPr>
              <p:nvPr/>
            </p:nvSpPr>
            <p:spPr bwMode="auto">
              <a:xfrm>
                <a:off x="6389688" y="3500438"/>
                <a:ext cx="285750" cy="287337"/>
              </a:xfrm>
              <a:prstGeom prst="ellipse">
                <a:avLst/>
              </a:prstGeom>
              <a:solidFill>
                <a:srgbClr val="009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9"/>
              <p:cNvSpPr>
                <a:spLocks/>
              </p:cNvSpPr>
              <p:nvPr/>
            </p:nvSpPr>
            <p:spPr bwMode="auto">
              <a:xfrm>
                <a:off x="6421438" y="3533775"/>
                <a:ext cx="220662" cy="220662"/>
              </a:xfrm>
              <a:custGeom>
                <a:avLst/>
                <a:gdLst>
                  <a:gd name="T0" fmla="*/ 139 w 139"/>
                  <a:gd name="T1" fmla="*/ 49 h 139"/>
                  <a:gd name="T2" fmla="*/ 139 w 139"/>
                  <a:gd name="T3" fmla="*/ 91 h 139"/>
                  <a:gd name="T4" fmla="*/ 91 w 139"/>
                  <a:gd name="T5" fmla="*/ 91 h 139"/>
                  <a:gd name="T6" fmla="*/ 91 w 139"/>
                  <a:gd name="T7" fmla="*/ 139 h 139"/>
                  <a:gd name="T8" fmla="*/ 49 w 139"/>
                  <a:gd name="T9" fmla="*/ 139 h 139"/>
                  <a:gd name="T10" fmla="*/ 49 w 139"/>
                  <a:gd name="T11" fmla="*/ 91 h 139"/>
                  <a:gd name="T12" fmla="*/ 0 w 139"/>
                  <a:gd name="T13" fmla="*/ 91 h 139"/>
                  <a:gd name="T14" fmla="*/ 0 w 139"/>
                  <a:gd name="T15" fmla="*/ 49 h 139"/>
                  <a:gd name="T16" fmla="*/ 49 w 139"/>
                  <a:gd name="T17" fmla="*/ 49 h 139"/>
                  <a:gd name="T18" fmla="*/ 49 w 139"/>
                  <a:gd name="T19" fmla="*/ 0 h 139"/>
                  <a:gd name="T20" fmla="*/ 91 w 139"/>
                  <a:gd name="T21" fmla="*/ 0 h 139"/>
                  <a:gd name="T22" fmla="*/ 91 w 139"/>
                  <a:gd name="T23" fmla="*/ 49 h 139"/>
                  <a:gd name="T24" fmla="*/ 139 w 139"/>
                  <a:gd name="T25" fmla="*/ 4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39">
                    <a:moveTo>
                      <a:pt x="139" y="49"/>
                    </a:moveTo>
                    <a:lnTo>
                      <a:pt x="139" y="91"/>
                    </a:lnTo>
                    <a:lnTo>
                      <a:pt x="91" y="91"/>
                    </a:lnTo>
                    <a:lnTo>
                      <a:pt x="91" y="139"/>
                    </a:lnTo>
                    <a:lnTo>
                      <a:pt x="49" y="139"/>
                    </a:lnTo>
                    <a:lnTo>
                      <a:pt x="49" y="91"/>
                    </a:lnTo>
                    <a:lnTo>
                      <a:pt x="0" y="91"/>
                    </a:lnTo>
                    <a:lnTo>
                      <a:pt x="0" y="49"/>
                    </a:lnTo>
                    <a:lnTo>
                      <a:pt x="49" y="49"/>
                    </a:lnTo>
                    <a:lnTo>
                      <a:pt x="49" y="0"/>
                    </a:lnTo>
                    <a:lnTo>
                      <a:pt x="91" y="0"/>
                    </a:lnTo>
                    <a:lnTo>
                      <a:pt x="91" y="49"/>
                    </a:lnTo>
                    <a:lnTo>
                      <a:pt x="139"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grpSp>
        <p:nvGrpSpPr>
          <p:cNvPr id="17" name="Gruppieren 16"/>
          <p:cNvGrpSpPr/>
          <p:nvPr/>
        </p:nvGrpSpPr>
        <p:grpSpPr>
          <a:xfrm>
            <a:off x="5241600" y="3318410"/>
            <a:ext cx="3578872" cy="523220"/>
            <a:chOff x="5220072" y="3300974"/>
            <a:chExt cx="3578872" cy="523220"/>
          </a:xfrm>
        </p:grpSpPr>
        <p:sp>
          <p:nvSpPr>
            <p:cNvPr id="30" name="Textfeld 29"/>
            <p:cNvSpPr txBox="1"/>
            <p:nvPr/>
          </p:nvSpPr>
          <p:spPr>
            <a:xfrm>
              <a:off x="5533319" y="3300974"/>
              <a:ext cx="3265625" cy="523220"/>
            </a:xfrm>
            <a:prstGeom prst="rect">
              <a:avLst/>
            </a:prstGeom>
            <a:noFill/>
          </p:spPr>
          <p:txBody>
            <a:bodyPr wrap="square" rtlCol="0">
              <a:spAutoFit/>
            </a:bodyPr>
            <a:lstStyle/>
            <a:p>
              <a:pPr algn="l" defTabSz="914400">
                <a:buNone/>
              </a:pPr>
              <a:r>
                <a:rPr lang="en-US" sz="1600" b="1" i="0">
                  <a:solidFill>
                    <a:srgbClr val="003D6A"/>
                  </a:solidFill>
                  <a:latin typeface="Calibri"/>
                  <a:ea typeface="+mn-ea"/>
                  <a:cs typeface="+mn-cs"/>
                </a:rPr>
                <a:t>Additively manufactured gripping contour</a:t>
              </a:r>
              <a:br>
                <a:rPr lang="en-US" sz="1600" b="1" i="0">
                  <a:solidFill>
                    <a:srgbClr val="003D6A"/>
                  </a:solidFill>
                  <a:latin typeface="Calibri"/>
                  <a:ea typeface="+mn-ea"/>
                  <a:cs typeface="+mn-cs"/>
                </a:rPr>
              </a:br>
              <a:endParaRPr lang="de-DE" sz="1200" b="1" i="1" dirty="0">
                <a:solidFill>
                  <a:srgbClr val="003D6A"/>
                </a:solidFill>
              </a:endParaRPr>
            </a:p>
          </p:txBody>
        </p:sp>
        <p:grpSp>
          <p:nvGrpSpPr>
            <p:cNvPr id="32" name="Gruppieren 31"/>
            <p:cNvGrpSpPr/>
            <p:nvPr/>
          </p:nvGrpSpPr>
          <p:grpSpPr>
            <a:xfrm>
              <a:off x="5220072" y="3367278"/>
              <a:ext cx="285750" cy="287337"/>
              <a:chOff x="6389688" y="3500438"/>
              <a:chExt cx="285750" cy="287337"/>
            </a:xfrm>
          </p:grpSpPr>
          <p:sp>
            <p:nvSpPr>
              <p:cNvPr id="33" name="Oval 8"/>
              <p:cNvSpPr>
                <a:spLocks noChangeArrowheads="1"/>
              </p:cNvSpPr>
              <p:nvPr/>
            </p:nvSpPr>
            <p:spPr bwMode="auto">
              <a:xfrm>
                <a:off x="6389688" y="3500438"/>
                <a:ext cx="285750" cy="287337"/>
              </a:xfrm>
              <a:prstGeom prst="ellipse">
                <a:avLst/>
              </a:prstGeom>
              <a:solidFill>
                <a:srgbClr val="009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9"/>
              <p:cNvSpPr>
                <a:spLocks/>
              </p:cNvSpPr>
              <p:nvPr/>
            </p:nvSpPr>
            <p:spPr bwMode="auto">
              <a:xfrm>
                <a:off x="6421438" y="3533775"/>
                <a:ext cx="220662" cy="220662"/>
              </a:xfrm>
              <a:custGeom>
                <a:avLst/>
                <a:gdLst>
                  <a:gd name="T0" fmla="*/ 139 w 139"/>
                  <a:gd name="T1" fmla="*/ 49 h 139"/>
                  <a:gd name="T2" fmla="*/ 139 w 139"/>
                  <a:gd name="T3" fmla="*/ 91 h 139"/>
                  <a:gd name="T4" fmla="*/ 91 w 139"/>
                  <a:gd name="T5" fmla="*/ 91 h 139"/>
                  <a:gd name="T6" fmla="*/ 91 w 139"/>
                  <a:gd name="T7" fmla="*/ 139 h 139"/>
                  <a:gd name="T8" fmla="*/ 49 w 139"/>
                  <a:gd name="T9" fmla="*/ 139 h 139"/>
                  <a:gd name="T10" fmla="*/ 49 w 139"/>
                  <a:gd name="T11" fmla="*/ 91 h 139"/>
                  <a:gd name="T12" fmla="*/ 0 w 139"/>
                  <a:gd name="T13" fmla="*/ 91 h 139"/>
                  <a:gd name="T14" fmla="*/ 0 w 139"/>
                  <a:gd name="T15" fmla="*/ 49 h 139"/>
                  <a:gd name="T16" fmla="*/ 49 w 139"/>
                  <a:gd name="T17" fmla="*/ 49 h 139"/>
                  <a:gd name="T18" fmla="*/ 49 w 139"/>
                  <a:gd name="T19" fmla="*/ 0 h 139"/>
                  <a:gd name="T20" fmla="*/ 91 w 139"/>
                  <a:gd name="T21" fmla="*/ 0 h 139"/>
                  <a:gd name="T22" fmla="*/ 91 w 139"/>
                  <a:gd name="T23" fmla="*/ 49 h 139"/>
                  <a:gd name="T24" fmla="*/ 139 w 139"/>
                  <a:gd name="T25" fmla="*/ 4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39">
                    <a:moveTo>
                      <a:pt x="139" y="49"/>
                    </a:moveTo>
                    <a:lnTo>
                      <a:pt x="139" y="91"/>
                    </a:lnTo>
                    <a:lnTo>
                      <a:pt x="91" y="91"/>
                    </a:lnTo>
                    <a:lnTo>
                      <a:pt x="91" y="139"/>
                    </a:lnTo>
                    <a:lnTo>
                      <a:pt x="49" y="139"/>
                    </a:lnTo>
                    <a:lnTo>
                      <a:pt x="49" y="91"/>
                    </a:lnTo>
                    <a:lnTo>
                      <a:pt x="0" y="91"/>
                    </a:lnTo>
                    <a:lnTo>
                      <a:pt x="0" y="49"/>
                    </a:lnTo>
                    <a:lnTo>
                      <a:pt x="49" y="49"/>
                    </a:lnTo>
                    <a:lnTo>
                      <a:pt x="49" y="0"/>
                    </a:lnTo>
                    <a:lnTo>
                      <a:pt x="91" y="0"/>
                    </a:lnTo>
                    <a:lnTo>
                      <a:pt x="91" y="49"/>
                    </a:lnTo>
                    <a:lnTo>
                      <a:pt x="139"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pic>
        <p:nvPicPr>
          <p:cNvPr id="49" name="Grafik 48"/>
          <p:cNvPicPr>
            <a:picLocks noChangeAspect="1"/>
          </p:cNvPicPr>
          <p:nvPr/>
        </p:nvPicPr>
        <p:blipFill>
          <a:blip r:embed="rId2" cstate="print"/>
          <a:stretch>
            <a:fillRect/>
          </a:stretch>
        </p:blipFill>
        <p:spPr>
          <a:xfrm>
            <a:off x="96981" y="2011644"/>
            <a:ext cx="3037662" cy="2137436"/>
          </a:xfrm>
          <a:prstGeom prst="rect">
            <a:avLst/>
          </a:prstGeom>
        </p:spPr>
      </p:pic>
      <p:cxnSp>
        <p:nvCxnSpPr>
          <p:cNvPr id="50" name="Gewinkelte Verbindung 49"/>
          <p:cNvCxnSpPr/>
          <p:nvPr/>
        </p:nvCxnSpPr>
        <p:spPr>
          <a:xfrm rot="10800000" flipV="1">
            <a:off x="538412" y="2828189"/>
            <a:ext cx="4702048" cy="378821"/>
          </a:xfrm>
          <a:prstGeom prst="bentConnector3">
            <a:avLst>
              <a:gd name="adj1" fmla="val 23747"/>
            </a:avLst>
          </a:prstGeom>
          <a:ln>
            <a:solidFill>
              <a:srgbClr val="009EE0"/>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35" name="Gewinkelte Verbindung 34"/>
          <p:cNvCxnSpPr>
            <a:stCxn id="27" idx="2"/>
          </p:cNvCxnSpPr>
          <p:nvPr/>
        </p:nvCxnSpPr>
        <p:spPr>
          <a:xfrm rot="10800000" flipV="1">
            <a:off x="2410000" y="2251669"/>
            <a:ext cx="2806384" cy="287335"/>
          </a:xfrm>
          <a:prstGeom prst="bentConnector3">
            <a:avLst>
              <a:gd name="adj1" fmla="val 50000"/>
            </a:avLst>
          </a:prstGeom>
          <a:ln>
            <a:solidFill>
              <a:srgbClr val="009EE0"/>
            </a:solidFill>
            <a:headEnd type="none"/>
            <a:tailEnd type="oval"/>
          </a:ln>
          <a:effectLst/>
        </p:spPr>
        <p:style>
          <a:lnRef idx="2">
            <a:schemeClr val="accent1"/>
          </a:lnRef>
          <a:fillRef idx="0">
            <a:schemeClr val="accent1"/>
          </a:fillRef>
          <a:effectRef idx="1">
            <a:schemeClr val="accent1"/>
          </a:effectRef>
          <a:fontRef idx="minor">
            <a:schemeClr val="tx1"/>
          </a:fontRef>
        </p:style>
      </p:cxnSp>
      <p:grpSp>
        <p:nvGrpSpPr>
          <p:cNvPr id="78" name="Gruppieren 77"/>
          <p:cNvGrpSpPr/>
          <p:nvPr/>
        </p:nvGrpSpPr>
        <p:grpSpPr>
          <a:xfrm>
            <a:off x="2555776" y="4200921"/>
            <a:ext cx="1403192" cy="1335796"/>
            <a:chOff x="2866886" y="4023556"/>
            <a:chExt cx="2253332" cy="1867734"/>
          </a:xfrm>
        </p:grpSpPr>
        <p:pic>
          <p:nvPicPr>
            <p:cNvPr id="60" name="Grafik 59"/>
            <p:cNvPicPr>
              <a:picLocks noChangeAspect="1"/>
            </p:cNvPicPr>
            <p:nvPr/>
          </p:nvPicPr>
          <p:blipFill>
            <a:blip r:embed="rId3" cstate="print"/>
            <a:stretch>
              <a:fillRect/>
            </a:stretch>
          </p:blipFill>
          <p:spPr>
            <a:xfrm>
              <a:off x="2866886" y="4023556"/>
              <a:ext cx="2253332" cy="865876"/>
            </a:xfrm>
            <a:prstGeom prst="rect">
              <a:avLst/>
            </a:prstGeom>
          </p:spPr>
        </p:pic>
        <p:pic>
          <p:nvPicPr>
            <p:cNvPr id="61" name="Grafik 60"/>
            <p:cNvPicPr>
              <a:picLocks noChangeAspect="1"/>
            </p:cNvPicPr>
            <p:nvPr/>
          </p:nvPicPr>
          <p:blipFill>
            <a:blip r:embed="rId4" cstate="print"/>
            <a:stretch>
              <a:fillRect/>
            </a:stretch>
          </p:blipFill>
          <p:spPr>
            <a:xfrm>
              <a:off x="2866886" y="4869160"/>
              <a:ext cx="2253332" cy="1022130"/>
            </a:xfrm>
            <a:prstGeom prst="rect">
              <a:avLst/>
            </a:prstGeom>
          </p:spPr>
        </p:pic>
      </p:grpSp>
      <p:cxnSp>
        <p:nvCxnSpPr>
          <p:cNvPr id="51" name="Gewinkelte Verbindung 50"/>
          <p:cNvCxnSpPr>
            <a:stCxn id="33" idx="2"/>
          </p:cNvCxnSpPr>
          <p:nvPr/>
        </p:nvCxnSpPr>
        <p:spPr>
          <a:xfrm rot="10800000" flipV="1">
            <a:off x="1979712" y="3528383"/>
            <a:ext cx="3261888" cy="338628"/>
          </a:xfrm>
          <a:prstGeom prst="bentConnector3">
            <a:avLst>
              <a:gd name="adj1" fmla="val 22902"/>
            </a:avLst>
          </a:prstGeom>
          <a:ln>
            <a:solidFill>
              <a:srgbClr val="009EE0"/>
            </a:solidFill>
            <a:headEnd type="none"/>
            <a:tailEnd type="oval"/>
          </a:ln>
          <a:effectLst/>
        </p:spPr>
        <p:style>
          <a:lnRef idx="2">
            <a:schemeClr val="accent1"/>
          </a:lnRef>
          <a:fillRef idx="0">
            <a:schemeClr val="accent1"/>
          </a:fillRef>
          <a:effectRef idx="1">
            <a:schemeClr val="accent1"/>
          </a:effectRef>
          <a:fontRef idx="minor">
            <a:schemeClr val="tx1"/>
          </a:fontRef>
        </p:style>
      </p:cxnSp>
      <p:grpSp>
        <p:nvGrpSpPr>
          <p:cNvPr id="79" name="Gruppieren 78"/>
          <p:cNvGrpSpPr/>
          <p:nvPr/>
        </p:nvGrpSpPr>
        <p:grpSpPr>
          <a:xfrm>
            <a:off x="5240460" y="4058977"/>
            <a:ext cx="3578872" cy="584775"/>
            <a:chOff x="5220072" y="3300974"/>
            <a:chExt cx="3578872" cy="584775"/>
          </a:xfrm>
        </p:grpSpPr>
        <p:sp>
          <p:nvSpPr>
            <p:cNvPr id="80" name="Textfeld 79"/>
            <p:cNvSpPr txBox="1"/>
            <p:nvPr/>
          </p:nvSpPr>
          <p:spPr>
            <a:xfrm>
              <a:off x="5533319" y="3300974"/>
              <a:ext cx="3265625" cy="584775"/>
            </a:xfrm>
            <a:prstGeom prst="rect">
              <a:avLst/>
            </a:prstGeom>
            <a:noFill/>
          </p:spPr>
          <p:txBody>
            <a:bodyPr wrap="square" rtlCol="0">
              <a:spAutoFit/>
            </a:bodyPr>
            <a:lstStyle/>
            <a:p>
              <a:pPr algn="l" defTabSz="914400">
                <a:buNone/>
              </a:pPr>
              <a:r>
                <a:rPr lang="en-US" sz="1600" b="1" i="0">
                  <a:solidFill>
                    <a:srgbClr val="003D6A"/>
                  </a:solidFill>
                  <a:latin typeface="Calibri"/>
                  <a:ea typeface="+mn-ea"/>
                  <a:cs typeface="+mn-cs"/>
                </a:rPr>
                <a:t>Direct output of price and delivery time</a:t>
              </a:r>
              <a:endParaRPr lang="de-DE" sz="1200" b="1" i="1" dirty="0">
                <a:solidFill>
                  <a:srgbClr val="003D6A"/>
                </a:solidFill>
              </a:endParaRPr>
            </a:p>
          </p:txBody>
        </p:sp>
        <p:grpSp>
          <p:nvGrpSpPr>
            <p:cNvPr id="81" name="Gruppieren 80"/>
            <p:cNvGrpSpPr/>
            <p:nvPr/>
          </p:nvGrpSpPr>
          <p:grpSpPr>
            <a:xfrm>
              <a:off x="5220072" y="3367278"/>
              <a:ext cx="285750" cy="287337"/>
              <a:chOff x="6389688" y="3500438"/>
              <a:chExt cx="285750" cy="287337"/>
            </a:xfrm>
          </p:grpSpPr>
          <p:sp>
            <p:nvSpPr>
              <p:cNvPr id="82" name="Oval 8"/>
              <p:cNvSpPr>
                <a:spLocks noChangeArrowheads="1"/>
              </p:cNvSpPr>
              <p:nvPr/>
            </p:nvSpPr>
            <p:spPr bwMode="auto">
              <a:xfrm>
                <a:off x="6389688" y="3500438"/>
                <a:ext cx="285750" cy="287337"/>
              </a:xfrm>
              <a:prstGeom prst="ellipse">
                <a:avLst/>
              </a:prstGeom>
              <a:solidFill>
                <a:srgbClr val="009E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9"/>
              <p:cNvSpPr>
                <a:spLocks/>
              </p:cNvSpPr>
              <p:nvPr/>
            </p:nvSpPr>
            <p:spPr bwMode="auto">
              <a:xfrm>
                <a:off x="6421438" y="3533775"/>
                <a:ext cx="220662" cy="220662"/>
              </a:xfrm>
              <a:custGeom>
                <a:avLst/>
                <a:gdLst>
                  <a:gd name="T0" fmla="*/ 139 w 139"/>
                  <a:gd name="T1" fmla="*/ 49 h 139"/>
                  <a:gd name="T2" fmla="*/ 139 w 139"/>
                  <a:gd name="T3" fmla="*/ 91 h 139"/>
                  <a:gd name="T4" fmla="*/ 91 w 139"/>
                  <a:gd name="T5" fmla="*/ 91 h 139"/>
                  <a:gd name="T6" fmla="*/ 91 w 139"/>
                  <a:gd name="T7" fmla="*/ 139 h 139"/>
                  <a:gd name="T8" fmla="*/ 49 w 139"/>
                  <a:gd name="T9" fmla="*/ 139 h 139"/>
                  <a:gd name="T10" fmla="*/ 49 w 139"/>
                  <a:gd name="T11" fmla="*/ 91 h 139"/>
                  <a:gd name="T12" fmla="*/ 0 w 139"/>
                  <a:gd name="T13" fmla="*/ 91 h 139"/>
                  <a:gd name="T14" fmla="*/ 0 w 139"/>
                  <a:gd name="T15" fmla="*/ 49 h 139"/>
                  <a:gd name="T16" fmla="*/ 49 w 139"/>
                  <a:gd name="T17" fmla="*/ 49 h 139"/>
                  <a:gd name="T18" fmla="*/ 49 w 139"/>
                  <a:gd name="T19" fmla="*/ 0 h 139"/>
                  <a:gd name="T20" fmla="*/ 91 w 139"/>
                  <a:gd name="T21" fmla="*/ 0 h 139"/>
                  <a:gd name="T22" fmla="*/ 91 w 139"/>
                  <a:gd name="T23" fmla="*/ 49 h 139"/>
                  <a:gd name="T24" fmla="*/ 139 w 139"/>
                  <a:gd name="T25" fmla="*/ 4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39">
                    <a:moveTo>
                      <a:pt x="139" y="49"/>
                    </a:moveTo>
                    <a:lnTo>
                      <a:pt x="139" y="91"/>
                    </a:lnTo>
                    <a:lnTo>
                      <a:pt x="91" y="91"/>
                    </a:lnTo>
                    <a:lnTo>
                      <a:pt x="91" y="139"/>
                    </a:lnTo>
                    <a:lnTo>
                      <a:pt x="49" y="139"/>
                    </a:lnTo>
                    <a:lnTo>
                      <a:pt x="49" y="91"/>
                    </a:lnTo>
                    <a:lnTo>
                      <a:pt x="0" y="91"/>
                    </a:lnTo>
                    <a:lnTo>
                      <a:pt x="0" y="49"/>
                    </a:lnTo>
                    <a:lnTo>
                      <a:pt x="49" y="49"/>
                    </a:lnTo>
                    <a:lnTo>
                      <a:pt x="49" y="0"/>
                    </a:lnTo>
                    <a:lnTo>
                      <a:pt x="91" y="0"/>
                    </a:lnTo>
                    <a:lnTo>
                      <a:pt x="91" y="49"/>
                    </a:lnTo>
                    <a:lnTo>
                      <a:pt x="139"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cxnSp>
        <p:nvCxnSpPr>
          <p:cNvPr id="84" name="Gewinkelte Verbindung 83"/>
          <p:cNvCxnSpPr/>
          <p:nvPr/>
        </p:nvCxnSpPr>
        <p:spPr>
          <a:xfrm rot="10800000" flipV="1">
            <a:off x="3667306" y="4268948"/>
            <a:ext cx="1593942" cy="268373"/>
          </a:xfrm>
          <a:prstGeom prst="bentConnector3">
            <a:avLst>
              <a:gd name="adj1" fmla="val 26465"/>
            </a:avLst>
          </a:prstGeom>
          <a:ln>
            <a:solidFill>
              <a:srgbClr val="009EE0"/>
            </a:solidFill>
            <a:headEnd type="none"/>
            <a:tailEnd type="ova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573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627313" y="473082"/>
            <a:ext cx="6516687" cy="611021"/>
          </a:xfrm>
          <a:prstGeom prst="rect">
            <a:avLst/>
          </a:prstGeom>
          <a:solidFill>
            <a:srgbClr val="003D6A"/>
          </a:solidFill>
        </p:spPr>
        <p:txBody>
          <a:bodyPr wrap="square" lIns="90000" tIns="90000" bIns="0" rtlCol="0" anchor="ctr" anchorCtr="0">
            <a:spAutoFit/>
          </a:bodyPr>
          <a:lstStyle/>
          <a:p>
            <a:pPr algn="l" defTabSz="914400">
              <a:lnSpc>
                <a:spcPts val="4000"/>
              </a:lnSpc>
              <a:buNone/>
            </a:pPr>
            <a:r>
              <a:rPr lang="en-US" sz="4000" b="1" i="0" dirty="0">
                <a:solidFill>
                  <a:schemeClr val="bg1"/>
                </a:solidFill>
                <a:latin typeface="Calibri"/>
              </a:rPr>
              <a:t>Your advantages and benefits</a:t>
            </a:r>
            <a:endParaRPr lang="de-DE" sz="4000" b="1" dirty="0">
              <a:solidFill>
                <a:schemeClr val="bg1"/>
              </a:solidFill>
            </a:endParaRPr>
          </a:p>
        </p:txBody>
      </p:sp>
      <p:sp>
        <p:nvSpPr>
          <p:cNvPr id="26" name="Textfeld 25"/>
          <p:cNvSpPr txBox="1"/>
          <p:nvPr/>
        </p:nvSpPr>
        <p:spPr>
          <a:xfrm>
            <a:off x="373226" y="1581055"/>
            <a:ext cx="4320000" cy="3908762"/>
          </a:xfrm>
          <a:prstGeom prst="rect">
            <a:avLst/>
          </a:prstGeom>
          <a:noFill/>
        </p:spPr>
        <p:txBody>
          <a:bodyPr wrap="square" rtlCol="0">
            <a:spAutoFit/>
          </a:bodyPr>
          <a:lstStyle/>
          <a:p>
            <a:pPr marL="355610" indent="-177759" algn="l" defTabSz="914400">
              <a:lnSpc>
                <a:spcPct val="100000"/>
              </a:lnSpc>
              <a:spcBef>
                <a:spcPts val="0"/>
              </a:spcBef>
              <a:spcAft>
                <a:spcPts val="600"/>
              </a:spcAft>
              <a:buClr>
                <a:srgbClr val="003D6A"/>
              </a:buClr>
              <a:buSzPct val="70000"/>
              <a:buBlip>
                <a:blip r:embed="rId2"/>
              </a:buBlip>
            </a:pPr>
            <a:r>
              <a:rPr lang="en-US" sz="1400" b="1" i="0" dirty="0">
                <a:solidFill>
                  <a:srgbClr val="003D6A"/>
                </a:solidFill>
                <a:latin typeface="Calibri"/>
                <a:ea typeface="+mn-ea"/>
                <a:cs typeface="+mn-cs"/>
              </a:rPr>
              <a:t>Metal fingers can now be manufactured and configured;</a:t>
            </a:r>
            <a:r>
              <a:rPr lang="en-US" sz="1400" b="0" i="0" dirty="0">
                <a:solidFill>
                  <a:srgbClr val="003D6A"/>
                </a:solidFill>
                <a:latin typeface="Calibri"/>
                <a:ea typeface="+mn-ea"/>
                <a:cs typeface="+mn-cs"/>
              </a:rPr>
              <a:t> so far, the gripper fingers are 80-90% steel or aluminum. </a:t>
            </a:r>
            <a:br>
              <a:rPr lang="en-US" sz="1400" b="0" i="0" dirty="0">
                <a:solidFill>
                  <a:srgbClr val="003D6A"/>
                </a:solidFill>
                <a:latin typeface="Calibri"/>
                <a:ea typeface="+mn-ea"/>
                <a:cs typeface="+mn-cs"/>
              </a:rPr>
            </a:br>
            <a:r>
              <a:rPr lang="en-US" sz="1400" b="0" i="0" dirty="0">
                <a:solidFill>
                  <a:srgbClr val="003D6A"/>
                </a:solidFill>
                <a:latin typeface="Calibri"/>
                <a:ea typeface="+mn-ea"/>
                <a:cs typeface="+mn-cs"/>
                <a:sym typeface="Wingdings"/>
              </a:rPr>
              <a:t></a:t>
            </a:r>
            <a:r>
              <a:rPr lang="en-US" sz="1400" b="0" i="0" dirty="0">
                <a:solidFill>
                  <a:srgbClr val="003D6A"/>
                </a:solidFill>
                <a:latin typeface="Calibri"/>
                <a:ea typeface="+mn-ea"/>
                <a:cs typeface="+mn-cs"/>
              </a:rPr>
              <a:t> Time-proven material</a:t>
            </a:r>
          </a:p>
          <a:p>
            <a:pPr marL="355610" indent="-177759" algn="l" defTabSz="914400">
              <a:spcAft>
                <a:spcPts val="600"/>
              </a:spcAft>
              <a:buClr>
                <a:srgbClr val="003D6A"/>
              </a:buClr>
              <a:buSzPct val="70000"/>
              <a:buBlip>
                <a:blip r:embed="rId2"/>
              </a:buBlip>
            </a:pPr>
            <a:r>
              <a:rPr lang="en-US" sz="1400" b="1" i="0" dirty="0" smtClean="0">
                <a:solidFill>
                  <a:srgbClr val="003D6A"/>
                </a:solidFill>
                <a:latin typeface="Calibri"/>
                <a:ea typeface="+mn-ea"/>
                <a:cs typeface="+mn-cs"/>
              </a:rPr>
              <a:t>Lightweight </a:t>
            </a:r>
            <a:r>
              <a:rPr lang="en-US" sz="1400" b="1" i="0" dirty="0">
                <a:solidFill>
                  <a:srgbClr val="003D6A"/>
                </a:solidFill>
                <a:latin typeface="Calibri"/>
                <a:ea typeface="+mn-ea"/>
                <a:cs typeface="+mn-cs"/>
              </a:rPr>
              <a:t>design reduces the finger weight by up to </a:t>
            </a:r>
            <a:r>
              <a:rPr lang="en-US" sz="1400" b="1" i="0" dirty="0" smtClean="0">
                <a:solidFill>
                  <a:srgbClr val="003D6A"/>
                </a:solidFill>
                <a:latin typeface="Calibri"/>
                <a:ea typeface="+mn-ea"/>
                <a:cs typeface="+mn-cs"/>
              </a:rPr>
              <a:t>50% </a:t>
            </a:r>
            <a:r>
              <a:rPr lang="en-US" sz="1400" b="1" i="0" dirty="0">
                <a:solidFill>
                  <a:srgbClr val="003D6A"/>
                </a:solidFill>
                <a:latin typeface="Calibri"/>
                <a:ea typeface="+mn-ea"/>
                <a:cs typeface="+mn-cs"/>
              </a:rPr>
              <a:t>with no change in the strength properties </a:t>
            </a:r>
            <a:r>
              <a:rPr lang="en-US" sz="1400" b="0" i="0" dirty="0">
                <a:solidFill>
                  <a:srgbClr val="003D6A"/>
                </a:solidFill>
                <a:latin typeface="Calibri"/>
                <a:ea typeface="+mn-ea"/>
                <a:cs typeface="+mn-cs"/>
              </a:rPr>
              <a:t/>
            </a:r>
            <a:br>
              <a:rPr lang="en-US" sz="1400" b="0" i="0" dirty="0">
                <a:solidFill>
                  <a:srgbClr val="003D6A"/>
                </a:solidFill>
                <a:latin typeface="Calibri"/>
                <a:ea typeface="+mn-ea"/>
                <a:cs typeface="+mn-cs"/>
              </a:rPr>
            </a:br>
            <a:r>
              <a:rPr lang="en-US" sz="1400" b="0" i="0" dirty="0">
                <a:solidFill>
                  <a:srgbClr val="003D6A"/>
                </a:solidFill>
                <a:latin typeface="Calibri"/>
                <a:ea typeface="+mn-ea"/>
                <a:cs typeface="+mn-cs"/>
                <a:sym typeface="Wingdings"/>
              </a:rPr>
              <a:t></a:t>
            </a:r>
            <a:r>
              <a:rPr lang="en-US" sz="1400" b="0" i="0" dirty="0">
                <a:solidFill>
                  <a:srgbClr val="003D6A"/>
                </a:solidFill>
                <a:latin typeface="Calibri"/>
                <a:ea typeface="+mn-ea"/>
                <a:cs typeface="+mn-cs"/>
              </a:rPr>
              <a:t> Gripper and drive (robot, gantry) can </a:t>
            </a:r>
            <a:br>
              <a:rPr lang="en-US" sz="1400" b="0" i="0" dirty="0">
                <a:solidFill>
                  <a:srgbClr val="003D6A"/>
                </a:solidFill>
                <a:latin typeface="Calibri"/>
                <a:ea typeface="+mn-ea"/>
                <a:cs typeface="+mn-cs"/>
              </a:rPr>
            </a:br>
            <a:r>
              <a:rPr lang="en-US" sz="1400" b="0" i="0" dirty="0">
                <a:solidFill>
                  <a:srgbClr val="003D6A"/>
                </a:solidFill>
                <a:latin typeface="Calibri"/>
                <a:ea typeface="+mn-ea"/>
                <a:cs typeface="+mn-cs"/>
              </a:rPr>
              <a:t>     be designed with smaller dimensions</a:t>
            </a:r>
            <a:endParaRPr lang="de-DE" sz="1400" dirty="0">
              <a:solidFill>
                <a:srgbClr val="003D6A"/>
              </a:solidFill>
            </a:endParaRPr>
          </a:p>
          <a:p>
            <a:pPr marL="355610" indent="-177759" algn="l" defTabSz="914400">
              <a:spcAft>
                <a:spcPts val="600"/>
              </a:spcAft>
              <a:buClr>
                <a:srgbClr val="003D6A"/>
              </a:buClr>
              <a:buSzPct val="70000"/>
              <a:buBlip>
                <a:blip r:embed="rId2"/>
              </a:buBlip>
            </a:pPr>
            <a:r>
              <a:rPr lang="en-US" sz="1400" b="1" i="0" dirty="0" smtClean="0">
                <a:solidFill>
                  <a:srgbClr val="003D6A"/>
                </a:solidFill>
                <a:latin typeface="Calibri"/>
                <a:ea typeface="+mn-ea"/>
                <a:cs typeface="+mn-cs"/>
              </a:rPr>
              <a:t>The </a:t>
            </a:r>
            <a:r>
              <a:rPr lang="en-US" sz="1400" b="1" i="0" dirty="0">
                <a:solidFill>
                  <a:srgbClr val="003D6A"/>
                </a:solidFill>
                <a:latin typeface="Calibri"/>
                <a:ea typeface="+mn-ea"/>
                <a:cs typeface="+mn-cs"/>
              </a:rPr>
              <a:t>additive manufacturing process enables the use of (gripping) contours that are not possible or only very difficult to achieve with conventional machining processes </a:t>
            </a:r>
            <a:r>
              <a:rPr lang="en-US" sz="1400" b="0" i="0" dirty="0">
                <a:solidFill>
                  <a:srgbClr val="003D6A"/>
                </a:solidFill>
                <a:latin typeface="Calibri"/>
                <a:ea typeface="+mn-ea"/>
                <a:cs typeface="+mn-cs"/>
              </a:rPr>
              <a:t/>
            </a:r>
            <a:br>
              <a:rPr lang="en-US" sz="1400" b="0" i="0" dirty="0">
                <a:solidFill>
                  <a:srgbClr val="003D6A"/>
                </a:solidFill>
                <a:latin typeface="Calibri"/>
                <a:ea typeface="+mn-ea"/>
                <a:cs typeface="+mn-cs"/>
              </a:rPr>
            </a:br>
            <a:r>
              <a:rPr lang="en-US" sz="1400" b="0" i="0" dirty="0">
                <a:solidFill>
                  <a:srgbClr val="003D6A"/>
                </a:solidFill>
                <a:latin typeface="Calibri"/>
                <a:ea typeface="+mn-ea"/>
                <a:cs typeface="+mn-cs"/>
                <a:sym typeface="Wingdings"/>
              </a:rPr>
              <a:t></a:t>
            </a:r>
            <a:r>
              <a:rPr lang="en-US" sz="1400" b="0" i="0" dirty="0">
                <a:solidFill>
                  <a:srgbClr val="003D6A"/>
                </a:solidFill>
                <a:latin typeface="Calibri"/>
                <a:ea typeface="+mn-ea"/>
                <a:cs typeface="+mn-cs"/>
              </a:rPr>
              <a:t> All workpieces can be gripped with form-fit </a:t>
            </a:r>
            <a:br>
              <a:rPr lang="en-US" sz="1400" b="0" i="0" dirty="0">
                <a:solidFill>
                  <a:srgbClr val="003D6A"/>
                </a:solidFill>
                <a:latin typeface="Calibri"/>
                <a:ea typeface="+mn-ea"/>
                <a:cs typeface="+mn-cs"/>
              </a:rPr>
            </a:br>
            <a:r>
              <a:rPr lang="en-US" sz="1400" b="0" i="0" dirty="0">
                <a:solidFill>
                  <a:srgbClr val="003D6A"/>
                </a:solidFill>
                <a:latin typeface="Calibri"/>
                <a:ea typeface="+mn-ea"/>
                <a:cs typeface="+mn-cs"/>
              </a:rPr>
              <a:t>     clamping, which reduces the required force </a:t>
            </a:r>
            <a:br>
              <a:rPr lang="en-US" sz="1400" b="0" i="0" dirty="0">
                <a:solidFill>
                  <a:srgbClr val="003D6A"/>
                </a:solidFill>
                <a:latin typeface="Calibri"/>
                <a:ea typeface="+mn-ea"/>
                <a:cs typeface="+mn-cs"/>
              </a:rPr>
            </a:br>
            <a:r>
              <a:rPr lang="en-US" sz="1400" b="0" i="0" dirty="0">
                <a:solidFill>
                  <a:srgbClr val="003D6A"/>
                </a:solidFill>
                <a:latin typeface="Calibri"/>
                <a:ea typeface="+mn-ea"/>
                <a:cs typeface="+mn-cs"/>
              </a:rPr>
              <a:t>     and results in no clamping marks</a:t>
            </a:r>
            <a:br>
              <a:rPr lang="en-US" sz="1400" b="0" i="0" dirty="0">
                <a:solidFill>
                  <a:srgbClr val="003D6A"/>
                </a:solidFill>
                <a:latin typeface="Calibri"/>
                <a:ea typeface="+mn-ea"/>
                <a:cs typeface="+mn-cs"/>
              </a:rPr>
            </a:br>
            <a:r>
              <a:rPr lang="en-US" sz="1400" b="0" i="0" dirty="0">
                <a:solidFill>
                  <a:srgbClr val="003D6A"/>
                </a:solidFill>
                <a:latin typeface="Calibri"/>
                <a:ea typeface="+mn-ea"/>
                <a:cs typeface="+mn-cs"/>
                <a:sym typeface="Wingdings"/>
              </a:rPr>
              <a:t></a:t>
            </a:r>
            <a:r>
              <a:rPr lang="en-US" sz="1400" b="0" i="0" dirty="0">
                <a:solidFill>
                  <a:srgbClr val="003D6A"/>
                </a:solidFill>
                <a:latin typeface="Calibri"/>
                <a:ea typeface="+mn-ea"/>
                <a:cs typeface="+mn-cs"/>
              </a:rPr>
              <a:t> Fast and easy design + production </a:t>
            </a:r>
            <a:br>
              <a:rPr lang="en-US" sz="1400" b="0" i="0" dirty="0">
                <a:solidFill>
                  <a:srgbClr val="003D6A"/>
                </a:solidFill>
                <a:latin typeface="Calibri"/>
                <a:ea typeface="+mn-ea"/>
                <a:cs typeface="+mn-cs"/>
              </a:rPr>
            </a:br>
            <a:r>
              <a:rPr lang="en-US" sz="1400" b="0" i="0" dirty="0">
                <a:solidFill>
                  <a:srgbClr val="003D6A"/>
                </a:solidFill>
                <a:latin typeface="Calibri"/>
                <a:ea typeface="+mn-ea"/>
                <a:cs typeface="+mn-cs"/>
              </a:rPr>
              <a:t>      of fingers for complex workpieces </a:t>
            </a:r>
            <a:endParaRPr lang="de-DE" sz="1400" dirty="0" smtClean="0">
              <a:solidFill>
                <a:srgbClr val="003D6A"/>
              </a:solidFill>
            </a:endParaRPr>
          </a:p>
        </p:txBody>
      </p:sp>
      <p:sp>
        <p:nvSpPr>
          <p:cNvPr id="27" name="Textfeld 26"/>
          <p:cNvSpPr txBox="1"/>
          <p:nvPr/>
        </p:nvSpPr>
        <p:spPr>
          <a:xfrm>
            <a:off x="4932040" y="2680397"/>
            <a:ext cx="4320000" cy="3431709"/>
          </a:xfrm>
          <a:prstGeom prst="rect">
            <a:avLst/>
          </a:prstGeom>
          <a:noFill/>
        </p:spPr>
        <p:txBody>
          <a:bodyPr wrap="square" rtlCol="0">
            <a:spAutoFit/>
          </a:bodyPr>
          <a:lstStyle/>
          <a:p>
            <a:pPr marL="355610" indent="-177759" algn="l" defTabSz="914400">
              <a:spcAft>
                <a:spcPts val="600"/>
              </a:spcAft>
              <a:buClr>
                <a:srgbClr val="003D6A"/>
              </a:buClr>
              <a:buSzPct val="70000"/>
              <a:buBlip>
                <a:blip r:embed="rId2"/>
              </a:buBlip>
            </a:pPr>
            <a:r>
              <a:rPr lang="en-US" sz="1400" b="1" i="0" dirty="0">
                <a:solidFill>
                  <a:srgbClr val="003D6A"/>
                </a:solidFill>
                <a:latin typeface="Calibri"/>
                <a:ea typeface="+mn-ea"/>
                <a:cs typeface="+mn-cs"/>
              </a:rPr>
              <a:t>The tool reduces design time enormously (takes only about 15 minutes.) </a:t>
            </a:r>
            <a:r>
              <a:rPr lang="en-US" sz="1400" b="0" i="0" dirty="0">
                <a:solidFill>
                  <a:srgbClr val="003D6A"/>
                </a:solidFill>
                <a:latin typeface="Calibri"/>
                <a:ea typeface="+mn-ea"/>
                <a:cs typeface="+mn-cs"/>
              </a:rPr>
              <a:t/>
            </a:r>
            <a:br>
              <a:rPr lang="en-US" sz="1400" b="0" i="0" dirty="0">
                <a:solidFill>
                  <a:srgbClr val="003D6A"/>
                </a:solidFill>
                <a:latin typeface="Calibri"/>
                <a:ea typeface="+mn-ea"/>
                <a:cs typeface="+mn-cs"/>
              </a:rPr>
            </a:br>
            <a:r>
              <a:rPr lang="en-US" sz="1400" b="0" i="0" dirty="0">
                <a:solidFill>
                  <a:srgbClr val="003D6A"/>
                </a:solidFill>
                <a:latin typeface="Calibri"/>
                <a:ea typeface="+mn-ea"/>
                <a:cs typeface="+mn-cs"/>
                <a:sym typeface="Wingdings"/>
              </a:rPr>
              <a:t></a:t>
            </a:r>
            <a:r>
              <a:rPr lang="en-US" sz="1400" b="0" i="0" dirty="0">
                <a:solidFill>
                  <a:srgbClr val="003D6A"/>
                </a:solidFill>
                <a:latin typeface="Calibri"/>
                <a:ea typeface="+mn-ea"/>
                <a:cs typeface="+mn-cs"/>
              </a:rPr>
              <a:t> Time savings</a:t>
            </a:r>
            <a:br>
              <a:rPr lang="en-US" sz="1400" b="0" i="0" dirty="0">
                <a:solidFill>
                  <a:srgbClr val="003D6A"/>
                </a:solidFill>
                <a:latin typeface="Calibri"/>
                <a:ea typeface="+mn-ea"/>
                <a:cs typeface="+mn-cs"/>
              </a:rPr>
            </a:br>
            <a:r>
              <a:rPr lang="en-US" sz="1400" b="0" i="0" dirty="0">
                <a:solidFill>
                  <a:srgbClr val="003D6A"/>
                </a:solidFill>
                <a:latin typeface="Calibri"/>
                <a:ea typeface="+mn-ea"/>
                <a:cs typeface="+mn-cs"/>
                <a:sym typeface="Wingdings"/>
              </a:rPr>
              <a:t></a:t>
            </a:r>
            <a:r>
              <a:rPr lang="en-US" sz="1400" b="0" i="0" dirty="0">
                <a:solidFill>
                  <a:srgbClr val="003D6A"/>
                </a:solidFill>
                <a:latin typeface="Calibri"/>
                <a:ea typeface="+mn-ea"/>
                <a:cs typeface="+mn-cs"/>
              </a:rPr>
              <a:t> Customer can focus on the construction of his </a:t>
            </a:r>
            <a:br>
              <a:rPr lang="en-US" sz="1400" b="0" i="0" dirty="0">
                <a:solidFill>
                  <a:srgbClr val="003D6A"/>
                </a:solidFill>
                <a:latin typeface="Calibri"/>
                <a:ea typeface="+mn-ea"/>
                <a:cs typeface="+mn-cs"/>
              </a:rPr>
            </a:br>
            <a:r>
              <a:rPr lang="en-US" sz="1400" b="0" i="0" dirty="0">
                <a:solidFill>
                  <a:srgbClr val="003D6A"/>
                </a:solidFill>
                <a:latin typeface="Calibri"/>
                <a:ea typeface="+mn-ea"/>
                <a:cs typeface="+mn-cs"/>
              </a:rPr>
              <a:t>     system </a:t>
            </a:r>
            <a:endParaRPr lang="de-DE" sz="1400" dirty="0">
              <a:solidFill>
                <a:srgbClr val="003D6A"/>
              </a:solidFill>
            </a:endParaRPr>
          </a:p>
          <a:p>
            <a:pPr marL="355610" indent="-177759" algn="l" defTabSz="914400">
              <a:spcAft>
                <a:spcPts val="600"/>
              </a:spcAft>
              <a:buClr>
                <a:srgbClr val="003D6A"/>
              </a:buClr>
              <a:buSzPct val="70000"/>
              <a:buBlip>
                <a:blip r:embed="rId2"/>
              </a:buBlip>
            </a:pPr>
            <a:r>
              <a:rPr lang="en-US" sz="1400" b="1" i="0" dirty="0" smtClean="0">
                <a:solidFill>
                  <a:srgbClr val="003D6A"/>
                </a:solidFill>
                <a:latin typeface="Calibri"/>
                <a:ea typeface="+mn-ea"/>
                <a:cs typeface="+mn-cs"/>
              </a:rPr>
              <a:t>Direct </a:t>
            </a:r>
            <a:r>
              <a:rPr lang="en-US" sz="1400" b="1" i="0" dirty="0">
                <a:solidFill>
                  <a:srgbClr val="003D6A"/>
                </a:solidFill>
                <a:latin typeface="Calibri"/>
                <a:ea typeface="+mn-ea"/>
                <a:cs typeface="+mn-cs"/>
              </a:rPr>
              <a:t>output of price and delivery time for the fingers and offer via e-mail</a:t>
            </a:r>
            <a:r>
              <a:rPr lang="en-US" sz="1400" b="0" i="0" dirty="0">
                <a:solidFill>
                  <a:srgbClr val="003D6A"/>
                </a:solidFill>
                <a:latin typeface="Calibri"/>
                <a:ea typeface="+mn-ea"/>
                <a:cs typeface="+mn-cs"/>
              </a:rPr>
              <a:t/>
            </a:r>
            <a:br>
              <a:rPr lang="en-US" sz="1400" b="0" i="0" dirty="0">
                <a:solidFill>
                  <a:srgbClr val="003D6A"/>
                </a:solidFill>
                <a:latin typeface="Calibri"/>
                <a:ea typeface="+mn-ea"/>
                <a:cs typeface="+mn-cs"/>
              </a:rPr>
            </a:br>
            <a:r>
              <a:rPr lang="en-US" sz="1400" b="0" i="0" dirty="0">
                <a:solidFill>
                  <a:srgbClr val="003D6A"/>
                </a:solidFill>
                <a:latin typeface="Calibri"/>
                <a:ea typeface="+mn-ea"/>
                <a:cs typeface="+mn-cs"/>
                <a:sym typeface="Wingdings"/>
              </a:rPr>
              <a:t></a:t>
            </a:r>
            <a:r>
              <a:rPr lang="en-US" sz="1400" b="0" i="0" dirty="0">
                <a:solidFill>
                  <a:srgbClr val="003D6A"/>
                </a:solidFill>
                <a:latin typeface="Calibri"/>
                <a:ea typeface="+mn-ea"/>
                <a:cs typeface="+mn-cs"/>
              </a:rPr>
              <a:t> No waiting for an offer</a:t>
            </a:r>
            <a:r>
              <a:rPr lang="en-US" sz="1400" b="1" i="0" dirty="0">
                <a:solidFill>
                  <a:srgbClr val="003D6A"/>
                </a:solidFill>
                <a:latin typeface="Calibri"/>
                <a:ea typeface="+mn-ea"/>
                <a:cs typeface="+mn-cs"/>
              </a:rPr>
              <a:t> </a:t>
            </a:r>
            <a:r>
              <a:rPr lang="en-US" sz="1400" b="0" i="0" dirty="0">
                <a:solidFill>
                  <a:srgbClr val="003D6A"/>
                </a:solidFill>
                <a:latin typeface="Calibri"/>
                <a:ea typeface="+mn-ea"/>
                <a:cs typeface="+mn-cs"/>
              </a:rPr>
              <a:t>Full text</a:t>
            </a:r>
            <a:br>
              <a:rPr lang="en-US" sz="1400" b="0" i="0" dirty="0">
                <a:solidFill>
                  <a:srgbClr val="003D6A"/>
                </a:solidFill>
                <a:latin typeface="Calibri"/>
                <a:ea typeface="+mn-ea"/>
                <a:cs typeface="+mn-cs"/>
              </a:rPr>
            </a:br>
            <a:r>
              <a:rPr lang="en-US" sz="1400" b="0" i="0" dirty="0">
                <a:solidFill>
                  <a:srgbClr val="003D6A"/>
                </a:solidFill>
                <a:latin typeface="Calibri"/>
                <a:ea typeface="+mn-ea"/>
                <a:cs typeface="+mn-cs"/>
                <a:sym typeface="Wingdings"/>
              </a:rPr>
              <a:t></a:t>
            </a:r>
            <a:r>
              <a:rPr lang="en-US" sz="1400" b="0" i="0" dirty="0">
                <a:solidFill>
                  <a:srgbClr val="003D6A"/>
                </a:solidFill>
                <a:latin typeface="Calibri"/>
                <a:ea typeface="+mn-ea"/>
                <a:cs typeface="+mn-cs"/>
              </a:rPr>
              <a:t> document available for forwarding to Purchasing</a:t>
            </a:r>
            <a:endParaRPr lang="de-DE" sz="1400" dirty="0">
              <a:solidFill>
                <a:srgbClr val="003D6A"/>
              </a:solidFill>
            </a:endParaRPr>
          </a:p>
          <a:p>
            <a:pPr marL="355610" indent="-177759" algn="l" defTabSz="914400">
              <a:spcAft>
                <a:spcPts val="600"/>
              </a:spcAft>
              <a:buClr>
                <a:srgbClr val="003D6A"/>
              </a:buClr>
              <a:buSzPct val="70000"/>
              <a:buBlip>
                <a:blip r:embed="rId2"/>
              </a:buBlip>
            </a:pPr>
            <a:r>
              <a:rPr lang="en-US" sz="1400" b="1" i="0" dirty="0" smtClean="0">
                <a:solidFill>
                  <a:srgbClr val="003D6A"/>
                </a:solidFill>
                <a:latin typeface="Calibri"/>
                <a:ea typeface="+mn-ea"/>
                <a:cs typeface="+mn-cs"/>
              </a:rPr>
              <a:t>Fast </a:t>
            </a:r>
            <a:r>
              <a:rPr lang="en-US" sz="1400" b="1" i="0" dirty="0">
                <a:solidFill>
                  <a:srgbClr val="003D6A"/>
                </a:solidFill>
                <a:latin typeface="Calibri"/>
                <a:ea typeface="+mn-ea"/>
                <a:cs typeface="+mn-cs"/>
              </a:rPr>
              <a:t>availability of parts (5 days – 14 days for metal) </a:t>
            </a:r>
            <a:r>
              <a:rPr lang="en-US" sz="1400" b="0" i="0" dirty="0">
                <a:solidFill>
                  <a:srgbClr val="003D6A"/>
                </a:solidFill>
                <a:latin typeface="Calibri"/>
                <a:ea typeface="+mn-ea"/>
                <a:cs typeface="+mn-cs"/>
              </a:rPr>
              <a:t>	</a:t>
            </a:r>
            <a:br>
              <a:rPr lang="en-US" sz="1400" b="0" i="0" dirty="0">
                <a:solidFill>
                  <a:srgbClr val="003D6A"/>
                </a:solidFill>
                <a:latin typeface="Calibri"/>
                <a:ea typeface="+mn-ea"/>
                <a:cs typeface="+mn-cs"/>
              </a:rPr>
            </a:br>
            <a:r>
              <a:rPr lang="en-US" sz="1400" b="0" i="0" dirty="0">
                <a:solidFill>
                  <a:srgbClr val="003D6A"/>
                </a:solidFill>
                <a:latin typeface="Calibri"/>
                <a:ea typeface="+mn-ea"/>
                <a:cs typeface="+mn-cs"/>
                <a:sym typeface="Wingdings"/>
              </a:rPr>
              <a:t></a:t>
            </a:r>
            <a:r>
              <a:rPr lang="en-US" sz="1400" b="0" i="0" dirty="0">
                <a:solidFill>
                  <a:srgbClr val="003D6A"/>
                </a:solidFill>
                <a:latin typeface="Calibri"/>
                <a:ea typeface="+mn-ea"/>
                <a:cs typeface="+mn-cs"/>
              </a:rPr>
              <a:t> Short lead time for the customers</a:t>
            </a:r>
            <a:br>
              <a:rPr lang="en-US" sz="1400" b="0" i="0" dirty="0">
                <a:solidFill>
                  <a:srgbClr val="003D6A"/>
                </a:solidFill>
                <a:latin typeface="Calibri"/>
                <a:ea typeface="+mn-ea"/>
                <a:cs typeface="+mn-cs"/>
              </a:rPr>
            </a:br>
            <a:r>
              <a:rPr lang="en-US" sz="1400" b="0" i="0" dirty="0">
                <a:solidFill>
                  <a:srgbClr val="003D6A"/>
                </a:solidFill>
                <a:latin typeface="Calibri"/>
                <a:ea typeface="+mn-ea"/>
                <a:cs typeface="+mn-cs"/>
                <a:sym typeface="Wingdings"/>
              </a:rPr>
              <a:t></a:t>
            </a:r>
            <a:r>
              <a:rPr lang="en-US" sz="1400" b="0" i="0" dirty="0">
                <a:solidFill>
                  <a:srgbClr val="003D6A"/>
                </a:solidFill>
                <a:latin typeface="Calibri"/>
                <a:ea typeface="+mn-ea"/>
                <a:cs typeface="+mn-cs"/>
              </a:rPr>
              <a:t> Fast replacement is possible</a:t>
            </a:r>
            <a:endParaRPr lang="de-DE" sz="1400" dirty="0">
              <a:solidFill>
                <a:srgbClr val="003D6A"/>
              </a:solidFill>
            </a:endParaRPr>
          </a:p>
          <a:p>
            <a:pPr marL="177759" algn="l" defTabSz="914400">
              <a:spcAft>
                <a:spcPts val="600"/>
              </a:spcAft>
              <a:buNone/>
            </a:pPr>
            <a:endParaRPr lang="de-DE" sz="1600" dirty="0">
              <a:solidFill>
                <a:srgbClr val="003D6A"/>
              </a:solidFill>
            </a:endParaRPr>
          </a:p>
        </p:txBody>
      </p:sp>
    </p:spTree>
    <p:extLst>
      <p:ext uri="{BB962C8B-B14F-4D97-AF65-F5344CB8AC3E}">
        <p14:creationId xmlns:p14="http://schemas.microsoft.com/office/powerpoint/2010/main" val="3891945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SCHLUSSCHART_LEHMANN.jpg"/>
          <p:cNvPicPr>
            <a:picLocks noChangeAspect="1"/>
          </p:cNvPicPr>
          <p:nvPr/>
        </p:nvPicPr>
        <p:blipFill>
          <a:blip r:embed="rId3" cstate="print"/>
          <a:stretch>
            <a:fillRect/>
          </a:stretch>
        </p:blipFill>
        <p:spPr>
          <a:xfrm>
            <a:off x="5366" y="0"/>
            <a:ext cx="9133268" cy="6858000"/>
          </a:xfrm>
          <a:prstGeom prst="rect">
            <a:avLst/>
          </a:prstGeom>
        </p:spPr>
      </p:pic>
      <p:sp>
        <p:nvSpPr>
          <p:cNvPr id="3" name="Textfeld 2"/>
          <p:cNvSpPr txBox="1"/>
          <p:nvPr/>
        </p:nvSpPr>
        <p:spPr>
          <a:xfrm>
            <a:off x="6561357" y="6239216"/>
            <a:ext cx="2370973" cy="307777"/>
          </a:xfrm>
          <a:prstGeom prst="rect">
            <a:avLst/>
          </a:prstGeom>
          <a:noFill/>
        </p:spPr>
        <p:txBody>
          <a:bodyPr wrap="square" rtlCol="0">
            <a:spAutoFit/>
          </a:bodyPr>
          <a:lstStyle/>
          <a:p>
            <a:pPr algn="ctr" defTabSz="914400">
              <a:buNone/>
            </a:pPr>
            <a:r>
              <a:rPr lang="en-US" sz="1400" b="0" i="0">
                <a:solidFill>
                  <a:srgbClr val="FFFFFF"/>
                </a:solidFill>
                <a:latin typeface="Calibri"/>
                <a:ea typeface="+mn-ea"/>
                <a:cs typeface="Calibri"/>
              </a:rPr>
              <a:t>www.schunk.com</a:t>
            </a:r>
            <a:endParaRPr lang="de-DE" sz="1400" dirty="0" smtClean="0">
              <a:solidFill>
                <a:srgbClr val="FFFFFF"/>
              </a:solidFill>
              <a:latin typeface="Calibri"/>
              <a:cs typeface="Calibri"/>
            </a:endParaRPr>
          </a:p>
        </p:txBody>
      </p:sp>
      <p:pic>
        <p:nvPicPr>
          <p:cNvPr id="4" name="Bild 3" descr="LOGOBALKEN_NEU.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0912"/>
            <a:ext cx="9143391" cy="1584854"/>
          </a:xfrm>
          <a:prstGeom prst="rect">
            <a:avLst/>
          </a:prstGeom>
        </p:spPr>
      </p:pic>
      <p:pic>
        <p:nvPicPr>
          <p:cNvPr id="5" name="Bild 4" descr="TOOLS_RS_NEU.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233" y="5223117"/>
            <a:ext cx="1376290" cy="1376290"/>
          </a:xfrm>
          <a:prstGeom prst="rect">
            <a:avLst/>
          </a:prstGeom>
        </p:spPr>
      </p:pic>
      <p:pic>
        <p:nvPicPr>
          <p:cNvPr id="6" name="Bild 5" descr="Lehmann_Unterschrift_ weiß.png"/>
          <p:cNvPicPr>
            <a:picLocks noChangeAspect="1"/>
          </p:cNvPicPr>
          <p:nvPr/>
        </p:nvPicPr>
        <p:blipFill>
          <a:blip r:embed="rId6" cstate="print"/>
          <a:stretch>
            <a:fillRect/>
          </a:stretch>
        </p:blipFill>
        <p:spPr>
          <a:xfrm>
            <a:off x="3559850" y="5686267"/>
            <a:ext cx="1692507" cy="734376"/>
          </a:xfrm>
          <a:prstGeom prst="rect">
            <a:avLst/>
          </a:prstGeom>
        </p:spPr>
      </p:pic>
      <p:sp>
        <p:nvSpPr>
          <p:cNvPr id="8" name="Textfeld 7"/>
          <p:cNvSpPr txBox="1"/>
          <p:nvPr/>
        </p:nvSpPr>
        <p:spPr>
          <a:xfrm>
            <a:off x="3694779" y="6156940"/>
            <a:ext cx="2370973" cy="369332"/>
          </a:xfrm>
          <a:prstGeom prst="rect">
            <a:avLst/>
          </a:prstGeom>
          <a:noFill/>
        </p:spPr>
        <p:txBody>
          <a:bodyPr wrap="square" rtlCol="0">
            <a:spAutoFit/>
          </a:bodyPr>
          <a:lstStyle/>
          <a:p>
            <a:pPr algn="l" defTabSz="914400">
              <a:buNone/>
            </a:pPr>
            <a:r>
              <a:rPr lang="en-US" sz="900" b="1" i="0">
                <a:solidFill>
                  <a:srgbClr val="FFFFFF"/>
                </a:solidFill>
                <a:latin typeface="Calibri"/>
                <a:ea typeface="+mn-ea"/>
                <a:cs typeface="Calibri"/>
              </a:rPr>
              <a:t>Jens Lehmann, </a:t>
            </a:r>
            <a:r>
              <a:rPr lang="en-US" sz="900" b="0" i="0">
                <a:solidFill>
                  <a:srgbClr val="FFFFFF"/>
                </a:solidFill>
                <a:latin typeface="Calibri"/>
                <a:ea typeface="+mn-ea"/>
                <a:cs typeface="Calibri"/>
              </a:rPr>
              <a:t>a German goalkeeper legend,</a:t>
            </a:r>
          </a:p>
          <a:p>
            <a:pPr algn="l" defTabSz="914400">
              <a:buNone/>
            </a:pPr>
            <a:r>
              <a:rPr lang="en-US" sz="900" b="0" i="0">
                <a:solidFill>
                  <a:srgbClr val="FFFFFF"/>
                </a:solidFill>
                <a:latin typeface="Calibri"/>
                <a:ea typeface="+mn-ea"/>
                <a:cs typeface="Calibri"/>
              </a:rPr>
              <a:t>brand ambassador for SCHUNK since 2012</a:t>
            </a:r>
            <a:endParaRPr lang="de-DE" sz="900" dirty="0" smtClean="0">
              <a:solidFill>
                <a:srgbClr val="FFFFFF"/>
              </a:solidFill>
              <a:cs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140</Words>
  <Application>Microsoft Office PowerPoint</Application>
  <PresentationFormat>Bildschirmpräsentation (4:3)</PresentationFormat>
  <Paragraphs>22</Paragraphs>
  <Slides>5</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vector>
  </TitlesOfParts>
  <Company>SCHUNK GmbH &amp; Co. KG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Ferien Jobber</dc:creator>
  <cp:lastModifiedBy>Berger, Jona</cp:lastModifiedBy>
  <cp:revision>93</cp:revision>
  <cp:lastPrinted>2016-05-25T08:40:38Z</cp:lastPrinted>
  <dcterms:created xsi:type="dcterms:W3CDTF">2014-05-27T06:54:37Z</dcterms:created>
  <dcterms:modified xsi:type="dcterms:W3CDTF">2016-06-13T08:29:32Z</dcterms:modified>
</cp:coreProperties>
</file>