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57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40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/>
  </p:normalViewPr>
  <p:slideViewPr>
    <p:cSldViewPr>
      <p:cViewPr varScale="1">
        <p:scale>
          <a:sx n="103" d="100"/>
          <a:sy n="103" d="100"/>
        </p:scale>
        <p:origin x="1266" y="7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07.06.2016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4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Zubehör für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Greifsysteme I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eGRIP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eGRIP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-Metall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23928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Juni 2016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590312" y="5744289"/>
            <a:ext cx="3946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https://de.schunk.com/de_de/greifsysteme/#/series/egrip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eGRIP</a:t>
            </a:r>
            <a:r>
              <a:rPr lang="de-DE" sz="4000" b="1" dirty="0" smtClean="0">
                <a:solidFill>
                  <a:schemeClr val="bg1"/>
                </a:solidFill>
              </a:rPr>
              <a:t>-Metall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eGRIP-Metall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Produktpräsentation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err="1" smtClean="0">
                <a:solidFill>
                  <a:srgbClr val="FFFFFF"/>
                </a:solidFill>
              </a:rPr>
              <a:t>eGRIP</a:t>
            </a:r>
            <a:r>
              <a:rPr lang="de-DE" sz="1500" dirty="0" smtClean="0">
                <a:solidFill>
                  <a:srgbClr val="FFFFFF"/>
                </a:solidFill>
              </a:rPr>
              <a:t> - Metall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err="1" smtClean="0">
                <a:solidFill>
                  <a:schemeClr val="bg1"/>
                </a:solidFill>
              </a:rPr>
              <a:t>eGRIP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2820" y="3961770"/>
            <a:ext cx="34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D6A"/>
                </a:solidFill>
              </a:rPr>
              <a:t>Erster Web-Shop mit Konfigurator zum automatischen erstellen und bestellen von Aufsatzbacken aus Metall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48064" y="2029339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Online Softwaretool, </a:t>
            </a:r>
            <a:r>
              <a:rPr lang="de-DE" sz="1600" b="1" dirty="0" smtClean="0">
                <a:solidFill>
                  <a:srgbClr val="003D6A"/>
                </a:solidFill>
              </a:rPr>
              <a:t>das </a:t>
            </a:r>
            <a:r>
              <a:rPr lang="de-DE" sz="1600" b="1" dirty="0">
                <a:solidFill>
                  <a:srgbClr val="003D6A"/>
                </a:solidFill>
              </a:rPr>
              <a:t>die Konturen von Aufsatzbacken passend zum Werkstück automatisch generiert. Zusätzlich zum bisherigen Material PA können nun auch als weitere Materialien Stahl oder Aluminium ausgewählt werden.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25844"/>
            <a:ext cx="3798188" cy="26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Innovativ. Schnell. Flexibel.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241600" y="2676547"/>
            <a:ext cx="3553656" cy="338554"/>
            <a:chOff x="5242617" y="2636912"/>
            <a:chExt cx="3553656" cy="33855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242617" y="2684190"/>
              <a:ext cx="285750" cy="287337"/>
              <a:chOff x="6389688" y="3500438"/>
              <a:chExt cx="285750" cy="28733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5530648" y="2636912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Leichtbaustruktur</a:t>
              </a:r>
              <a:endParaRPr lang="de-DE" sz="1200" b="1" i="1" dirty="0" smtClean="0">
                <a:solidFill>
                  <a:srgbClr val="003D6A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216384" y="2041697"/>
            <a:ext cx="3578872" cy="523220"/>
            <a:chOff x="5252729" y="2034684"/>
            <a:chExt cx="3578872" cy="523220"/>
          </a:xfrm>
        </p:grpSpPr>
        <p:sp>
          <p:nvSpPr>
            <p:cNvPr id="26" name="Textfeld 25"/>
            <p:cNvSpPr txBox="1"/>
            <p:nvPr/>
          </p:nvSpPr>
          <p:spPr>
            <a:xfrm>
              <a:off x="5565976" y="2034684"/>
              <a:ext cx="3265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Finger aus Metall </a:t>
              </a:r>
              <a:br>
                <a:rPr lang="de-DE" sz="1600" b="1" dirty="0" smtClean="0">
                  <a:solidFill>
                    <a:srgbClr val="003D6A"/>
                  </a:solidFill>
                </a:rPr>
              </a:br>
              <a:r>
                <a:rPr lang="de-DE" sz="1200" b="1" i="1" dirty="0">
                  <a:solidFill>
                    <a:srgbClr val="003D6A"/>
                  </a:solidFill>
                </a:rPr>
                <a:t>(Aluminium oder Stahl)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5252729" y="2100988"/>
              <a:ext cx="285750" cy="287337"/>
              <a:chOff x="6389688" y="3500438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7" name="Gruppieren 16"/>
          <p:cNvGrpSpPr/>
          <p:nvPr/>
        </p:nvGrpSpPr>
        <p:grpSpPr>
          <a:xfrm>
            <a:off x="5241600" y="3318410"/>
            <a:ext cx="3578872" cy="523220"/>
            <a:chOff x="5220072" y="3300974"/>
            <a:chExt cx="3578872" cy="523220"/>
          </a:xfrm>
        </p:grpSpPr>
        <p:sp>
          <p:nvSpPr>
            <p:cNvPr id="30" name="Textfeld 29"/>
            <p:cNvSpPr txBox="1"/>
            <p:nvPr/>
          </p:nvSpPr>
          <p:spPr>
            <a:xfrm>
              <a:off x="5533319" y="3300974"/>
              <a:ext cx="3265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Additiv hergestellte Greifkontur</a:t>
              </a:r>
              <a:br>
                <a:rPr lang="de-DE" sz="1600" b="1" dirty="0" smtClean="0">
                  <a:solidFill>
                    <a:srgbClr val="003D6A"/>
                  </a:solidFill>
                </a:rPr>
              </a:b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49" name="Grafik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" y="2011644"/>
            <a:ext cx="3037662" cy="2137436"/>
          </a:xfrm>
          <a:prstGeom prst="rect">
            <a:avLst/>
          </a:prstGeom>
        </p:spPr>
      </p:pic>
      <p:cxnSp>
        <p:nvCxnSpPr>
          <p:cNvPr id="50" name="Gewinkelte Verbindung 49"/>
          <p:cNvCxnSpPr/>
          <p:nvPr/>
        </p:nvCxnSpPr>
        <p:spPr>
          <a:xfrm rot="10800000" flipV="1">
            <a:off x="538412" y="2828189"/>
            <a:ext cx="4702048" cy="378821"/>
          </a:xfrm>
          <a:prstGeom prst="bentConnector3">
            <a:avLst>
              <a:gd name="adj1" fmla="val 23747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27" idx="2"/>
          </p:cNvCxnSpPr>
          <p:nvPr/>
        </p:nvCxnSpPr>
        <p:spPr>
          <a:xfrm rot="10800000" flipV="1">
            <a:off x="2410000" y="2251669"/>
            <a:ext cx="2806384" cy="287335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en 77"/>
          <p:cNvGrpSpPr/>
          <p:nvPr/>
        </p:nvGrpSpPr>
        <p:grpSpPr>
          <a:xfrm>
            <a:off x="2555776" y="4200921"/>
            <a:ext cx="1403192" cy="1335796"/>
            <a:chOff x="2866886" y="4023556"/>
            <a:chExt cx="2253332" cy="1867734"/>
          </a:xfrm>
        </p:grpSpPr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886" y="4023556"/>
              <a:ext cx="2253332" cy="865876"/>
            </a:xfrm>
            <a:prstGeom prst="rect">
              <a:avLst/>
            </a:prstGeom>
          </p:spPr>
        </p:pic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66886" y="4869160"/>
              <a:ext cx="2253332" cy="1022130"/>
            </a:xfrm>
            <a:prstGeom prst="rect">
              <a:avLst/>
            </a:prstGeom>
          </p:spPr>
        </p:pic>
      </p:grpSp>
      <p:cxnSp>
        <p:nvCxnSpPr>
          <p:cNvPr id="51" name="Gewinkelte Verbindung 50"/>
          <p:cNvCxnSpPr>
            <a:stCxn id="33" idx="2"/>
          </p:cNvCxnSpPr>
          <p:nvPr/>
        </p:nvCxnSpPr>
        <p:spPr>
          <a:xfrm rot="10800000" flipV="1">
            <a:off x="1979712" y="3528383"/>
            <a:ext cx="3261888" cy="338628"/>
          </a:xfrm>
          <a:prstGeom prst="bentConnector3">
            <a:avLst>
              <a:gd name="adj1" fmla="val 22902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/>
          <p:cNvGrpSpPr/>
          <p:nvPr/>
        </p:nvGrpSpPr>
        <p:grpSpPr>
          <a:xfrm>
            <a:off x="5240460" y="4058977"/>
            <a:ext cx="3578872" cy="584775"/>
            <a:chOff x="5220072" y="3300974"/>
            <a:chExt cx="3578872" cy="584775"/>
          </a:xfrm>
        </p:grpSpPr>
        <p:sp>
          <p:nvSpPr>
            <p:cNvPr id="80" name="Textfeld 79"/>
            <p:cNvSpPr txBox="1"/>
            <p:nvPr/>
          </p:nvSpPr>
          <p:spPr>
            <a:xfrm>
              <a:off x="5533319" y="3300974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srgbClr val="003D6A"/>
                  </a:solidFill>
                </a:rPr>
                <a:t>Direkte Ausgabe von Preis und Lieferzeit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82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cxnSp>
        <p:nvCxnSpPr>
          <p:cNvPr id="84" name="Gewinkelte Verbindung 83"/>
          <p:cNvCxnSpPr/>
          <p:nvPr/>
        </p:nvCxnSpPr>
        <p:spPr>
          <a:xfrm rot="10800000" flipV="1">
            <a:off x="3667306" y="4268948"/>
            <a:ext cx="1593942" cy="268373"/>
          </a:xfrm>
          <a:prstGeom prst="bentConnector3">
            <a:avLst>
              <a:gd name="adj1" fmla="val 26465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03500" y="473082"/>
            <a:ext cx="6540500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Vorteile - Ihr Nutzen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Finger </a:t>
            </a:r>
            <a:r>
              <a:rPr lang="de-DE" sz="1400" b="1" dirty="0">
                <a:solidFill>
                  <a:srgbClr val="003D6A"/>
                </a:solidFill>
              </a:rPr>
              <a:t>aus Metall mit hoher Festigkeit nun auch konfigurierbar und </a:t>
            </a:r>
            <a:r>
              <a:rPr lang="de-DE" sz="1400" b="1" dirty="0" smtClean="0">
                <a:solidFill>
                  <a:srgbClr val="003D6A"/>
                </a:solidFill>
              </a:rPr>
              <a:t>fertigbar,</a:t>
            </a:r>
            <a:r>
              <a:rPr lang="de-DE" sz="1400" dirty="0">
                <a:solidFill>
                  <a:srgbClr val="003D6A"/>
                </a:solidFill>
              </a:rPr>
              <a:t> die </a:t>
            </a:r>
            <a:r>
              <a:rPr lang="de-DE" sz="1400" dirty="0" err="1" smtClean="0">
                <a:solidFill>
                  <a:srgbClr val="003D6A"/>
                </a:solidFill>
              </a:rPr>
              <a:t>Greiferfinger</a:t>
            </a:r>
            <a:r>
              <a:rPr lang="de-DE" sz="1400" dirty="0" smtClean="0">
                <a:solidFill>
                  <a:srgbClr val="003D6A"/>
                </a:solidFill>
              </a:rPr>
              <a:t> </a:t>
            </a:r>
            <a:r>
              <a:rPr lang="de-DE" sz="1400" dirty="0">
                <a:solidFill>
                  <a:srgbClr val="003D6A"/>
                </a:solidFill>
              </a:rPr>
              <a:t>werden bisher zu 80-90% aus Stahl oder Alu verwendet.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</a:t>
            </a:r>
            <a:r>
              <a:rPr lang="de-DE" sz="1400" dirty="0" smtClean="0">
                <a:solidFill>
                  <a:srgbClr val="003D6A"/>
                </a:solidFill>
              </a:rPr>
              <a:t> </a:t>
            </a:r>
            <a:r>
              <a:rPr lang="de-DE" sz="1400" dirty="0">
                <a:solidFill>
                  <a:srgbClr val="003D6A"/>
                </a:solidFill>
              </a:rPr>
              <a:t>Bewährtes Material</a:t>
            </a:r>
          </a:p>
          <a:p>
            <a:pPr marL="355600" indent="-177800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Leichtbaustruktur senkt das Fingergewicht um bis zu 50 % bei Erhaltung der Festigkeitseigenschaften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Greifer </a:t>
            </a:r>
            <a:r>
              <a:rPr lang="de-DE" sz="1400" dirty="0">
                <a:solidFill>
                  <a:srgbClr val="003D6A"/>
                </a:solidFill>
              </a:rPr>
              <a:t>und Antrieb (Roboter, Portal) </a:t>
            </a:r>
            <a:r>
              <a:rPr lang="de-DE" sz="1400" dirty="0" smtClean="0">
                <a:solidFill>
                  <a:srgbClr val="003D6A"/>
                </a:solidFill>
              </a:rPr>
              <a:t>können 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kleiner </a:t>
            </a:r>
            <a:r>
              <a:rPr lang="de-DE" sz="1400" dirty="0">
                <a:solidFill>
                  <a:srgbClr val="003D6A"/>
                </a:solidFill>
              </a:rPr>
              <a:t>dimensioniert </a:t>
            </a:r>
            <a:r>
              <a:rPr lang="de-DE" sz="1400" dirty="0" smtClean="0">
                <a:solidFill>
                  <a:srgbClr val="003D6A"/>
                </a:solidFill>
              </a:rPr>
              <a:t>werden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Durch </a:t>
            </a:r>
            <a:r>
              <a:rPr lang="de-DE" sz="1400" b="1" dirty="0">
                <a:solidFill>
                  <a:srgbClr val="003D6A"/>
                </a:solidFill>
              </a:rPr>
              <a:t>das additive Fertigungsverfahren können (Greif-)</a:t>
            </a:r>
            <a:r>
              <a:rPr lang="de-DE" sz="1400" b="1" dirty="0" err="1">
                <a:solidFill>
                  <a:srgbClr val="003D6A"/>
                </a:solidFill>
              </a:rPr>
              <a:t>konturen</a:t>
            </a:r>
            <a:r>
              <a:rPr lang="de-DE" sz="1400" b="1" dirty="0">
                <a:solidFill>
                  <a:srgbClr val="003D6A"/>
                </a:solidFill>
              </a:rPr>
              <a:t> abgebildet werden, welche mit herkömmlichen Zerspanen nicht oder nur zeit-aufwändig herstellbar sind </a:t>
            </a:r>
            <a:r>
              <a:rPr lang="de-DE" sz="1400" dirty="0">
                <a:solidFill>
                  <a:srgbClr val="003D6A"/>
                </a:solidFill>
              </a:rPr>
              <a:t/>
            </a:r>
            <a:br>
              <a:rPr lang="de-DE" sz="1400" dirty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Alle </a:t>
            </a:r>
            <a:r>
              <a:rPr lang="de-DE" sz="1400" dirty="0">
                <a:solidFill>
                  <a:srgbClr val="003D6A"/>
                </a:solidFill>
              </a:rPr>
              <a:t>Werkstücke können formschlüssig gegriffen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werden, deshalb ist eine </a:t>
            </a:r>
            <a:r>
              <a:rPr lang="de-DE" sz="1400" dirty="0">
                <a:solidFill>
                  <a:srgbClr val="003D6A"/>
                </a:solidFill>
              </a:rPr>
              <a:t>geringere Kraft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</a:rPr>
              <a:t>     notwendig </a:t>
            </a:r>
            <a:r>
              <a:rPr lang="de-DE" sz="1400" dirty="0">
                <a:solidFill>
                  <a:srgbClr val="003D6A"/>
                </a:solidFill>
              </a:rPr>
              <a:t>und </a:t>
            </a:r>
            <a:r>
              <a:rPr lang="de-DE" sz="1400" dirty="0" smtClean="0">
                <a:solidFill>
                  <a:srgbClr val="003D6A"/>
                </a:solidFill>
              </a:rPr>
              <a:t>es entstehen keine Spannmarken</a:t>
            </a:r>
            <a:r>
              <a:rPr lang="de-DE" sz="1400" dirty="0">
                <a:solidFill>
                  <a:srgbClr val="003D6A"/>
                </a:solidFill>
              </a:rPr>
              <a:t/>
            </a:r>
            <a:br>
              <a:rPr lang="de-DE" sz="1400" dirty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Einfache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und schnelle Konstruktion + Fertigung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/>
            </a:r>
            <a:b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      von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Fingern für komplexe Werkstücke </a:t>
            </a:r>
            <a:endParaRPr lang="de-DE" sz="1400" dirty="0" smtClean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932040" y="2680397"/>
            <a:ext cx="4320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Konstruktionszeit </a:t>
            </a:r>
            <a:r>
              <a:rPr lang="de-DE" sz="1400" b="1" dirty="0">
                <a:solidFill>
                  <a:srgbClr val="003D6A"/>
                </a:solidFill>
              </a:rPr>
              <a:t>sinkt durch das Tool enorm (dauert nur ca. 15 min</a:t>
            </a:r>
            <a:r>
              <a:rPr lang="de-DE" sz="1400" b="1" dirty="0" smtClean="0">
                <a:solidFill>
                  <a:srgbClr val="003D6A"/>
                </a:solidFill>
              </a:rPr>
              <a:t>.) 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Zeitersparnis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Kunde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kann sich auf die Konstruktion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seiner </a:t>
            </a:r>
            <a:b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     Anlage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fokussieren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Direkte </a:t>
            </a:r>
            <a:r>
              <a:rPr lang="de-DE" sz="1400" b="1" dirty="0">
                <a:solidFill>
                  <a:srgbClr val="003D6A"/>
                </a:solidFill>
              </a:rPr>
              <a:t>Ausgabe von Preis und Lieferzeit für die Finger </a:t>
            </a:r>
            <a:r>
              <a:rPr lang="de-DE" sz="1400" b="1" dirty="0" smtClean="0">
                <a:solidFill>
                  <a:srgbClr val="003D6A"/>
                </a:solidFill>
              </a:rPr>
              <a:t>und Angebot per Mail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Keine </a:t>
            </a:r>
            <a:r>
              <a:rPr lang="de-DE" sz="1400" dirty="0">
                <a:solidFill>
                  <a:srgbClr val="003D6A"/>
                </a:solidFill>
              </a:rPr>
              <a:t>Wartezeit auf ein </a:t>
            </a:r>
            <a:r>
              <a:rPr lang="de-DE" sz="1400" dirty="0" smtClean="0">
                <a:solidFill>
                  <a:srgbClr val="003D6A"/>
                </a:solidFill>
              </a:rPr>
              <a:t>Angebot</a:t>
            </a:r>
            <a:r>
              <a:rPr lang="de-DE" sz="1400" b="1" dirty="0" smtClean="0">
                <a:solidFill>
                  <a:srgbClr val="003D6A"/>
                </a:solidFill>
              </a:rPr>
              <a:t> </a:t>
            </a:r>
            <a:r>
              <a:rPr lang="de-DE" sz="1400" dirty="0" smtClean="0">
                <a:solidFill>
                  <a:srgbClr val="003D6A"/>
                </a:solidFill>
              </a:rPr>
              <a:t>Fließtext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Dokument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zur Weitergabe an Einkauf verfügbar</a:t>
            </a:r>
            <a:endParaRPr lang="de-DE" sz="1400" dirty="0">
              <a:solidFill>
                <a:srgbClr val="003D6A"/>
              </a:solidFill>
            </a:endParaRPr>
          </a:p>
          <a:p>
            <a:pPr marL="355600" indent="-177800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de-DE" sz="1400" b="1" dirty="0" smtClean="0">
                <a:solidFill>
                  <a:srgbClr val="003D6A"/>
                </a:solidFill>
              </a:rPr>
              <a:t>Schnelle </a:t>
            </a:r>
            <a:r>
              <a:rPr lang="de-DE" sz="1400" b="1" dirty="0">
                <a:solidFill>
                  <a:srgbClr val="003D6A"/>
                </a:solidFill>
              </a:rPr>
              <a:t>Verfügbarkeit der Teile (5 Tage – 14 Tage für Metall) </a:t>
            </a:r>
            <a:r>
              <a:rPr lang="de-DE" sz="1400" dirty="0">
                <a:solidFill>
                  <a:srgbClr val="003D6A"/>
                </a:solidFill>
              </a:rPr>
              <a:t>	</a:t>
            </a:r>
            <a:r>
              <a:rPr lang="de-DE" sz="1400" dirty="0" smtClean="0">
                <a:solidFill>
                  <a:srgbClr val="003D6A"/>
                </a:solidFill>
              </a:rPr>
              <a:t/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</a:rPr>
              <a:t>Geringe </a:t>
            </a:r>
            <a:r>
              <a:rPr lang="de-DE" sz="1400" dirty="0">
                <a:solidFill>
                  <a:srgbClr val="003D6A"/>
                </a:solidFill>
              </a:rPr>
              <a:t>Vorlaufzeit für die </a:t>
            </a:r>
            <a:r>
              <a:rPr lang="de-DE" sz="1400" dirty="0" smtClean="0">
                <a:solidFill>
                  <a:srgbClr val="003D6A"/>
                </a:solidFill>
              </a:rPr>
              <a:t>Kunden</a:t>
            </a:r>
            <a:br>
              <a:rPr lang="de-DE" sz="1400" dirty="0" smtClean="0">
                <a:solidFill>
                  <a:srgbClr val="003D6A"/>
                </a:solidFill>
              </a:rPr>
            </a:b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 </a:t>
            </a:r>
            <a:r>
              <a:rPr lang="de-DE" sz="1400" dirty="0" smtClean="0">
                <a:solidFill>
                  <a:srgbClr val="003D6A"/>
                </a:solidFill>
                <a:sym typeface="Wingdings" panose="05000000000000000000" pitchFamily="2" charset="2"/>
              </a:rPr>
              <a:t>Schneller </a:t>
            </a:r>
            <a:r>
              <a:rPr lang="de-DE" sz="1400" dirty="0">
                <a:solidFill>
                  <a:srgbClr val="003D6A"/>
                </a:solidFill>
                <a:sym typeface="Wingdings" panose="05000000000000000000" pitchFamily="2" charset="2"/>
              </a:rPr>
              <a:t>Ersatz bei Austausch möglich</a:t>
            </a:r>
            <a:endParaRPr lang="de-DE" sz="1400" dirty="0">
              <a:solidFill>
                <a:srgbClr val="003D6A"/>
              </a:solidFill>
            </a:endParaRPr>
          </a:p>
          <a:p>
            <a:pPr marL="177800">
              <a:spcAft>
                <a:spcPts val="600"/>
              </a:spcAft>
              <a:buSzPct val="70000"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Bildschirmpräsentation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89</cp:revision>
  <cp:lastPrinted>2016-05-25T08:40:38Z</cp:lastPrinted>
  <dcterms:created xsi:type="dcterms:W3CDTF">2014-05-27T06:54:37Z</dcterms:created>
  <dcterms:modified xsi:type="dcterms:W3CDTF">2016-06-07T11:28:48Z</dcterms:modified>
</cp:coreProperties>
</file>