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p:cViewPr varScale="1">
        <p:scale>
          <a:sx n="142" d="100"/>
          <a:sy n="142" d="100"/>
        </p:scale>
        <p:origin x="714" y="108"/>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10.08.2021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10.08.2021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Wechseln I Greiferwechselsystem I SHS</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SHS</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10.08.2021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SHS</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Greiferwechselsystem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Greiferwechselsystem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Das weltweit erste Wechselsystem mit integrierter Anwesenheit- und Verriegelungsabfrage.</a:t>
            </a:r>
            <a:endParaRPr lang="de-DE" sz="1013" b="1">
              <a:solidFill>
                <a:srgbClr val="003D6A"/>
              </a:solidFill>
            </a:endParaRPr>
          </a:p>
          <a:p>
            <a:endParaRPr lang="de-DE" sz="1013" b="1">
              <a:solidFill>
                <a:srgbClr val="00446B"/>
              </a:solidFill>
            </a:endParaRPr>
          </a:p>
          <a:p>
            <a:r>
              <a:rPr lang="de-DE" sz="1013" b="1">
                <a:solidFill>
                  <a:srgbClr val="00446B"/>
                </a:solidFill>
              </a:rPr>
              <a:t>bis zu 58 kg Handhabungsgewicht</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Manuelles Werkzeugwechselsystem mit integrierter Luftdurchführung, Verriegelungsabfrage und optionaler Elektrodurchführung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Flexibel. Kompakt. Intuitiv.</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Komfortable Bedienung manuell über einfachen Verriegelungshebel</a:t>
            </a:r>
            <a:endParaRPr lang="de-DE" sz="1050" i="1"/>
          </a:p>
          <a:p>
            <a:pPr marL="270000" indent="-270000">
              <a:spcAft>
                <a:spcPts val="900"/>
              </a:spcAft>
              <a:buSzPct val="140000"/>
              <a:buBlip>
                <a:blip r:embed="rId2"/>
              </a:buBlip>
            </a:pPr>
            <a:r>
              <a:rPr lang="de-DE" sz="1200" b="1">
                <a:solidFill>
                  <a:srgbClr val="003D6A"/>
                </a:solidFill>
              </a:rPr>
              <a:t>Sechs Baugrößen verfügbar</a:t>
            </a:r>
          </a:p>
          <a:p>
            <a:pPr marL="270000" indent="-270000">
              <a:spcAft>
                <a:spcPts val="900"/>
              </a:spcAft>
              <a:buSzPct val="140000"/>
              <a:buBlip>
                <a:blip r:embed="rId2"/>
              </a:buBlip>
            </a:pPr>
            <a:r>
              <a:rPr lang="de-DE" sz="1200" b="1">
                <a:solidFill>
                  <a:srgbClr val="003D6A"/>
                </a:solidFill>
              </a:rPr>
              <a:t>Sensorik optional zur Abfrage der Verriegelung und Anwesenheitskontrolle</a:t>
            </a:r>
          </a:p>
          <a:p>
            <a:pPr marL="270000" indent="-270000">
              <a:spcAft>
                <a:spcPts val="900"/>
              </a:spcAft>
              <a:buSzPct val="140000"/>
              <a:buBlip>
                <a:blip r:embed="rId2"/>
              </a:buBlip>
            </a:pPr>
            <a:r>
              <a:rPr lang="de-DE" sz="1200" b="1">
                <a:solidFill>
                  <a:srgbClr val="003D6A"/>
                </a:solidFill>
              </a:rPr>
              <a:t>Integrierte Pneumatikdurchführung</a:t>
            </a:r>
          </a:p>
          <a:p>
            <a:pPr marL="270000" indent="-270000">
              <a:spcAft>
                <a:spcPts val="900"/>
              </a:spcAft>
              <a:buSzPct val="140000"/>
              <a:buBlip>
                <a:blip r:embed="rId2"/>
              </a:buBlip>
            </a:pPr>
            <a:r>
              <a:rPr lang="de-DE" sz="1200" b="1">
                <a:solidFill>
                  <a:srgbClr val="003D6A"/>
                </a:solidFill>
              </a:rPr>
              <a:t>Breites Sortiment an Elektro-, Pneumatik- und Fluidmodulen</a:t>
            </a:r>
            <a:endParaRPr lang="de-DE" sz="1050">
              <a:solidFill>
                <a:prstClr val="black"/>
              </a:solidFill>
            </a:endParaRP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Verriegelungsbolzen</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Verriegelungsabfrage</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Verriegelungshebel</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Luftdurchführung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sp>
        <p:nvSpPr>
          <p:cNvPr id="59" name="Textfeld 58"/>
          <p:cNvSpPr txBox="1"/>
          <p:nvPr/>
        </p:nvSpPr>
        <p:spPr>
          <a:xfrm>
            <a:off x="4283968" y="1723768"/>
            <a:ext cx="4464745" cy="828000"/>
          </a:xfrm>
          <a:prstGeom prst="rect">
            <a:avLst/>
          </a:prstGeom>
          <a:noFill/>
        </p:spPr>
        <p:txBody>
          <a:bodyPr wrap="square" rtlCol="0">
            <a:normAutofit fontScale="92500"/>
          </a:bodyPr>
          <a:lstStyle/>
          <a:p>
            <a:r>
              <a:rPr lang="de-DE" sz="900">
                <a:solidFill>
                  <a:srgbClr val="003D6A"/>
                </a:solidFill>
              </a:rPr>
              <a:t>Das manuelle Handwechselsystem (SHS) besteht aus einem Handwechselkopf (SHK) und einem Handwechseladapter (SHA). Der Handwechselkopf (SHK) wird mit dem Handwechseladapter (SHA) durch die Verriegelung spielfrei und formschlüssig verriegelt. Ein Bolzen wird über einen Verriegelungshebel vor oder zurück geschoben zur Verriegelung bzw. Entriegelung. Integrierte pneumatische Durchführungen versorgen das Werkzeug mit Energie.</a:t>
            </a:r>
          </a:p>
          <a:p>
            <a:endParaRPr lang="de-DE" sz="900">
              <a:solidFill>
                <a:srgbClr val="003D6A"/>
              </a:solidFill>
            </a:endParaRPr>
          </a:p>
          <a:p>
            <a:endParaRPr lang="de-DE" sz="900">
              <a:solidFill>
                <a:srgbClr val="003D6A"/>
              </a:solidFill>
            </a:endParaRPr>
          </a:p>
          <a:p>
            <a:endParaRPr lang="de-DE" sz="900">
              <a:solidFill>
                <a:srgbClr val="003D6A"/>
              </a:solidFill>
            </a:endParaRP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Baureihe mit sechs Baugrößen </a:t>
            </a:r>
            <a:r>
              <a:rPr lang="de-DE" sz="1200">
                <a:solidFill>
                  <a:srgbClr val="003D6A"/>
                </a:solidFill>
              </a:rPr>
              <a:t>für die optimale Größenauswahl und ein breites Anwendungsspektrum</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 Pneumatikdurchführung </a:t>
            </a:r>
            <a:r>
              <a:rPr lang="de-DE" sz="1200">
                <a:solidFill>
                  <a:srgbClr val="003D6A"/>
                </a:solidFill>
              </a:rPr>
              <a:t>zur sicheren Energieversorgung der Handhabungsmodule und Werkzeuge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Der Verriegelungshebel wird zur Seite hin geöffnet </a:t>
            </a:r>
            <a:r>
              <a:rPr lang="de-DE" sz="1200">
                <a:solidFill>
                  <a:srgbClr val="003D6A"/>
                </a:solidFill>
              </a:rPr>
              <a:t>damit lässt sich der Wechsler auch in beengten Räumen komfortabel bedienen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Optionale Abfrage der Verriegelung sowie Anwesenheitskontrolle </a:t>
            </a:r>
            <a:r>
              <a:rPr lang="de-DE" sz="1200">
                <a:solidFill>
                  <a:srgbClr val="003D6A"/>
                </a:solidFill>
              </a:rPr>
              <a:t>und dadurch eine gesteigerte Prozesssicherheit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Breites Sortiment an Elektro-, Pneumatik- und Fluidmodulen </a:t>
            </a:r>
            <a:r>
              <a:rPr lang="de-DE" sz="1200">
                <a:solidFill>
                  <a:srgbClr val="003D6A"/>
                </a:solidFill>
              </a:rPr>
              <a:t>für vielfältige Energie-Übertragungsmöglichkeiten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ISO-Flanschbild </a:t>
            </a:r>
            <a:r>
              <a:rPr lang="de-DE" sz="1200">
                <a:solidFill>
                  <a:srgbClr val="003D6A"/>
                </a:solidFill>
              </a:rPr>
              <a:t>für die einfache Montage an die meisten Robotertypen ohne zusätzliche Adapterplatten</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37730146"/>
              </p:ext>
            </p:extLst>
          </p:nvPr>
        </p:nvGraphicFramePr>
        <p:xfrm>
          <a:off x="395535" y="1347614"/>
          <a:ext cx="8353173" cy="2401920"/>
        </p:xfrm>
        <a:graphic>
          <a:graphicData uri="http://schemas.openxmlformats.org/drawingml/2006/table">
            <a:tbl>
              <a:tblPr firstRow="1" bandRow="1">
                <a:effectLst/>
                <a:tableStyleId>{2D5ABB26-0587-4C30-8999-92F81FD0307C}</a:tableStyleId>
              </a:tblPr>
              <a:tblGrid>
                <a:gridCol w="900126">
                  <a:extLst>
                    <a:ext uri="{9D8B030D-6E8A-4147-A177-3AD203B41FA5}">
                      <a16:colId xmlns:a16="http://schemas.microsoft.com/office/drawing/2014/main" val="20000"/>
                    </a:ext>
                  </a:extLst>
                </a:gridCol>
                <a:gridCol w="1260115">
                  <a:extLst>
                    <a:ext uri="{9D8B030D-6E8A-4147-A177-3AD203B41FA5}">
                      <a16:colId xmlns:a16="http://schemas.microsoft.com/office/drawing/2014/main" val="20001"/>
                    </a:ext>
                  </a:extLst>
                </a:gridCol>
                <a:gridCol w="1440264">
                  <a:extLst>
                    <a:ext uri="{9D8B030D-6E8A-4147-A177-3AD203B41FA5}">
                      <a16:colId xmlns:a16="http://schemas.microsoft.com/office/drawing/2014/main" val="20002"/>
                    </a:ext>
                  </a:extLst>
                </a:gridCol>
                <a:gridCol w="1080152">
                  <a:extLst>
                    <a:ext uri="{9D8B030D-6E8A-4147-A177-3AD203B41FA5}">
                      <a16:colId xmlns:a16="http://schemas.microsoft.com/office/drawing/2014/main" val="20003"/>
                    </a:ext>
                  </a:extLst>
                </a:gridCol>
                <a:gridCol w="1116157">
                  <a:extLst>
                    <a:ext uri="{9D8B030D-6E8A-4147-A177-3AD203B41FA5}">
                      <a16:colId xmlns:a16="http://schemas.microsoft.com/office/drawing/2014/main" val="20004"/>
                    </a:ext>
                  </a:extLst>
                </a:gridCol>
                <a:gridCol w="1115955">
                  <a:extLst>
                    <a:ext uri="{9D8B030D-6E8A-4147-A177-3AD203B41FA5}">
                      <a16:colId xmlns:a16="http://schemas.microsoft.com/office/drawing/2014/main" val="20005"/>
                    </a:ext>
                  </a:extLst>
                </a:gridCol>
                <a:gridCol w="1440404">
                  <a:extLst>
                    <a:ext uri="{9D8B030D-6E8A-4147-A177-3AD203B41FA5}">
                      <a16:colId xmlns:a16="http://schemas.microsoft.com/office/drawing/2014/main" val="20006"/>
                    </a:ext>
                  </a:extLst>
                </a:gridCol>
              </a:tblGrid>
              <a:tr h="253080">
                <a:tc gridSpan="7">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Empfohlenes Handlinggewicht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Verriegelungsabfrage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Anzahl Pneumatikdurchführungen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Radial nutzbare Durchführungen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Anschlussflansch nach</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optional über Anbausatz</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0.075 .. 0.14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2 .. 4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ISO 9409-1-40-4-M6</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11</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optional über Anbausatz</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0.1 .. 0.25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3 .. 6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ISO 9409-1-50-4-M6</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75876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optional über Anbausatz</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0.2 .. 0.41</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3 .. 6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ISO 9409-1-63-4-M6</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52634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optional über Anbausatz</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0.35 .. 0.74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4 .. 9</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ISO 9409-1-80-6-M8</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7441614"/>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optional</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0.55 .. 1.3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6 .. 12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ISO 9409-1-100-6-M8</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5663364"/>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optional</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1.2 .. 2.8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6 .. 12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dirty="0">
                          <a:solidFill>
                            <a:srgbClr val="003D6A"/>
                          </a:solidFill>
                          <a:latin typeface="+mn-lt"/>
                          <a:ea typeface="+mn-ea"/>
                          <a:cs typeface="+mn-cs"/>
                        </a:rPr>
                        <a:t>ISO 9409-1-125-6-M10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206"/>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Words>
  <Application>Microsoft Office PowerPoint</Application>
  <PresentationFormat>Bildschirmpräsentation (16:9)</PresentationFormat>
  <Paragraphs>92</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2021-08-10T08:55:50Z</dcterms:modified>
</cp:coreProperties>
</file>