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9" r:id="rId2"/>
    <p:sldId id="294" r:id="rId3"/>
    <p:sldId id="683" r:id="rId4"/>
    <p:sldId id="684" r:id="rId5"/>
    <p:sldId id="682" r:id="rId6"/>
    <p:sldId id="686" r:id="rId7"/>
    <p:sldId id="687" r:id="rId8"/>
    <p:sldId id="688" r:id="rId9"/>
    <p:sldId id="685" r:id="rId10"/>
    <p:sldId id="296" r:id="rId11"/>
    <p:sldId id="691" r:id="rId12"/>
    <p:sldId id="692" r:id="rId13"/>
    <p:sldId id="693" r:id="rId14"/>
    <p:sldId id="694" r:id="rId15"/>
    <p:sldId id="690" r:id="rId16"/>
    <p:sldId id="695" r:id="rId17"/>
    <p:sldId id="279" r:id="rId18"/>
  </p:sldIdLst>
  <p:sldSz cx="9144000" cy="5143500" type="screen16x9"/>
  <p:notesSz cx="6858000" cy="9144000"/>
  <p:custDataLst>
    <p:tags r:id="rId21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EAF2F9"/>
    <a:srgbClr val="D7E2ED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2" autoAdjust="0"/>
    <p:restoredTop sz="94591" autoAdjust="0"/>
  </p:normalViewPr>
  <p:slideViewPr>
    <p:cSldViewPr snapToGrid="0" snapToObjects="1">
      <p:cViewPr varScale="1">
        <p:scale>
          <a:sx n="132" d="100"/>
          <a:sy n="132" d="100"/>
        </p:scale>
        <p:origin x="522" y="9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03.05.2021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03.05.2021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Titel, Verfasser, Datum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hyperlink" Target="http://www.walter-machines.com/typo3temp/pics/HELITRONIC_POWER_Robotlader_82e9f9a2e6.png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nk.int/schip/salestoolbox/index.php?lngCode=de&amp;prokl=werkzeughalter&amp;prgr=PRISMO3&amp;data=advantages&amp;data1=&amp;baugroesse=#inhaltmittefenster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defTabSz="455613"/>
            <a:endParaRPr lang="de-DE" sz="2800" b="1" dirty="0">
              <a:solidFill>
                <a:srgbClr val="FFFFFF"/>
              </a:solidFill>
            </a:endParaRPr>
          </a:p>
          <a:p>
            <a:pPr defTabSz="455613"/>
            <a:r>
              <a:rPr lang="de-DE" sz="2800" b="1" dirty="0" err="1">
                <a:solidFill>
                  <a:srgbClr val="FFFFFF"/>
                </a:solidFill>
              </a:rPr>
              <a:t>Mechanical</a:t>
            </a:r>
            <a:r>
              <a:rPr lang="de-DE" sz="2800" b="1" dirty="0">
                <a:solidFill>
                  <a:srgbClr val="FFFFFF"/>
                </a:solidFill>
              </a:rPr>
              <a:t> Tool </a:t>
            </a:r>
            <a:r>
              <a:rPr lang="de-DE" sz="2800" b="1" dirty="0" err="1">
                <a:solidFill>
                  <a:srgbClr val="FFFFFF"/>
                </a:solidFill>
              </a:rPr>
              <a:t>grinding</a:t>
            </a:r>
            <a:r>
              <a:rPr lang="de-DE" sz="2800" b="1" dirty="0">
                <a:solidFill>
                  <a:srgbClr val="FFFFFF"/>
                </a:solidFill>
              </a:rPr>
              <a:t> toolholder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B533DBB-D553-48DE-B24A-7D214F89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515" y="3473366"/>
            <a:ext cx="1800250" cy="35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D2620DD-581D-45FA-AEDC-EEFA559956C0}"/>
              </a:ext>
            </a:extLst>
          </p:cNvPr>
          <p:cNvSpPr txBox="1"/>
          <p:nvPr/>
        </p:nvSpPr>
        <p:spPr>
          <a:xfrm>
            <a:off x="10708" y="4784171"/>
            <a:ext cx="4923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 PRISMO3 - Roland Böhm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Industries /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>
            <a:normAutofit fontScale="92500" lnSpcReduction="20000"/>
          </a:bodyPr>
          <a:lstStyle/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/>
              <a:t>Tool </a:t>
            </a:r>
            <a:r>
              <a:rPr lang="de-DE" sz="1500" dirty="0" err="1"/>
              <a:t>grinding</a:t>
            </a:r>
            <a:r>
              <a:rPr lang="de-DE" sz="1500" dirty="0"/>
              <a:t> / </a:t>
            </a:r>
            <a:r>
              <a:rPr lang="de-DE" sz="1500" dirty="0" err="1"/>
              <a:t>sharpening</a:t>
            </a: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 err="1"/>
              <a:t>Automated</a:t>
            </a:r>
            <a:r>
              <a:rPr lang="de-DE" sz="1500" dirty="0"/>
              <a:t> </a:t>
            </a:r>
            <a:r>
              <a:rPr lang="de-DE" sz="1500" dirty="0" err="1"/>
              <a:t>grinding</a:t>
            </a:r>
            <a:r>
              <a:rPr lang="de-DE" sz="1500" dirty="0"/>
              <a:t> / </a:t>
            </a:r>
            <a:r>
              <a:rPr lang="de-DE" sz="1500" dirty="0" err="1"/>
              <a:t>sharpening</a:t>
            </a: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/>
              <a:t>Use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measuring</a:t>
            </a:r>
            <a:r>
              <a:rPr lang="de-DE" sz="1500" dirty="0"/>
              <a:t> </a:t>
            </a:r>
            <a:r>
              <a:rPr lang="de-DE" sz="1500" dirty="0" err="1"/>
              <a:t>machines</a:t>
            </a: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/>
              <a:t>Tool </a:t>
            </a:r>
            <a:r>
              <a:rPr lang="de-DE" sz="1500" dirty="0" err="1"/>
              <a:t>grinder</a:t>
            </a:r>
            <a:r>
              <a:rPr lang="de-DE" sz="1500" dirty="0"/>
              <a:t> </a:t>
            </a:r>
            <a:r>
              <a:rPr lang="de-DE" sz="1500" dirty="0" err="1"/>
              <a:t>manufacturer</a:t>
            </a: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/>
              <a:t>Tool </a:t>
            </a:r>
            <a:r>
              <a:rPr lang="de-DE" sz="1500" dirty="0" err="1"/>
              <a:t>maker</a:t>
            </a:r>
            <a:r>
              <a:rPr lang="de-DE" sz="1500" dirty="0"/>
              <a:t> / Tool </a:t>
            </a:r>
            <a:r>
              <a:rPr lang="de-DE" sz="1500" dirty="0" err="1"/>
              <a:t>grinder</a:t>
            </a:r>
            <a:r>
              <a:rPr lang="de-DE" sz="1500" dirty="0"/>
              <a:t> / Tool </a:t>
            </a:r>
            <a:r>
              <a:rPr lang="de-DE" sz="1500" dirty="0" err="1"/>
              <a:t>sharpener</a:t>
            </a:r>
            <a:r>
              <a:rPr lang="de-DE" sz="1500" dirty="0"/>
              <a:t> </a:t>
            </a:r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/>
              <a:t>End-User </a:t>
            </a:r>
            <a:r>
              <a:rPr lang="de-DE" sz="1500" dirty="0" err="1"/>
              <a:t>tool</a:t>
            </a:r>
            <a:r>
              <a:rPr lang="de-DE" sz="1500" dirty="0"/>
              <a:t> </a:t>
            </a:r>
            <a:r>
              <a:rPr lang="de-DE" sz="1500" dirty="0" err="1"/>
              <a:t>grinder</a:t>
            </a:r>
            <a:r>
              <a:rPr lang="de-DE" sz="1500" dirty="0"/>
              <a:t> / </a:t>
            </a:r>
            <a:r>
              <a:rPr lang="de-DE" sz="1500" dirty="0" err="1"/>
              <a:t>tool</a:t>
            </a:r>
            <a:r>
              <a:rPr lang="de-DE" sz="1500" dirty="0"/>
              <a:t> </a:t>
            </a:r>
            <a:r>
              <a:rPr lang="de-DE" sz="1500" dirty="0" err="1"/>
              <a:t>sharpener</a:t>
            </a:r>
            <a:endParaRPr lang="de-DE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3D6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3D6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3D6A"/>
              </a:solidFill>
            </a:endParaRP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2DDB54-BD9B-4813-9D7B-A6B412CB6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045" y="3912048"/>
            <a:ext cx="1464392" cy="287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20B59-A5DB-48EB-A30C-4C4FC606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CNC- </a:t>
            </a:r>
            <a:r>
              <a:rPr lang="de-DE" dirty="0" err="1"/>
              <a:t>maufacturer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dirty="0" err="1"/>
              <a:t>grinding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machines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07C1B3-14AA-463F-B975-50447B0473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9870" y="4768132"/>
            <a:ext cx="2975379" cy="245194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D1B4997-796D-425F-BD7F-4C7C1335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93" y="1043595"/>
            <a:ext cx="1372279" cy="126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Bahnbrechend für maximale Power">
            <a:hlinkClick r:id="rId3" tooltip="Bahnbrechend für maximale Power"/>
            <a:extLst>
              <a:ext uri="{FF2B5EF4-FFF2-40B4-BE49-F238E27FC236}">
                <a16:creationId xmlns:a16="http://schemas.microsoft.com/office/drawing/2014/main" id="{3865BAB2-B80F-491E-892D-02F54933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6000" y="922678"/>
            <a:ext cx="2061340" cy="1649072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816255-F634-4D06-AC95-0EA543A7F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945" y="1136248"/>
            <a:ext cx="1245925" cy="11999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5E5B61A-1060-401E-9256-CC6EC60BF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085" y="1050047"/>
            <a:ext cx="1360698" cy="13837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11AC64C-BD21-4A4E-A7A1-1D667B8FB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998" y="1139419"/>
            <a:ext cx="1416946" cy="11548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896496B-BA14-4085-9070-830147A0E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598" y="1050047"/>
            <a:ext cx="1487852" cy="128045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42B9F45-7AA3-42DD-B751-97E789A0F1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1288" y="2947126"/>
            <a:ext cx="1530465" cy="10006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278B14-EB00-4C55-9513-F298249E2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37" y="2747158"/>
            <a:ext cx="1439841" cy="13527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845A703-4B92-40C3-8894-8098B9DBB0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2141" y="2828795"/>
            <a:ext cx="1351676" cy="119995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489180E-DDE0-449F-A72C-D84E885982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5724" y="2876630"/>
            <a:ext cx="1834209" cy="107118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5EF2047-2121-4091-8322-58C338256D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69927" y="2828795"/>
            <a:ext cx="1314718" cy="11704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DFC5F73-9980-49CD-8F9C-415D87405B89}"/>
              </a:ext>
            </a:extLst>
          </p:cNvPr>
          <p:cNvSpPr txBox="1"/>
          <p:nvPr/>
        </p:nvSpPr>
        <p:spPr>
          <a:xfrm>
            <a:off x="506048" y="2301726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446B"/>
                </a:solidFill>
              </a:rPr>
              <a:t>Saacke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9A7B150-8CA7-4CA7-BDB4-DC429B994B5C}"/>
              </a:ext>
            </a:extLst>
          </p:cNvPr>
          <p:cNvSpPr txBox="1"/>
          <p:nvPr/>
        </p:nvSpPr>
        <p:spPr>
          <a:xfrm>
            <a:off x="1878327" y="2303626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Walter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2A7CB04-B6F7-41DD-B0D9-88D2F0B5EC1C}"/>
              </a:ext>
            </a:extLst>
          </p:cNvPr>
          <p:cNvSpPr txBox="1"/>
          <p:nvPr/>
        </p:nvSpPr>
        <p:spPr>
          <a:xfrm>
            <a:off x="670979" y="3874856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Haas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1CC4C81-D415-4C7E-A2CB-522139FD4540}"/>
              </a:ext>
            </a:extLst>
          </p:cNvPr>
          <p:cNvSpPr txBox="1"/>
          <p:nvPr/>
        </p:nvSpPr>
        <p:spPr>
          <a:xfrm>
            <a:off x="8105608" y="2302760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Ulmer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B4D48AE-69D0-4468-8116-3B4E64F56EEA}"/>
              </a:ext>
            </a:extLst>
          </p:cNvPr>
          <p:cNvSpPr txBox="1"/>
          <p:nvPr/>
        </p:nvSpPr>
        <p:spPr>
          <a:xfrm>
            <a:off x="6526480" y="2290147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Anca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F09298B-AC80-49E7-88F9-DEAEF8DBF123}"/>
              </a:ext>
            </a:extLst>
          </p:cNvPr>
          <p:cNvSpPr txBox="1"/>
          <p:nvPr/>
        </p:nvSpPr>
        <p:spPr>
          <a:xfrm>
            <a:off x="5847667" y="3879474"/>
            <a:ext cx="1107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446B"/>
                </a:solidFill>
              </a:rPr>
              <a:t>Hawema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A598147-587A-4A1E-8F63-E596BD6CAF0D}"/>
              </a:ext>
            </a:extLst>
          </p:cNvPr>
          <p:cNvSpPr txBox="1"/>
          <p:nvPr/>
        </p:nvSpPr>
        <p:spPr>
          <a:xfrm>
            <a:off x="7782083" y="3930924"/>
            <a:ext cx="792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Zoller</a:t>
            </a:r>
            <a:endParaRPr lang="de-DE" sz="1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6CB82FE-A2AA-460D-AC55-076242974872}"/>
              </a:ext>
            </a:extLst>
          </p:cNvPr>
          <p:cNvSpPr txBox="1"/>
          <p:nvPr/>
        </p:nvSpPr>
        <p:spPr>
          <a:xfrm>
            <a:off x="4011574" y="3890302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ISOG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D7679A4-9340-4CD7-B6A8-AF34EB03CA5F}"/>
              </a:ext>
            </a:extLst>
          </p:cNvPr>
          <p:cNvSpPr txBox="1"/>
          <p:nvPr/>
        </p:nvSpPr>
        <p:spPr>
          <a:xfrm>
            <a:off x="3250732" y="2303626"/>
            <a:ext cx="76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Schütte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FE9DCDD-8107-4CF9-AE99-78A2351AEE3A}"/>
              </a:ext>
            </a:extLst>
          </p:cNvPr>
          <p:cNvSpPr txBox="1"/>
          <p:nvPr/>
        </p:nvSpPr>
        <p:spPr>
          <a:xfrm>
            <a:off x="4695120" y="2305614"/>
            <a:ext cx="1015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00446B"/>
                </a:solidFill>
              </a:rPr>
              <a:t>Rollomatic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6787D77-AAEE-456E-BF75-6BDEBB00971F}"/>
              </a:ext>
            </a:extLst>
          </p:cNvPr>
          <p:cNvSpPr txBox="1"/>
          <p:nvPr/>
        </p:nvSpPr>
        <p:spPr>
          <a:xfrm>
            <a:off x="1909528" y="3885574"/>
            <a:ext cx="130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446B"/>
                </a:solidFill>
              </a:rPr>
              <a:t>Schneeberger</a:t>
            </a:r>
          </a:p>
        </p:txBody>
      </p:sp>
    </p:spTree>
    <p:extLst>
      <p:ext uri="{BB962C8B-B14F-4D97-AF65-F5344CB8AC3E}">
        <p14:creationId xmlns:p14="http://schemas.microsoft.com/office/powerpoint/2010/main" val="3760776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2B442-68D4-4F7F-947C-1D1EEFD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Competitors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11485D-D405-43E5-AD17-0B5413696B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ranges</a:t>
            </a:r>
            <a:r>
              <a:rPr lang="de-DE" sz="1400" dirty="0"/>
              <a:t> at SRS W 15 </a:t>
            </a:r>
            <a:r>
              <a:rPr lang="de-DE" sz="1400" dirty="0" err="1"/>
              <a:t>of</a:t>
            </a:r>
            <a:r>
              <a:rPr lang="de-DE" sz="1400" dirty="0"/>
              <a:t> 0,3mm-10mm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ranges</a:t>
            </a:r>
            <a:r>
              <a:rPr lang="de-DE" sz="1400" dirty="0"/>
              <a:t> at SRS </a:t>
            </a:r>
            <a:r>
              <a:rPr lang="de-DE" sz="1400" dirty="0" err="1"/>
              <a:t>depends</a:t>
            </a:r>
            <a:r>
              <a:rPr lang="de-DE" sz="1400" dirty="0"/>
              <a:t> on </a:t>
            </a:r>
            <a:r>
              <a:rPr lang="de-DE" sz="1400" dirty="0" err="1"/>
              <a:t>installation</a:t>
            </a:r>
            <a:r>
              <a:rPr lang="de-DE" sz="1400" dirty="0"/>
              <a:t> type:                                                                                                 </a:t>
            </a:r>
            <a:r>
              <a:rPr lang="de-DE" sz="1400" dirty="0" err="1"/>
              <a:t>upto</a:t>
            </a:r>
            <a:r>
              <a:rPr lang="de-DE" sz="1400" dirty="0"/>
              <a:t> 20mm, 25mm and 32mm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DE" sz="1400" dirty="0"/>
              <a:t>Price (</a:t>
            </a:r>
            <a:r>
              <a:rPr lang="de-DE" sz="1400" dirty="0" err="1"/>
              <a:t>depending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version</a:t>
            </a:r>
            <a:r>
              <a:rPr lang="de-DE" sz="1400" dirty="0"/>
              <a:t> and </a:t>
            </a:r>
            <a:r>
              <a:rPr lang="de-DE" sz="1400" dirty="0" err="1"/>
              <a:t>inputs</a:t>
            </a:r>
            <a:r>
              <a:rPr lang="de-DE" sz="1400" dirty="0"/>
              <a:t>/</a:t>
            </a:r>
            <a:r>
              <a:rPr lang="de-DE" sz="1400" dirty="0" err="1"/>
              <a:t>attachments</a:t>
            </a:r>
            <a:r>
              <a:rPr lang="de-DE" sz="1400" dirty="0"/>
              <a:t>):                                                                           </a:t>
            </a:r>
            <a:r>
              <a:rPr lang="de-DE" sz="1400" dirty="0" err="1"/>
              <a:t>starting</a:t>
            </a:r>
            <a:r>
              <a:rPr lang="de-DE" sz="1400" dirty="0"/>
              <a:t> at 12.500€ </a:t>
            </a:r>
            <a:r>
              <a:rPr lang="de-DE" sz="1400" dirty="0" err="1"/>
              <a:t>to</a:t>
            </a:r>
            <a:r>
              <a:rPr lang="de-DE" sz="1400" dirty="0"/>
              <a:t> 15.000€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3553C3-EBD0-4054-8224-13FB77989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5" name="Picture 6" descr="http://www.schaublin.de/images/schaublin.jpg">
            <a:extLst>
              <a:ext uri="{FF2B5EF4-FFF2-40B4-BE49-F238E27FC236}">
                <a16:creationId xmlns:a16="http://schemas.microsoft.com/office/drawing/2014/main" id="{A3BCACBD-84F4-4105-877D-183A4E36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331" y="1112838"/>
            <a:ext cx="3250790" cy="668602"/>
          </a:xfrm>
          <a:prstGeom prst="rect">
            <a:avLst/>
          </a:prstGeom>
          <a:noFill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DC71AD8-C3B1-433E-B20D-08014AE0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59" y="2476446"/>
            <a:ext cx="2240530" cy="16778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0AB95B-0CB5-442C-93B1-71F09A9AE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39" y="592339"/>
            <a:ext cx="2240530" cy="17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2B442-68D4-4F7F-947C-1D1EEFD24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Competitors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11485D-D405-43E5-AD17-0B5413696B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7"/>
            <a:ext cx="7886700" cy="3208439"/>
          </a:xfrm>
        </p:spPr>
        <p:txBody>
          <a:bodyPr>
            <a:normAutofit fontScale="92500" lnSpcReduction="10000"/>
          </a:bodyPr>
          <a:lstStyle/>
          <a:p>
            <a:pPr marL="0" lvl="1"/>
            <a:endParaRPr lang="de-DE" sz="1300" dirty="0"/>
          </a:p>
          <a:p>
            <a:pPr marL="0" lvl="1"/>
            <a:endParaRPr lang="de-DE" sz="1300" dirty="0"/>
          </a:p>
          <a:p>
            <a:pPr marL="0" lvl="1"/>
            <a:endParaRPr lang="de-DE" sz="1500" dirty="0"/>
          </a:p>
          <a:p>
            <a:r>
              <a:rPr lang="de-DE" sz="1500" dirty="0"/>
              <a:t>ANCA </a:t>
            </a:r>
            <a:r>
              <a:rPr lang="de-DE" sz="1500" dirty="0" err="1"/>
              <a:t>MicroPlus</a:t>
            </a:r>
            <a:r>
              <a:rPr lang="de-DE" sz="1500" dirty="0"/>
              <a:t> </a:t>
            </a:r>
            <a:r>
              <a:rPr lang="de-DE" sz="1500" dirty="0" err="1"/>
              <a:t>workpiece</a:t>
            </a:r>
            <a:r>
              <a:rPr lang="de-DE" sz="1500" dirty="0"/>
              <a:t> </a:t>
            </a:r>
            <a:r>
              <a:rPr lang="de-DE" sz="1500" dirty="0" err="1"/>
              <a:t>clamping</a:t>
            </a:r>
            <a:r>
              <a:rPr lang="de-DE" sz="1500" dirty="0"/>
              <a:t> </a:t>
            </a:r>
            <a:r>
              <a:rPr lang="de-DE" sz="1500" dirty="0" err="1"/>
              <a:t>system</a:t>
            </a:r>
            <a:r>
              <a:rPr lang="de-DE" sz="1500" dirty="0"/>
              <a:t> </a:t>
            </a:r>
            <a:r>
              <a:rPr lang="de-DE" sz="1500" dirty="0" err="1"/>
              <a:t>collet</a:t>
            </a:r>
            <a:r>
              <a:rPr lang="de-DE" sz="1500" dirty="0"/>
              <a:t> </a:t>
            </a:r>
            <a:r>
              <a:rPr lang="de-DE" sz="1500" dirty="0" err="1"/>
              <a:t>chucks</a:t>
            </a:r>
            <a:r>
              <a:rPr lang="de-DE" sz="1500" dirty="0"/>
              <a:t> / support </a:t>
            </a:r>
            <a:r>
              <a:rPr lang="de-DE" sz="1500" dirty="0" err="1"/>
              <a:t>system</a:t>
            </a:r>
            <a:endParaRPr lang="de-D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The </a:t>
            </a:r>
            <a:r>
              <a:rPr lang="de-DE" sz="1500" dirty="0" err="1"/>
              <a:t>MicroPlus</a:t>
            </a:r>
            <a:r>
              <a:rPr lang="de-DE" sz="1500" dirty="0"/>
              <a:t> </a:t>
            </a:r>
            <a:r>
              <a:rPr lang="de-DE" sz="1500" dirty="0" err="1"/>
              <a:t>system</a:t>
            </a:r>
            <a:r>
              <a:rPr lang="de-DE" sz="1500" dirty="0"/>
              <a:t> </a:t>
            </a:r>
            <a:r>
              <a:rPr lang="de-DE" sz="1500" dirty="0" err="1"/>
              <a:t>consists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two</a:t>
            </a:r>
            <a:r>
              <a:rPr lang="de-DE" sz="1500" dirty="0"/>
              <a:t> separate </a:t>
            </a:r>
            <a:r>
              <a:rPr lang="de-DE" sz="1500" dirty="0" err="1"/>
              <a:t>parts</a:t>
            </a:r>
            <a:r>
              <a:rPr lang="de-DE" sz="1500" dirty="0"/>
              <a:t>: </a:t>
            </a:r>
            <a:r>
              <a:rPr lang="de-DE" sz="1500" dirty="0" err="1"/>
              <a:t>the</a:t>
            </a:r>
            <a:r>
              <a:rPr lang="de-DE" sz="1500" dirty="0"/>
              <a:t> Flexi-</a:t>
            </a:r>
            <a:r>
              <a:rPr lang="de-DE" sz="1500" dirty="0" err="1"/>
              <a:t>chuck</a:t>
            </a:r>
            <a:r>
              <a:rPr lang="de-DE" sz="1500" dirty="0"/>
              <a:t>                                              (</a:t>
            </a:r>
            <a:r>
              <a:rPr lang="de-DE" sz="1500" dirty="0" err="1"/>
              <a:t>Workpiece</a:t>
            </a:r>
            <a:r>
              <a:rPr lang="de-DE" sz="1500" dirty="0"/>
              <a:t>/</a:t>
            </a:r>
            <a:r>
              <a:rPr lang="de-DE" sz="1500" dirty="0" err="1"/>
              <a:t>tool</a:t>
            </a:r>
            <a:r>
              <a:rPr lang="de-DE" sz="1500" dirty="0"/>
              <a:t> holder) and </a:t>
            </a:r>
            <a:r>
              <a:rPr lang="de-DE" sz="1500" dirty="0" err="1"/>
              <a:t>the</a:t>
            </a:r>
            <a:r>
              <a:rPr lang="de-DE" sz="1500" dirty="0"/>
              <a:t> Overhead-</a:t>
            </a:r>
            <a:r>
              <a:rPr lang="de-DE" sz="1500" dirty="0" err="1"/>
              <a:t>clamping</a:t>
            </a:r>
            <a:r>
              <a:rPr lang="de-DE" sz="1500" dirty="0"/>
              <a:t> </a:t>
            </a:r>
            <a:r>
              <a:rPr lang="de-DE" sz="1500" dirty="0" err="1"/>
              <a:t>system</a:t>
            </a:r>
            <a:r>
              <a:rPr lang="de-DE" sz="1500" dirty="0"/>
              <a:t>,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tool</a:t>
            </a:r>
            <a:r>
              <a:rPr lang="de-DE" sz="1500" dirty="0"/>
              <a:t> </a:t>
            </a:r>
            <a:r>
              <a:rPr lang="de-DE" sz="1500" dirty="0" err="1"/>
              <a:t>guidance</a:t>
            </a:r>
            <a:r>
              <a:rPr lang="de-DE" sz="1500" dirty="0"/>
              <a:t>!</a:t>
            </a:r>
          </a:p>
          <a:p>
            <a:endParaRPr lang="de-D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 err="1"/>
              <a:t>Clamping</a:t>
            </a:r>
            <a:r>
              <a:rPr lang="de-DE" sz="1500" dirty="0"/>
              <a:t> </a:t>
            </a:r>
            <a:r>
              <a:rPr lang="de-DE" sz="1500" dirty="0" err="1"/>
              <a:t>ranges</a:t>
            </a:r>
            <a:r>
              <a:rPr lang="de-DE" sz="1500" dirty="0"/>
              <a:t> at </a:t>
            </a:r>
            <a:r>
              <a:rPr lang="de-DE" sz="1500" dirty="0" err="1"/>
              <a:t>MicroPlus</a:t>
            </a:r>
            <a:r>
              <a:rPr lang="de-DE" sz="1500" dirty="0"/>
              <a:t>: 1mm-13mm                                                                                                    (</a:t>
            </a:r>
            <a:r>
              <a:rPr lang="de-DE" sz="1500" dirty="0" err="1"/>
              <a:t>Schaublin</a:t>
            </a:r>
            <a:r>
              <a:rPr lang="de-DE" sz="1500" dirty="0"/>
              <a:t> W20 </a:t>
            </a:r>
            <a:r>
              <a:rPr lang="de-DE" sz="1500" dirty="0" err="1"/>
              <a:t>collet</a:t>
            </a:r>
            <a:r>
              <a:rPr lang="de-DE" sz="1500" dirty="0"/>
              <a:t> </a:t>
            </a:r>
            <a:r>
              <a:rPr lang="de-DE" sz="1500" dirty="0" err="1"/>
              <a:t>chucks</a:t>
            </a:r>
            <a:r>
              <a:rPr lang="de-DE" sz="1500" dirty="0"/>
              <a:t> </a:t>
            </a:r>
            <a:r>
              <a:rPr lang="de-DE" sz="1500" dirty="0" err="1"/>
              <a:t>are</a:t>
            </a:r>
            <a:r>
              <a:rPr lang="de-DE" sz="1500" dirty="0"/>
              <a:t> </a:t>
            </a:r>
            <a:r>
              <a:rPr lang="de-DE" sz="1500" dirty="0" err="1"/>
              <a:t>used</a:t>
            </a:r>
            <a:r>
              <a:rPr lang="de-DE" sz="1500" dirty="0"/>
              <a:t>!)</a:t>
            </a:r>
          </a:p>
          <a:p>
            <a:endParaRPr lang="de-DE" sz="1500" dirty="0"/>
          </a:p>
          <a:p>
            <a:endParaRPr lang="de-DE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Price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Flexi-</a:t>
            </a:r>
            <a:r>
              <a:rPr lang="de-DE" sz="1500" dirty="0" err="1"/>
              <a:t>chuck</a:t>
            </a:r>
            <a:r>
              <a:rPr lang="de-DE" sz="1500" dirty="0"/>
              <a:t>: 6500.-€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Price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required</a:t>
            </a:r>
            <a:r>
              <a:rPr lang="de-DE" sz="1500" dirty="0"/>
              <a:t> OTC-</a:t>
            </a:r>
            <a:r>
              <a:rPr lang="de-DE" sz="1500" dirty="0" err="1"/>
              <a:t>mounting</a:t>
            </a:r>
            <a:r>
              <a:rPr lang="de-DE" sz="1500" dirty="0"/>
              <a:t>: 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3553C3-EBD0-4054-8224-13FB77989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7C69B6-275E-4C6A-9E71-1B8F51BE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02" y="888301"/>
            <a:ext cx="1661556" cy="6894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82BE9A-B79E-45D5-9F26-4BE94887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02" y="753285"/>
            <a:ext cx="1793147" cy="18437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B16544D-07E1-4EE4-BF14-25854B699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80" y="2717056"/>
            <a:ext cx="2356669" cy="156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0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EDB1F-5107-4BB5-B721-22236FB7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Competitors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4298D1-1A05-4EA9-8CB7-89F4892BF9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125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400" dirty="0" err="1">
                <a:solidFill>
                  <a:srgbClr val="003D6A"/>
                </a:solidFill>
              </a:rPr>
              <a:t>SwissChuck</a:t>
            </a:r>
            <a:r>
              <a:rPr lang="de-DE" sz="1400" dirty="0">
                <a:solidFill>
                  <a:srgbClr val="003D6A"/>
                </a:solidFill>
              </a:rPr>
              <a:t> TGC / FTGC </a:t>
            </a:r>
          </a:p>
          <a:p>
            <a:pPr>
              <a:lnSpc>
                <a:spcPct val="80000"/>
              </a:lnSpc>
            </a:pPr>
            <a:r>
              <a:rPr lang="de-DE" sz="1400" dirty="0">
                <a:solidFill>
                  <a:srgbClr val="003D6A"/>
                </a:solidFill>
              </a:rPr>
              <a:t>Lamellar </a:t>
            </a:r>
            <a:r>
              <a:rPr lang="de-DE" sz="1400" dirty="0" err="1">
                <a:solidFill>
                  <a:srgbClr val="003D6A"/>
                </a:solidFill>
              </a:rPr>
              <a:t>chuck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with</a:t>
            </a:r>
            <a:r>
              <a:rPr lang="de-DE" sz="1400" dirty="0">
                <a:solidFill>
                  <a:srgbClr val="003D6A"/>
                </a:solidFill>
              </a:rPr>
              <a:t> a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range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2mm – 15mm</a:t>
            </a: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Run-out </a:t>
            </a:r>
            <a:r>
              <a:rPr lang="de-DE" sz="1400" dirty="0" err="1">
                <a:solidFill>
                  <a:srgbClr val="003D6A"/>
                </a:solidFill>
              </a:rPr>
              <a:t>accuracy</a:t>
            </a:r>
            <a:r>
              <a:rPr lang="de-DE" sz="1400" dirty="0">
                <a:solidFill>
                  <a:srgbClr val="003D6A"/>
                </a:solidFill>
              </a:rPr>
              <a:t>  &lt;= 0,005mm </a:t>
            </a:r>
            <a:r>
              <a:rPr lang="de-DE" sz="1400" dirty="0" err="1">
                <a:solidFill>
                  <a:srgbClr val="003D6A"/>
                </a:solidFill>
              </a:rPr>
              <a:t>with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defined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overhang</a:t>
            </a:r>
            <a:r>
              <a:rPr lang="de-DE" sz="1400" dirty="0">
                <a:solidFill>
                  <a:srgbClr val="003D6A"/>
                </a:solidFill>
              </a:rPr>
              <a:t> and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length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3D6A"/>
                </a:solidFill>
              </a:rPr>
              <a:t>Execution</a:t>
            </a:r>
            <a:r>
              <a:rPr lang="de-DE" sz="1400" dirty="0">
                <a:solidFill>
                  <a:srgbClr val="003D6A"/>
                </a:solidFill>
              </a:rPr>
              <a:t> TGC-operation </a:t>
            </a:r>
            <a:r>
              <a:rPr lang="de-DE" sz="1400" dirty="0" err="1">
                <a:solidFill>
                  <a:srgbClr val="003D6A"/>
                </a:solidFill>
              </a:rPr>
              <a:t>by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means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power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cylinder</a:t>
            </a: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3D6A"/>
                </a:solidFill>
              </a:rPr>
              <a:t>Execution</a:t>
            </a:r>
            <a:r>
              <a:rPr lang="de-DE" sz="1400" dirty="0">
                <a:solidFill>
                  <a:srgbClr val="003D6A"/>
                </a:solidFill>
              </a:rPr>
              <a:t> FTGC – front end </a:t>
            </a:r>
            <a:r>
              <a:rPr lang="de-DE" sz="1400" dirty="0" err="1">
                <a:solidFill>
                  <a:srgbClr val="003D6A"/>
                </a:solidFill>
              </a:rPr>
              <a:t>operation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lnSpc>
                <a:spcPct val="80000"/>
              </a:lnSpc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Price: </a:t>
            </a:r>
            <a:r>
              <a:rPr lang="de-DE" sz="1400" dirty="0" err="1">
                <a:solidFill>
                  <a:srgbClr val="003D6A"/>
                </a:solidFill>
              </a:rPr>
              <a:t>depending</a:t>
            </a:r>
            <a:r>
              <a:rPr lang="de-DE" sz="1400" dirty="0">
                <a:solidFill>
                  <a:srgbClr val="003D6A"/>
                </a:solidFill>
              </a:rPr>
              <a:t> on variant and </a:t>
            </a:r>
            <a:r>
              <a:rPr lang="de-DE" sz="1400" dirty="0" err="1">
                <a:solidFill>
                  <a:srgbClr val="003D6A"/>
                </a:solidFill>
              </a:rPr>
              <a:t>installation</a:t>
            </a:r>
            <a:r>
              <a:rPr lang="de-DE" sz="1400" dirty="0">
                <a:solidFill>
                  <a:srgbClr val="003D6A"/>
                </a:solidFill>
              </a:rPr>
              <a:t>/</a:t>
            </a:r>
            <a:r>
              <a:rPr lang="de-DE" sz="1400" dirty="0" err="1">
                <a:solidFill>
                  <a:srgbClr val="003D6A"/>
                </a:solidFill>
              </a:rPr>
              <a:t>attachment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parts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de-DE" sz="1400" dirty="0">
                <a:solidFill>
                  <a:srgbClr val="003D6A"/>
                </a:solidFill>
              </a:rPr>
              <a:t>     </a:t>
            </a:r>
            <a:r>
              <a:rPr lang="de-DE" sz="1400" dirty="0" err="1">
                <a:solidFill>
                  <a:srgbClr val="003D6A"/>
                </a:solidFill>
              </a:rPr>
              <a:t>from</a:t>
            </a:r>
            <a:r>
              <a:rPr lang="de-DE" sz="1400" dirty="0">
                <a:solidFill>
                  <a:srgbClr val="003D6A"/>
                </a:solidFill>
              </a:rPr>
              <a:t> 17000€ 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to</a:t>
            </a:r>
            <a:r>
              <a:rPr lang="de-DE" sz="1400" dirty="0">
                <a:solidFill>
                  <a:srgbClr val="003D6A"/>
                </a:solidFill>
              </a:rPr>
              <a:t> ca. 20000€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1F45F5-E6FC-4616-9878-48C6F0FA2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A3B76E-D4BC-4DDD-917F-B5E2DF02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93" y="918087"/>
            <a:ext cx="1402916" cy="5131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86CA002-EB65-4225-9B0C-963B77956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97" b="22014"/>
          <a:stretch/>
        </p:blipFill>
        <p:spPr>
          <a:xfrm>
            <a:off x="1828800" y="1024339"/>
            <a:ext cx="1348094" cy="4403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C68306-95B6-4675-B2A0-CACB4D82D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545" y="328339"/>
            <a:ext cx="2356666" cy="23566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9D342F9-2CFD-4B53-907F-78A43E501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06" y="2803666"/>
            <a:ext cx="1479244" cy="142174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DE251F-A3AA-4AFB-8E74-DED30FC83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672" y="2803666"/>
            <a:ext cx="1468789" cy="14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62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pPr algn="ctr"/>
            <a:r>
              <a:rPr lang="de-DE" dirty="0" err="1"/>
              <a:t>Competitors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8396134" cy="3083078"/>
          </a:xfrm>
        </p:spPr>
        <p:txBody>
          <a:bodyPr>
            <a:normAutofit/>
          </a:bodyPr>
          <a:lstStyle/>
          <a:p>
            <a:endParaRPr lang="de-DE" sz="1400" dirty="0">
              <a:solidFill>
                <a:srgbClr val="003D6A"/>
              </a:solidFill>
            </a:endParaRPr>
          </a:p>
          <a:p>
            <a:endParaRPr lang="de-DE" sz="1400" dirty="0">
              <a:solidFill>
                <a:srgbClr val="003D6A"/>
              </a:solidFill>
            </a:endParaRPr>
          </a:p>
          <a:p>
            <a:r>
              <a:rPr lang="de-DE" sz="1400" dirty="0" err="1">
                <a:solidFill>
                  <a:srgbClr val="003D6A"/>
                </a:solidFill>
              </a:rPr>
              <a:t>pmh</a:t>
            </a:r>
            <a:r>
              <a:rPr lang="de-DE" sz="1400" dirty="0">
                <a:solidFill>
                  <a:srgbClr val="003D6A"/>
                </a:solidFill>
              </a:rPr>
              <a:t> Heyn  SEG </a:t>
            </a:r>
            <a:r>
              <a:rPr lang="de-DE" sz="1400" dirty="0" err="1">
                <a:solidFill>
                  <a:srgbClr val="003D6A"/>
                </a:solidFill>
              </a:rPr>
              <a:t>collet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chuck</a:t>
            </a:r>
            <a:endParaRPr lang="de-DE" sz="1400" dirty="0">
              <a:solidFill>
                <a:srgbClr val="003D6A"/>
              </a:solidFill>
            </a:endParaRPr>
          </a:p>
          <a:p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Run-out </a:t>
            </a:r>
            <a:r>
              <a:rPr lang="de-DE" sz="1400" dirty="0" err="1">
                <a:solidFill>
                  <a:srgbClr val="003D6A"/>
                </a:solidFill>
              </a:rPr>
              <a:t>accuracy</a:t>
            </a:r>
            <a:r>
              <a:rPr lang="de-DE" sz="1400" dirty="0">
                <a:solidFill>
                  <a:srgbClr val="003D6A"/>
                </a:solidFill>
              </a:rPr>
              <a:t> &lt; 0,005mm </a:t>
            </a:r>
            <a:r>
              <a:rPr lang="de-DE" sz="1400" dirty="0" err="1">
                <a:solidFill>
                  <a:srgbClr val="003D6A"/>
                </a:solidFill>
              </a:rPr>
              <a:t>over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 </a:t>
            </a:r>
            <a:r>
              <a:rPr lang="de-DE" sz="1400" dirty="0" err="1">
                <a:solidFill>
                  <a:srgbClr val="003D6A"/>
                </a:solidFill>
              </a:rPr>
              <a:t>entire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range</a:t>
            </a:r>
            <a:r>
              <a:rPr lang="de-DE" sz="1400" dirty="0">
                <a:solidFill>
                  <a:srgbClr val="003D6A"/>
                </a:solidFill>
              </a:rPr>
              <a:t>                                                                                 (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length</a:t>
            </a:r>
            <a:r>
              <a:rPr lang="de-DE" sz="1400" dirty="0">
                <a:solidFill>
                  <a:srgbClr val="003D6A"/>
                </a:solidFill>
              </a:rPr>
              <a:t>?)</a:t>
            </a:r>
          </a:p>
          <a:p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Operation </a:t>
            </a:r>
            <a:r>
              <a:rPr lang="de-DE" sz="1400" dirty="0" err="1">
                <a:solidFill>
                  <a:srgbClr val="003D6A"/>
                </a:solidFill>
              </a:rPr>
              <a:t>types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SEG </a:t>
            </a:r>
            <a:r>
              <a:rPr lang="de-DE" sz="1400" dirty="0" err="1">
                <a:solidFill>
                  <a:srgbClr val="003D6A"/>
                </a:solidFill>
              </a:rPr>
              <a:t>collet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chuck</a:t>
            </a:r>
            <a:r>
              <a:rPr lang="de-DE" sz="1400" dirty="0">
                <a:solidFill>
                  <a:srgbClr val="003D6A"/>
                </a:solidFill>
              </a:rPr>
              <a:t>: </a:t>
            </a:r>
            <a:r>
              <a:rPr lang="de-DE" sz="1400" dirty="0" err="1">
                <a:solidFill>
                  <a:srgbClr val="003D6A"/>
                </a:solidFill>
              </a:rPr>
              <a:t>pneumatic</a:t>
            </a:r>
            <a:r>
              <a:rPr lang="de-DE" sz="1400" dirty="0">
                <a:solidFill>
                  <a:srgbClr val="003D6A"/>
                </a:solidFill>
              </a:rPr>
              <a:t> and external</a:t>
            </a:r>
          </a:p>
          <a:p>
            <a:endParaRPr lang="de-DE" sz="1400" dirty="0">
              <a:solidFill>
                <a:srgbClr val="003D6A"/>
              </a:solidFill>
            </a:endParaRPr>
          </a:p>
          <a:p>
            <a:endParaRPr lang="de-DE" sz="1400" dirty="0">
              <a:solidFill>
                <a:srgbClr val="003D6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3D6A"/>
                </a:solidFill>
              </a:rPr>
              <a:t>Price: </a:t>
            </a:r>
            <a:r>
              <a:rPr lang="de-DE" sz="1400" dirty="0" err="1">
                <a:solidFill>
                  <a:srgbClr val="003D6A"/>
                </a:solidFill>
              </a:rPr>
              <a:t>depending</a:t>
            </a:r>
            <a:r>
              <a:rPr lang="de-DE" sz="1400" dirty="0">
                <a:solidFill>
                  <a:srgbClr val="003D6A"/>
                </a:solidFill>
              </a:rPr>
              <a:t> on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variant and </a:t>
            </a:r>
            <a:r>
              <a:rPr lang="de-DE" sz="1400" dirty="0" err="1">
                <a:solidFill>
                  <a:srgbClr val="003D6A"/>
                </a:solidFill>
              </a:rPr>
              <a:t>installation</a:t>
            </a:r>
            <a:r>
              <a:rPr lang="de-DE" sz="1400" dirty="0">
                <a:solidFill>
                  <a:srgbClr val="003D6A"/>
                </a:solidFill>
              </a:rPr>
              <a:t>/</a:t>
            </a:r>
            <a:r>
              <a:rPr lang="de-DE" sz="1400" dirty="0" err="1">
                <a:solidFill>
                  <a:srgbClr val="003D6A"/>
                </a:solidFill>
              </a:rPr>
              <a:t>attachment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parts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from</a:t>
            </a:r>
            <a:r>
              <a:rPr lang="de-DE" sz="1400" dirty="0">
                <a:solidFill>
                  <a:srgbClr val="003D6A"/>
                </a:solidFill>
              </a:rPr>
              <a:t> 8.000€ 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to</a:t>
            </a:r>
            <a:r>
              <a:rPr lang="de-DE" sz="1400" dirty="0">
                <a:solidFill>
                  <a:srgbClr val="003D6A"/>
                </a:solidFill>
              </a:rPr>
              <a:t> 12.000€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8AE1CE-E6DD-4A70-B46A-091583CDC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112838"/>
            <a:ext cx="2379690" cy="3841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6217D84-5707-4558-8D99-9792F2B2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02" y="1400484"/>
            <a:ext cx="3211245" cy="2507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08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9F81E-A227-48FC-82D0-03CC711C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Marketing </a:t>
            </a:r>
            <a:r>
              <a:rPr lang="de-DE" dirty="0" err="1"/>
              <a:t>measures</a:t>
            </a:r>
            <a:r>
              <a:rPr lang="de-DE" dirty="0"/>
              <a:t> / </a:t>
            </a:r>
            <a:r>
              <a:rPr lang="de-DE" dirty="0" err="1"/>
              <a:t>informations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EB55F0-7063-4830-91C1-1F7D0090F9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rgbClr val="003D6A"/>
                </a:solidFill>
              </a:rPr>
              <a:t>Sales Tool Box - STB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C920AF-3A4C-4A99-8028-9D45D511D5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42183443-452B-442F-872E-FC761FE64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51" y="1024339"/>
            <a:ext cx="3539898" cy="325475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3C76A1A-1363-4C17-B2DA-BE732DCE08FE}"/>
              </a:ext>
            </a:extLst>
          </p:cNvPr>
          <p:cNvSpPr txBox="1"/>
          <p:nvPr/>
        </p:nvSpPr>
        <p:spPr>
          <a:xfrm rot="16200000">
            <a:off x="5844128" y="2164071"/>
            <a:ext cx="3254759" cy="975295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>
                <a:solidFill>
                  <a:srgbClr val="003D6A"/>
                </a:solidFill>
                <a:hlinkClick r:id="rId3"/>
              </a:rPr>
              <a:t>http://www.schunk.int/schip/salestoolbox/index.php?lngCode=de&amp;prokl=werkzeughalter&amp;prgr=PRISMO3&amp;data=advantages&amp;data1=&amp;baugroesse=#inhaltmittefenster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5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572000" y="1144587"/>
            <a:ext cx="4374000" cy="2854325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D6A"/>
                </a:solidFill>
              </a:rPr>
              <a:t>Flexible clamping in clamping diameter                    range 3-20 mm </a:t>
            </a:r>
          </a:p>
          <a:p>
            <a:pPr algn="just"/>
            <a:endParaRPr lang="de-DE" sz="1400" dirty="0"/>
          </a:p>
          <a:p>
            <a:pPr algn="just"/>
            <a:r>
              <a:rPr lang="de-DE" sz="1400" dirty="0"/>
              <a:t>-&gt; </a:t>
            </a:r>
            <a:r>
              <a:rPr lang="en-US" sz="1400" dirty="0">
                <a:solidFill>
                  <a:srgbClr val="003D6A"/>
                </a:solidFill>
              </a:rPr>
              <a:t>without retooling 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5B8853C-E8A9-4C0F-9566-456F7380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2501" y="404808"/>
            <a:ext cx="2118997" cy="41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nhaltsplatzhalter 7" descr="Prismo3_DM12-Reibale.jpg">
            <a:extLst>
              <a:ext uri="{FF2B5EF4-FFF2-40B4-BE49-F238E27FC236}">
                <a16:creationId xmlns:a16="http://schemas.microsoft.com/office/drawing/2014/main" id="{CD4A2E20-63B8-4030-896E-E38807F0F48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 cstate="print"/>
          <a:stretch>
            <a:fillRect/>
          </a:stretch>
        </p:blipFill>
        <p:spPr>
          <a:xfrm>
            <a:off x="326571" y="1180584"/>
            <a:ext cx="4171950" cy="2782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30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Produktmerkmale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43462"/>
          </a:xfrm>
        </p:spPr>
        <p:txBody>
          <a:bodyPr>
            <a:normAutofit fontScale="92500" lnSpcReduction="10000"/>
          </a:bodyPr>
          <a:lstStyle/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/>
              <a:t>Flexible multi-range </a:t>
            </a:r>
            <a:r>
              <a:rPr lang="de-DE" sz="1500" dirty="0" err="1"/>
              <a:t>chuck</a:t>
            </a:r>
            <a:r>
              <a:rPr lang="de-DE" sz="1500" dirty="0"/>
              <a:t>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direct</a:t>
            </a:r>
            <a:r>
              <a:rPr lang="de-DE" sz="1500" dirty="0"/>
              <a:t> </a:t>
            </a:r>
            <a:r>
              <a:rPr lang="de-DE" sz="1500" dirty="0" err="1"/>
              <a:t>clamping</a:t>
            </a:r>
            <a:r>
              <a:rPr lang="de-DE" sz="1500" dirty="0"/>
              <a:t> </a:t>
            </a:r>
            <a:r>
              <a:rPr lang="de-DE" sz="1500" dirty="0" err="1"/>
              <a:t>from</a:t>
            </a:r>
            <a:r>
              <a:rPr lang="de-DE" sz="1500" dirty="0"/>
              <a:t> </a:t>
            </a:r>
            <a:r>
              <a:rPr lang="de-DE" sz="1500" dirty="0" err="1"/>
              <a:t>diameter</a:t>
            </a:r>
            <a:r>
              <a:rPr lang="de-DE" sz="1500" dirty="0"/>
              <a:t> 3 </a:t>
            </a:r>
            <a:r>
              <a:rPr lang="de-DE" sz="1500" dirty="0" err="1"/>
              <a:t>to</a:t>
            </a:r>
            <a:r>
              <a:rPr lang="de-DE" sz="1500" dirty="0"/>
              <a:t> 20mm –</a:t>
            </a:r>
            <a:r>
              <a:rPr lang="de-DE" sz="1500" dirty="0" err="1"/>
              <a:t>seamless</a:t>
            </a: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 err="1"/>
              <a:t>Precise</a:t>
            </a:r>
            <a:r>
              <a:rPr lang="de-DE" sz="1500" dirty="0"/>
              <a:t>, durable </a:t>
            </a:r>
            <a:r>
              <a:rPr lang="de-DE" sz="1500" dirty="0" err="1"/>
              <a:t>clamping</a:t>
            </a:r>
            <a:r>
              <a:rPr lang="de-DE" sz="1500" dirty="0"/>
              <a:t>- and </a:t>
            </a:r>
            <a:r>
              <a:rPr lang="de-DE" sz="1500" dirty="0" err="1"/>
              <a:t>run</a:t>
            </a:r>
            <a:r>
              <a:rPr lang="de-DE" sz="1500" dirty="0"/>
              <a:t>-out </a:t>
            </a:r>
            <a:r>
              <a:rPr lang="de-DE" sz="1500" dirty="0" err="1"/>
              <a:t>accuracy</a:t>
            </a:r>
            <a:r>
              <a:rPr lang="de-DE" sz="1500" dirty="0"/>
              <a:t>&lt;= 0,010 mm*</a:t>
            </a:r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 err="1"/>
              <a:t>No</a:t>
            </a:r>
            <a:r>
              <a:rPr lang="de-DE" sz="1500" dirty="0"/>
              <a:t> x-</a:t>
            </a:r>
            <a:r>
              <a:rPr lang="de-DE" sz="1500" dirty="0" err="1"/>
              <a:t>axis</a:t>
            </a:r>
            <a:r>
              <a:rPr lang="de-DE" sz="1500" dirty="0"/>
              <a:t> </a:t>
            </a:r>
            <a:r>
              <a:rPr lang="de-DE" sz="1500" dirty="0" err="1"/>
              <a:t>displacement</a:t>
            </a:r>
            <a:r>
              <a:rPr lang="de-DE" sz="1500" dirty="0"/>
              <a:t>: </a:t>
            </a:r>
            <a:r>
              <a:rPr lang="de-DE" sz="1500" dirty="0" err="1"/>
              <a:t>therefore</a:t>
            </a:r>
            <a:r>
              <a:rPr lang="de-DE" sz="1500" dirty="0"/>
              <a:t>  permanent, durable and reliable </a:t>
            </a:r>
            <a:r>
              <a:rPr lang="de-DE" sz="1500" dirty="0" err="1"/>
              <a:t>clamping</a:t>
            </a:r>
            <a:r>
              <a:rPr lang="de-DE" sz="1500" dirty="0"/>
              <a:t> </a:t>
            </a:r>
            <a:r>
              <a:rPr lang="de-DE" sz="1500" dirty="0" err="1"/>
              <a:t>position</a:t>
            </a:r>
            <a:r>
              <a:rPr lang="de-DE" sz="1500" dirty="0"/>
              <a:t> – also </a:t>
            </a:r>
            <a:r>
              <a:rPr lang="de-DE" sz="1500" dirty="0" err="1"/>
              <a:t>without</a:t>
            </a:r>
            <a:r>
              <a:rPr lang="de-DE" sz="1500" dirty="0"/>
              <a:t> axial </a:t>
            </a:r>
            <a:r>
              <a:rPr lang="de-DE" sz="1500" dirty="0" err="1"/>
              <a:t>stop</a:t>
            </a:r>
            <a:r>
              <a:rPr lang="de-DE" sz="1500" dirty="0"/>
              <a:t> !</a:t>
            </a:r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 err="1"/>
              <a:t>Interference</a:t>
            </a:r>
            <a:r>
              <a:rPr lang="de-DE" sz="1500" dirty="0"/>
              <a:t> </a:t>
            </a:r>
            <a:r>
              <a:rPr lang="de-DE" sz="1500" dirty="0" err="1"/>
              <a:t>contour</a:t>
            </a:r>
            <a:r>
              <a:rPr lang="de-DE" sz="1500" dirty="0"/>
              <a:t> </a:t>
            </a:r>
            <a:r>
              <a:rPr lang="de-DE" sz="1500" dirty="0" err="1"/>
              <a:t>optimized</a:t>
            </a:r>
            <a:r>
              <a:rPr lang="de-DE" sz="1500" dirty="0"/>
              <a:t> </a:t>
            </a:r>
            <a:r>
              <a:rPr lang="de-DE" sz="1500" dirty="0" err="1"/>
              <a:t>for</a:t>
            </a:r>
            <a:r>
              <a:rPr lang="de-DE" sz="1500" dirty="0"/>
              <a:t> optimal </a:t>
            </a:r>
            <a:r>
              <a:rPr lang="de-DE" sz="1500" dirty="0" err="1"/>
              <a:t>grinding</a:t>
            </a:r>
            <a:r>
              <a:rPr lang="de-DE" sz="1500" dirty="0"/>
              <a:t> / </a:t>
            </a:r>
            <a:r>
              <a:rPr lang="de-DE" sz="1500" dirty="0" err="1"/>
              <a:t>sharpening</a:t>
            </a:r>
            <a:r>
              <a:rPr lang="de-DE" sz="1500" dirty="0"/>
              <a:t> </a:t>
            </a:r>
            <a:r>
              <a:rPr lang="de-DE" sz="1500" dirty="0" err="1"/>
              <a:t>processing</a:t>
            </a:r>
            <a:r>
              <a:rPr lang="de-DE" sz="1500" dirty="0"/>
              <a:t>- </a:t>
            </a:r>
            <a:r>
              <a:rPr lang="de-DE" sz="1500" dirty="0" err="1"/>
              <a:t>grinding</a:t>
            </a:r>
            <a:r>
              <a:rPr lang="de-DE" sz="1500" dirty="0"/>
              <a:t> </a:t>
            </a:r>
            <a:r>
              <a:rPr lang="de-DE" sz="1500" dirty="0" err="1"/>
              <a:t>wheels</a:t>
            </a:r>
            <a:r>
              <a:rPr lang="de-DE" sz="1500" dirty="0"/>
              <a:t> </a:t>
            </a:r>
            <a:r>
              <a:rPr lang="de-DE" sz="1500" dirty="0" err="1"/>
              <a:t>outlet</a:t>
            </a: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 err="1"/>
              <a:t>Wear</a:t>
            </a:r>
            <a:r>
              <a:rPr lang="de-DE" sz="1500" dirty="0"/>
              <a:t> </a:t>
            </a:r>
            <a:r>
              <a:rPr lang="de-DE" sz="1500" dirty="0" err="1"/>
              <a:t>resistant</a:t>
            </a:r>
            <a:r>
              <a:rPr lang="de-DE" sz="1500" dirty="0"/>
              <a:t> and reliable </a:t>
            </a:r>
            <a:r>
              <a:rPr lang="de-DE" sz="1500" dirty="0" err="1"/>
              <a:t>clamping</a:t>
            </a:r>
            <a:r>
              <a:rPr lang="de-DE" sz="1500" dirty="0"/>
              <a:t> </a:t>
            </a:r>
            <a:r>
              <a:rPr lang="de-DE" sz="1500" dirty="0" err="1"/>
              <a:t>diameter</a:t>
            </a:r>
            <a:r>
              <a:rPr lang="de-DE" sz="1500" dirty="0"/>
              <a:t>/</a:t>
            </a:r>
            <a:r>
              <a:rPr lang="de-DE" sz="1500" dirty="0" err="1"/>
              <a:t>area</a:t>
            </a:r>
            <a:r>
              <a:rPr lang="de-DE" sz="1500" dirty="0"/>
              <a:t> </a:t>
            </a:r>
            <a:r>
              <a:rPr lang="de-DE" sz="1500" dirty="0" err="1"/>
              <a:t>through</a:t>
            </a:r>
            <a:r>
              <a:rPr lang="de-DE" sz="1500" dirty="0"/>
              <a:t> </a:t>
            </a:r>
            <a:r>
              <a:rPr lang="de-DE" sz="1500" dirty="0" err="1"/>
              <a:t>hard</a:t>
            </a:r>
            <a:r>
              <a:rPr lang="de-DE" sz="1500" dirty="0"/>
              <a:t> </a:t>
            </a:r>
            <a:r>
              <a:rPr lang="de-DE" sz="1500" dirty="0" err="1"/>
              <a:t>coating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eroded</a:t>
            </a:r>
            <a:r>
              <a:rPr lang="de-DE" sz="1500" dirty="0"/>
              <a:t> </a:t>
            </a:r>
            <a:r>
              <a:rPr lang="de-DE" sz="1500" dirty="0" err="1"/>
              <a:t>jaws</a:t>
            </a: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 err="1"/>
              <a:t>Automated</a:t>
            </a:r>
            <a:r>
              <a:rPr lang="de-DE" sz="1500" dirty="0"/>
              <a:t>, </a:t>
            </a:r>
            <a:r>
              <a:rPr lang="de-DE" sz="1500" dirty="0" err="1"/>
              <a:t>unmanned</a:t>
            </a:r>
            <a:r>
              <a:rPr lang="de-DE" sz="1500" dirty="0"/>
              <a:t> </a:t>
            </a:r>
            <a:r>
              <a:rPr lang="de-DE" sz="1500" dirty="0" err="1"/>
              <a:t>loading</a:t>
            </a:r>
            <a:r>
              <a:rPr lang="de-DE" sz="1500" dirty="0"/>
              <a:t> 24/7, </a:t>
            </a:r>
            <a:r>
              <a:rPr lang="de-DE" sz="1500" dirty="0" err="1"/>
              <a:t>therefore</a:t>
            </a:r>
            <a:r>
              <a:rPr lang="de-DE" sz="1500" dirty="0"/>
              <a:t> flexible </a:t>
            </a:r>
            <a:r>
              <a:rPr lang="de-DE" sz="1500" dirty="0" err="1"/>
              <a:t>loading</a:t>
            </a:r>
            <a:r>
              <a:rPr lang="de-DE" sz="1500" dirty="0"/>
              <a:t> </a:t>
            </a:r>
            <a:r>
              <a:rPr lang="de-DE" sz="1500" dirty="0" err="1"/>
              <a:t>possibility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different </a:t>
            </a:r>
            <a:r>
              <a:rPr lang="de-DE" sz="1500" dirty="0" err="1"/>
              <a:t>shank</a:t>
            </a:r>
            <a:r>
              <a:rPr lang="de-DE" sz="1500" dirty="0"/>
              <a:t> </a:t>
            </a:r>
            <a:r>
              <a:rPr lang="de-DE" sz="1500" dirty="0" err="1"/>
              <a:t>diameters</a:t>
            </a:r>
            <a:endParaRPr lang="de-DE" sz="1500" dirty="0"/>
          </a:p>
          <a:p>
            <a:pPr marL="180975" lvl="1" indent="-180975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500" dirty="0" err="1"/>
              <a:t>Savings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set-up</a:t>
            </a:r>
            <a:r>
              <a:rPr lang="de-DE" sz="1500" dirty="0"/>
              <a:t> </a:t>
            </a:r>
            <a:r>
              <a:rPr lang="de-DE" sz="1500" dirty="0" err="1"/>
              <a:t>costs</a:t>
            </a:r>
            <a:r>
              <a:rPr lang="de-DE" sz="1500" dirty="0"/>
              <a:t> </a:t>
            </a:r>
            <a:r>
              <a:rPr lang="de-DE" sz="1500" dirty="0" err="1"/>
              <a:t>up</a:t>
            </a:r>
            <a:r>
              <a:rPr lang="de-DE" sz="1500" dirty="0"/>
              <a:t> </a:t>
            </a:r>
            <a:r>
              <a:rPr lang="de-DE" sz="1500" dirty="0" err="1"/>
              <a:t>to</a:t>
            </a:r>
            <a:r>
              <a:rPr lang="de-DE" sz="1500" dirty="0"/>
              <a:t> 70%</a:t>
            </a:r>
          </a:p>
          <a:p>
            <a:pPr marL="0" lvl="1">
              <a:lnSpc>
                <a:spcPct val="100000"/>
              </a:lnSpc>
              <a:tabLst>
                <a:tab pos="180975" algn="l"/>
              </a:tabLst>
            </a:pPr>
            <a:endParaRPr lang="de-DE" sz="1600" dirty="0"/>
          </a:p>
          <a:p>
            <a:pPr marL="0" lvl="1">
              <a:lnSpc>
                <a:spcPct val="100000"/>
              </a:lnSpc>
              <a:tabLst>
                <a:tab pos="180975" algn="l"/>
              </a:tabLst>
            </a:pPr>
            <a:endParaRPr lang="de-DE" sz="1600" dirty="0"/>
          </a:p>
          <a:p>
            <a:pPr marL="0" lvl="1" indent="0">
              <a:lnSpc>
                <a:spcPct val="100000"/>
              </a:lnSpc>
              <a:buNone/>
            </a:pPr>
            <a:r>
              <a:rPr lang="de-DE" sz="1300" dirty="0">
                <a:solidFill>
                  <a:srgbClr val="003D6A"/>
                </a:solidFill>
              </a:rPr>
              <a:t>*</a:t>
            </a:r>
            <a:r>
              <a:rPr lang="de-DE" sz="1300" dirty="0" err="1">
                <a:solidFill>
                  <a:srgbClr val="003D6A"/>
                </a:solidFill>
              </a:rPr>
              <a:t>With</a:t>
            </a:r>
            <a:r>
              <a:rPr lang="de-DE" sz="1300" dirty="0">
                <a:solidFill>
                  <a:srgbClr val="003D6A"/>
                </a:solidFill>
              </a:rPr>
              <a:t> an </a:t>
            </a:r>
            <a:r>
              <a:rPr lang="de-DE" sz="1300" dirty="0" err="1">
                <a:solidFill>
                  <a:srgbClr val="003D6A"/>
                </a:solidFill>
              </a:rPr>
              <a:t>extension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length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of</a:t>
            </a:r>
            <a:r>
              <a:rPr lang="de-DE" sz="1300" dirty="0">
                <a:solidFill>
                  <a:srgbClr val="003D6A"/>
                </a:solidFill>
              </a:rPr>
              <a:t> max. 45mm, </a:t>
            </a:r>
            <a:r>
              <a:rPr lang="de-DE" sz="1300" dirty="0" err="1">
                <a:solidFill>
                  <a:srgbClr val="003D6A"/>
                </a:solidFill>
              </a:rPr>
              <a:t>over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the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entire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clamping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range</a:t>
            </a:r>
            <a:r>
              <a:rPr lang="de-DE" sz="1300" dirty="0">
                <a:solidFill>
                  <a:srgbClr val="003D6A"/>
                </a:solidFill>
              </a:rPr>
              <a:t>, at maximum </a:t>
            </a:r>
            <a:r>
              <a:rPr lang="de-DE" sz="1300" dirty="0" err="1">
                <a:solidFill>
                  <a:srgbClr val="003D6A"/>
                </a:solidFill>
              </a:rPr>
              <a:t>clamping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force</a:t>
            </a:r>
            <a:r>
              <a:rPr lang="de-DE" sz="1300" dirty="0">
                <a:solidFill>
                  <a:srgbClr val="003D6A"/>
                </a:solidFill>
              </a:rPr>
              <a:t>.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de-DE" sz="1300" dirty="0">
                <a:solidFill>
                  <a:srgbClr val="003D6A"/>
                </a:solidFill>
              </a:rPr>
              <a:t>*Higher / </a:t>
            </a:r>
            <a:r>
              <a:rPr lang="de-DE" sz="1300" dirty="0" err="1"/>
              <a:t>more</a:t>
            </a:r>
            <a:r>
              <a:rPr lang="de-DE" sz="1300" dirty="0"/>
              <a:t> </a:t>
            </a:r>
            <a:r>
              <a:rPr lang="de-DE" sz="1300" dirty="0" err="1"/>
              <a:t>detailed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run</a:t>
            </a:r>
            <a:r>
              <a:rPr lang="de-DE" sz="1300" dirty="0">
                <a:solidFill>
                  <a:srgbClr val="003D6A"/>
                </a:solidFill>
              </a:rPr>
              <a:t>-out </a:t>
            </a:r>
            <a:r>
              <a:rPr lang="de-DE" sz="1300" dirty="0" err="1">
                <a:solidFill>
                  <a:srgbClr val="003D6A"/>
                </a:solidFill>
              </a:rPr>
              <a:t>accuracys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can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be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garantueed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with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adapted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process</a:t>
            </a:r>
            <a:r>
              <a:rPr lang="de-DE" sz="1300" dirty="0">
                <a:solidFill>
                  <a:srgbClr val="003D6A"/>
                </a:solidFill>
              </a:rPr>
              <a:t> </a:t>
            </a:r>
            <a:r>
              <a:rPr lang="de-DE" sz="1300" dirty="0" err="1">
                <a:solidFill>
                  <a:srgbClr val="003D6A"/>
                </a:solidFill>
              </a:rPr>
              <a:t>conditions</a:t>
            </a:r>
            <a:r>
              <a:rPr lang="de-DE" sz="1300" dirty="0">
                <a:solidFill>
                  <a:srgbClr val="003D6A"/>
                </a:solidFill>
              </a:rPr>
              <a:t>!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BB060BE-1C9E-4C0E-88BB-D6F064E29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12422">
            <a:off x="7068076" y="3436641"/>
            <a:ext cx="1944270" cy="38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98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2EC93D-4B3F-43BD-8B46-8FE61A2FE2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E1A6FD3-0F8D-4278-9636-F513FCF9F4EF}"/>
              </a:ext>
            </a:extLst>
          </p:cNvPr>
          <p:cNvSpPr txBox="1">
            <a:spLocks/>
          </p:cNvSpPr>
          <p:nvPr/>
        </p:nvSpPr>
        <p:spPr>
          <a:xfrm>
            <a:off x="561443" y="389471"/>
            <a:ext cx="8074557" cy="422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171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446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Operation</a:t>
            </a:r>
          </a:p>
        </p:txBody>
      </p:sp>
      <p:pic>
        <p:nvPicPr>
          <p:cNvPr id="8" name="Inhaltsplatzhalter 1">
            <a:extLst>
              <a:ext uri="{FF2B5EF4-FFF2-40B4-BE49-F238E27FC236}">
                <a16:creationId xmlns:a16="http://schemas.microsoft.com/office/drawing/2014/main" id="{72397045-0600-40B4-88E4-A7D73E19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12" y="1422506"/>
            <a:ext cx="1336031" cy="1341250"/>
          </a:xfrm>
          <a:prstGeom prst="rect">
            <a:avLst/>
          </a:prstGeom>
        </p:spPr>
      </p:pic>
      <p:sp>
        <p:nvSpPr>
          <p:cNvPr id="9" name="Zylinder 8">
            <a:extLst>
              <a:ext uri="{FF2B5EF4-FFF2-40B4-BE49-F238E27FC236}">
                <a16:creationId xmlns:a16="http://schemas.microsoft.com/office/drawing/2014/main" id="{E09B1309-ABBD-43F4-A35D-353186B9D03F}"/>
              </a:ext>
            </a:extLst>
          </p:cNvPr>
          <p:cNvSpPr/>
          <p:nvPr/>
        </p:nvSpPr>
        <p:spPr>
          <a:xfrm rot="5400000">
            <a:off x="1126501" y="1426981"/>
            <a:ext cx="409364" cy="1240174"/>
          </a:xfrm>
          <a:prstGeom prst="can">
            <a:avLst>
              <a:gd name="adj" fmla="val 848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AutoShape 5">
            <a:extLst>
              <a:ext uri="{FF2B5EF4-FFF2-40B4-BE49-F238E27FC236}">
                <a16:creationId xmlns:a16="http://schemas.microsoft.com/office/drawing/2014/main" id="{ED56D384-9EF1-4483-BAD3-252409DE91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19505" y="2013159"/>
            <a:ext cx="7235456" cy="0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556EA24E-E6DF-444B-B5BE-1404759D7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065" y="1878952"/>
            <a:ext cx="1249414" cy="31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92">
            <a:extLst>
              <a:ext uri="{FF2B5EF4-FFF2-40B4-BE49-F238E27FC236}">
                <a16:creationId xmlns:a16="http://schemas.microsoft.com/office/drawing/2014/main" id="{190BFCAE-5FE8-4473-A2BF-5C73B2072992}"/>
              </a:ext>
            </a:extLst>
          </p:cNvPr>
          <p:cNvCxnSpPr>
            <a:cxnSpLocks/>
          </p:cNvCxnSpPr>
          <p:nvPr/>
        </p:nvCxnSpPr>
        <p:spPr>
          <a:xfrm>
            <a:off x="2046356" y="1177523"/>
            <a:ext cx="57716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92">
            <a:extLst>
              <a:ext uri="{FF2B5EF4-FFF2-40B4-BE49-F238E27FC236}">
                <a16:creationId xmlns:a16="http://schemas.microsoft.com/office/drawing/2014/main" id="{EEE95C51-98DD-4143-9666-6448DDFF0CFA}"/>
              </a:ext>
            </a:extLst>
          </p:cNvPr>
          <p:cNvCxnSpPr>
            <a:cxnSpLocks/>
          </p:cNvCxnSpPr>
          <p:nvPr/>
        </p:nvCxnSpPr>
        <p:spPr>
          <a:xfrm>
            <a:off x="2059676" y="3098803"/>
            <a:ext cx="57716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9B8F6ACD-979C-4AAB-BB39-7B849C844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867" y="1142440"/>
            <a:ext cx="93940" cy="200926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B71ADA5-0D6D-46D1-A3BD-D63CC6B00857}"/>
              </a:ext>
            </a:extLst>
          </p:cNvPr>
          <p:cNvSpPr/>
          <p:nvPr/>
        </p:nvSpPr>
        <p:spPr>
          <a:xfrm>
            <a:off x="2636837" y="1570126"/>
            <a:ext cx="308209" cy="104601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C0073D4-07A5-416B-BBB9-569C6F9D1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052" y="1800319"/>
            <a:ext cx="339226" cy="86858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C8B89BA-1258-4FAF-AA26-78BD57835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304" y="834751"/>
            <a:ext cx="1189903" cy="101246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DEC374A-1160-4677-982B-15D6D3D24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34" y="1547455"/>
            <a:ext cx="537544" cy="12003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BFDC4AC-C8C4-4D80-B000-0525FEB99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34" y="1607676"/>
            <a:ext cx="537544" cy="12003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32FFF0-C127-4831-9E63-9492D12C0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34" y="1678172"/>
            <a:ext cx="537544" cy="12003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49BCBB2-E97A-4441-972B-B37779C03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7606" y="371812"/>
            <a:ext cx="131439" cy="184520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560B508-8E07-4FC9-81BC-D321458690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4795" r="28632" b="1"/>
          <a:stretch/>
        </p:blipFill>
        <p:spPr>
          <a:xfrm>
            <a:off x="6881863" y="821330"/>
            <a:ext cx="1657453" cy="18844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89BAD34-5F36-4229-B662-B30C932723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1863" y="500845"/>
            <a:ext cx="93940" cy="40185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2D1F5E1-399E-48BE-8C3C-BAFC07EF41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6096" y="500845"/>
            <a:ext cx="93940" cy="401853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0854E2BB-B8B6-4967-B6B4-A4A4FF8C7143}"/>
              </a:ext>
            </a:extLst>
          </p:cNvPr>
          <p:cNvSpPr/>
          <p:nvPr/>
        </p:nvSpPr>
        <p:spPr>
          <a:xfrm>
            <a:off x="5369202" y="2503070"/>
            <a:ext cx="17720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>
                <a:solidFill>
                  <a:srgbClr val="003D6A"/>
                </a:solidFill>
              </a:rPr>
              <a:t>feeding</a:t>
            </a:r>
            <a:r>
              <a:rPr lang="de-DE" sz="1400" dirty="0">
                <a:solidFill>
                  <a:srgbClr val="003D6A"/>
                </a:solidFill>
              </a:rPr>
              <a:t> ca. – 1mm </a:t>
            </a:r>
            <a:r>
              <a:rPr lang="de-DE" sz="1400" dirty="0" err="1">
                <a:solidFill>
                  <a:srgbClr val="003D6A"/>
                </a:solidFill>
              </a:rPr>
              <a:t>from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center</a:t>
            </a:r>
            <a:r>
              <a:rPr lang="de-DE" sz="1400" dirty="0">
                <a:solidFill>
                  <a:srgbClr val="003D6A"/>
                </a:solidFill>
              </a:rPr>
              <a:t> /-0,2mm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2423B8A4-9D6A-42C3-B518-6CA07C5BA0F0}"/>
              </a:ext>
            </a:extLst>
          </p:cNvPr>
          <p:cNvSpPr/>
          <p:nvPr/>
        </p:nvSpPr>
        <p:spPr>
          <a:xfrm>
            <a:off x="5493487" y="709917"/>
            <a:ext cx="14239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err="1">
                <a:solidFill>
                  <a:srgbClr val="003D6A"/>
                </a:solidFill>
              </a:rPr>
              <a:t>With</a:t>
            </a:r>
            <a:r>
              <a:rPr lang="de-DE" sz="1400" dirty="0">
                <a:solidFill>
                  <a:srgbClr val="003D6A"/>
                </a:solidFill>
              </a:rPr>
              <a:t> an </a:t>
            </a:r>
            <a:r>
              <a:rPr lang="de-DE" sz="1400" dirty="0" err="1">
                <a:solidFill>
                  <a:srgbClr val="003D6A"/>
                </a:solidFill>
              </a:rPr>
              <a:t>unclamping</a:t>
            </a:r>
            <a:r>
              <a:rPr lang="de-DE" sz="1400" dirty="0">
                <a:solidFill>
                  <a:srgbClr val="003D6A"/>
                </a:solidFill>
              </a:rPr>
              <a:t> maximum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45mm: Run-out </a:t>
            </a:r>
            <a:r>
              <a:rPr lang="de-DE" sz="1400" dirty="0" err="1">
                <a:solidFill>
                  <a:srgbClr val="003D6A"/>
                </a:solidFill>
              </a:rPr>
              <a:t>accuracy</a:t>
            </a:r>
            <a:r>
              <a:rPr lang="de-DE" sz="1400" dirty="0">
                <a:solidFill>
                  <a:srgbClr val="003D6A"/>
                </a:solidFill>
              </a:rPr>
              <a:t> &lt;=0,010mm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BE5A767-50C1-4987-8A0A-E8A176CAA152}"/>
              </a:ext>
            </a:extLst>
          </p:cNvPr>
          <p:cNvSpPr txBox="1"/>
          <p:nvPr/>
        </p:nvSpPr>
        <p:spPr>
          <a:xfrm>
            <a:off x="1119505" y="350708"/>
            <a:ext cx="159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003D6A"/>
                </a:solidFill>
              </a:rPr>
              <a:t>0,001mm </a:t>
            </a:r>
            <a:r>
              <a:rPr lang="de-DE" sz="1400" dirty="0" err="1">
                <a:solidFill>
                  <a:srgbClr val="003D6A"/>
                </a:solidFill>
              </a:rPr>
              <a:t>true-running</a:t>
            </a:r>
            <a:endParaRPr lang="de-DE" sz="1400" dirty="0">
              <a:solidFill>
                <a:srgbClr val="003D6A"/>
              </a:solidFill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5C8A4ED2-4822-4492-9316-85563058E4DC}"/>
              </a:ext>
            </a:extLst>
          </p:cNvPr>
          <p:cNvCxnSpPr>
            <a:cxnSpLocks/>
          </p:cNvCxnSpPr>
          <p:nvPr/>
        </p:nvCxnSpPr>
        <p:spPr>
          <a:xfrm flipV="1">
            <a:off x="6181655" y="2147071"/>
            <a:ext cx="912089" cy="283397"/>
          </a:xfrm>
          <a:prstGeom prst="straightConnector1">
            <a:avLst/>
          </a:prstGeom>
          <a:ln>
            <a:solidFill>
              <a:srgbClr val="009E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5C137CE0-EA2B-40B5-94B8-0EE9BF47225D}"/>
              </a:ext>
            </a:extLst>
          </p:cNvPr>
          <p:cNvCxnSpPr>
            <a:cxnSpLocks/>
          </p:cNvCxnSpPr>
          <p:nvPr/>
        </p:nvCxnSpPr>
        <p:spPr>
          <a:xfrm flipH="1" flipV="1">
            <a:off x="5470657" y="2095525"/>
            <a:ext cx="618177" cy="321180"/>
          </a:xfrm>
          <a:prstGeom prst="straightConnector1">
            <a:avLst/>
          </a:prstGeom>
          <a:ln>
            <a:solidFill>
              <a:srgbClr val="009E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515DE946-FFAB-4AF3-B910-BF6CFFE87466}"/>
              </a:ext>
            </a:extLst>
          </p:cNvPr>
          <p:cNvCxnSpPr>
            <a:cxnSpLocks/>
          </p:cNvCxnSpPr>
          <p:nvPr/>
        </p:nvCxnSpPr>
        <p:spPr>
          <a:xfrm>
            <a:off x="2539066" y="709916"/>
            <a:ext cx="375679" cy="772600"/>
          </a:xfrm>
          <a:prstGeom prst="straightConnector1">
            <a:avLst/>
          </a:prstGeom>
          <a:ln>
            <a:solidFill>
              <a:srgbClr val="009E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527F851-D00E-4FB6-9CC7-687FE106F72C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106401" y="1402415"/>
            <a:ext cx="387086" cy="476833"/>
          </a:xfrm>
          <a:prstGeom prst="straightConnector1">
            <a:avLst/>
          </a:prstGeom>
          <a:ln>
            <a:solidFill>
              <a:srgbClr val="009EE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Grafik 34">
            <a:extLst>
              <a:ext uri="{FF2B5EF4-FFF2-40B4-BE49-F238E27FC236}">
                <a16:creationId xmlns:a16="http://schemas.microsoft.com/office/drawing/2014/main" id="{59C68AF9-002B-46FC-AE59-3456DCA835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2313" y="2333307"/>
            <a:ext cx="386196" cy="45926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91085AB6-D9F1-40F1-AA6A-5EF3A151F8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1195" y="2320161"/>
            <a:ext cx="380978" cy="459260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05520EE7-E1A1-4693-AB9F-CEDFC2AB345D}"/>
              </a:ext>
            </a:extLst>
          </p:cNvPr>
          <p:cNvSpPr/>
          <p:nvPr/>
        </p:nvSpPr>
        <p:spPr>
          <a:xfrm>
            <a:off x="599416" y="2279967"/>
            <a:ext cx="267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750067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AB841ECC-0DBF-478E-8288-05C792AB35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4486" y="2571750"/>
            <a:ext cx="485355" cy="46448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53155080-BB05-4003-B9F7-B59E9994E0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2004" y="1807769"/>
            <a:ext cx="550483" cy="443981"/>
          </a:xfrm>
          <a:prstGeom prst="rect">
            <a:avLst/>
          </a:prstGeom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DDCBFADD-3971-4DB7-92B1-C4B7144ED912}"/>
              </a:ext>
            </a:extLst>
          </p:cNvPr>
          <p:cNvSpPr/>
          <p:nvPr/>
        </p:nvSpPr>
        <p:spPr>
          <a:xfrm rot="20887264">
            <a:off x="71247" y="3511144"/>
            <a:ext cx="5566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rgbClr val="003D6A"/>
                </a:solidFill>
              </a:rPr>
              <a:t>SCHUNK </a:t>
            </a:r>
            <a:r>
              <a:rPr lang="de-DE" sz="2000" b="1" dirty="0" err="1">
                <a:solidFill>
                  <a:srgbClr val="003D6A"/>
                </a:solidFill>
              </a:rPr>
              <a:t>clamping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expertise</a:t>
            </a:r>
            <a:r>
              <a:rPr lang="de-DE" sz="2000" b="1" dirty="0">
                <a:solidFill>
                  <a:srgbClr val="003D6A"/>
                </a:solidFill>
              </a:rPr>
              <a:t> in </a:t>
            </a:r>
            <a:r>
              <a:rPr lang="de-DE" sz="2000" b="1" dirty="0" err="1">
                <a:solidFill>
                  <a:srgbClr val="003D6A"/>
                </a:solidFill>
              </a:rPr>
              <a:t>tool</a:t>
            </a:r>
            <a:r>
              <a:rPr lang="de-DE" sz="2000" b="1" dirty="0">
                <a:solidFill>
                  <a:srgbClr val="003D6A"/>
                </a:solidFill>
              </a:rPr>
              <a:t> </a:t>
            </a:r>
            <a:r>
              <a:rPr lang="de-DE" sz="2000" b="1" dirty="0" err="1">
                <a:solidFill>
                  <a:srgbClr val="003D6A"/>
                </a:solidFill>
              </a:rPr>
              <a:t>grinding</a:t>
            </a:r>
            <a:r>
              <a:rPr lang="de-DE" sz="2000" b="1" dirty="0">
                <a:solidFill>
                  <a:srgbClr val="003D6A"/>
                </a:solidFill>
              </a:rPr>
              <a:t> !</a:t>
            </a:r>
            <a:endParaRPr lang="de-DE" sz="2000" dirty="0">
              <a:solidFill>
                <a:srgbClr val="003D6A"/>
              </a:solidFill>
            </a:endParaRP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260B94C3-CE63-43D6-AF6E-A203B64853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07051">
            <a:off x="5056825" y="3336969"/>
            <a:ext cx="1902117" cy="1261981"/>
          </a:xfrm>
          <a:prstGeom prst="rect">
            <a:avLst/>
          </a:prstGeom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B49B0810-2353-45A2-82C0-B739DFE8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12192" y="3453798"/>
            <a:ext cx="795827" cy="18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1AF5C132-AA86-4125-9F92-713770E7B5AA}"/>
              </a:ext>
            </a:extLst>
          </p:cNvPr>
          <p:cNvCxnSpPr>
            <a:cxnSpLocks/>
          </p:cNvCxnSpPr>
          <p:nvPr/>
        </p:nvCxnSpPr>
        <p:spPr>
          <a:xfrm>
            <a:off x="7360939" y="3014569"/>
            <a:ext cx="0" cy="1420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3E30B8F8-C964-42FD-A0A3-9263FD3B1227}"/>
              </a:ext>
            </a:extLst>
          </p:cNvPr>
          <p:cNvCxnSpPr>
            <a:cxnSpLocks/>
          </p:cNvCxnSpPr>
          <p:nvPr/>
        </p:nvCxnSpPr>
        <p:spPr>
          <a:xfrm>
            <a:off x="7360939" y="3014569"/>
            <a:ext cx="17211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45948C50-017A-46B7-A08D-AF5057FD7266}"/>
              </a:ext>
            </a:extLst>
          </p:cNvPr>
          <p:cNvSpPr txBox="1"/>
          <p:nvPr/>
        </p:nvSpPr>
        <p:spPr>
          <a:xfrm>
            <a:off x="7307625" y="3008554"/>
            <a:ext cx="1836376" cy="135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A10000"/>
                </a:solidFill>
              </a:rPr>
              <a:t>1. </a:t>
            </a:r>
            <a:r>
              <a:rPr lang="de-DE" sz="1400" dirty="0" err="1">
                <a:solidFill>
                  <a:srgbClr val="A10000"/>
                </a:solidFill>
              </a:rPr>
              <a:t>Automated</a:t>
            </a:r>
            <a:r>
              <a:rPr lang="de-DE" sz="1400" dirty="0">
                <a:solidFill>
                  <a:srgbClr val="A10000"/>
                </a:solidFill>
              </a:rPr>
              <a:t> </a:t>
            </a:r>
            <a:r>
              <a:rPr lang="de-DE" sz="1400" dirty="0" err="1">
                <a:solidFill>
                  <a:srgbClr val="A10000"/>
                </a:solidFill>
              </a:rPr>
              <a:t>loading</a:t>
            </a:r>
            <a:endParaRPr lang="de-DE" sz="1400" dirty="0">
              <a:solidFill>
                <a:srgbClr val="A1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75BB3B"/>
                </a:solidFill>
              </a:rPr>
              <a:t>2.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CE6400"/>
                </a:solidFill>
              </a:rPr>
              <a:t>3. </a:t>
            </a:r>
            <a:r>
              <a:rPr lang="de-DE" sz="1400" dirty="0" err="1">
                <a:solidFill>
                  <a:srgbClr val="CE6400"/>
                </a:solidFill>
              </a:rPr>
              <a:t>Flange</a:t>
            </a:r>
            <a:endParaRPr lang="de-DE" sz="1400" dirty="0">
              <a:solidFill>
                <a:srgbClr val="CE6400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750067"/>
                </a:solidFill>
              </a:rPr>
              <a:t>4. </a:t>
            </a:r>
            <a:r>
              <a:rPr lang="de-DE" sz="1400" dirty="0" err="1">
                <a:solidFill>
                  <a:srgbClr val="750067"/>
                </a:solidFill>
              </a:rPr>
              <a:t>Actuation</a:t>
            </a:r>
            <a:endParaRPr lang="de-DE" sz="1400" dirty="0">
              <a:solidFill>
                <a:srgbClr val="7500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Sectional</a:t>
            </a:r>
            <a:r>
              <a:rPr lang="de-DE" dirty="0"/>
              <a:t> </a:t>
            </a:r>
            <a:r>
              <a:rPr lang="de-DE" dirty="0" err="1"/>
              <a:t>diagram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167269-A386-4D25-92F6-A1053C2B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0" y="1024339"/>
            <a:ext cx="3239300" cy="31224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62532FF-9F3F-4AAD-878F-7AD0AAC57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580" y="3858269"/>
            <a:ext cx="1526954" cy="3015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1B5D20F-AC9E-453E-BF64-80EF58D722CB}"/>
              </a:ext>
            </a:extLst>
          </p:cNvPr>
          <p:cNvSpPr txBox="1"/>
          <p:nvPr/>
        </p:nvSpPr>
        <p:spPr>
          <a:xfrm>
            <a:off x="5234651" y="1212726"/>
            <a:ext cx="381270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3D6A"/>
                </a:solidFill>
              </a:rPr>
              <a:t>1 Chuck </a:t>
            </a:r>
            <a:r>
              <a:rPr lang="de-DE" sz="1400" b="1" dirty="0" err="1">
                <a:solidFill>
                  <a:srgbClr val="003D6A"/>
                </a:solidFill>
              </a:rPr>
              <a:t>body</a:t>
            </a:r>
            <a:endParaRPr lang="de-DE" sz="1400" b="1" dirty="0">
              <a:solidFill>
                <a:srgbClr val="003D6A"/>
              </a:solidFill>
            </a:endParaRPr>
          </a:p>
          <a:p>
            <a:pPr marL="342900" indent="-342900">
              <a:buAutoNum type="arabicPeriod"/>
            </a:pPr>
            <a:endParaRPr lang="de-DE" sz="1400" b="1" dirty="0">
              <a:solidFill>
                <a:srgbClr val="003D6A"/>
              </a:solidFill>
            </a:endParaRPr>
          </a:p>
          <a:p>
            <a:r>
              <a:rPr lang="de-DE" sz="1400" b="1" dirty="0">
                <a:solidFill>
                  <a:srgbClr val="003D6A"/>
                </a:solidFill>
              </a:rPr>
              <a:t>2 </a:t>
            </a:r>
            <a:r>
              <a:rPr lang="de-DE" sz="1400" b="1" dirty="0" err="1">
                <a:solidFill>
                  <a:srgbClr val="003D6A"/>
                </a:solidFill>
              </a:rPr>
              <a:t>Jaws</a:t>
            </a:r>
            <a:endParaRPr lang="de-DE" sz="1400" b="1" dirty="0">
              <a:solidFill>
                <a:srgbClr val="003D6A"/>
              </a:solidFill>
            </a:endParaRPr>
          </a:p>
          <a:p>
            <a:pPr marL="342900" indent="-342900">
              <a:buAutoNum type="arabicPeriod"/>
            </a:pPr>
            <a:endParaRPr lang="de-DE" sz="1400" b="1" dirty="0">
              <a:solidFill>
                <a:srgbClr val="003D6A"/>
              </a:solidFill>
            </a:endParaRPr>
          </a:p>
          <a:p>
            <a:r>
              <a:rPr lang="de-DE" sz="1400" b="1" dirty="0">
                <a:solidFill>
                  <a:srgbClr val="003D6A"/>
                </a:solidFill>
              </a:rPr>
              <a:t>3 Ram</a:t>
            </a:r>
          </a:p>
          <a:p>
            <a:endParaRPr lang="de-DE" sz="1400" b="1" dirty="0">
              <a:solidFill>
                <a:srgbClr val="003D6A"/>
              </a:solidFill>
            </a:endParaRPr>
          </a:p>
          <a:p>
            <a:r>
              <a:rPr lang="de-DE" sz="1400" b="1" dirty="0">
                <a:solidFill>
                  <a:srgbClr val="003D6A"/>
                </a:solidFill>
              </a:rPr>
              <a:t>4 </a:t>
            </a:r>
            <a:r>
              <a:rPr lang="de-DE" sz="1400" b="1" dirty="0" err="1">
                <a:solidFill>
                  <a:srgbClr val="003D6A"/>
                </a:solidFill>
              </a:rPr>
              <a:t>case</a:t>
            </a:r>
            <a:endParaRPr lang="de-DE" sz="1400" b="1" dirty="0">
              <a:solidFill>
                <a:srgbClr val="003D6A"/>
              </a:solidFill>
            </a:endParaRPr>
          </a:p>
          <a:p>
            <a:endParaRPr lang="de-DE" sz="1400" b="1" dirty="0">
              <a:solidFill>
                <a:srgbClr val="003D6A"/>
              </a:solidFill>
            </a:endParaRPr>
          </a:p>
          <a:p>
            <a:r>
              <a:rPr lang="de-DE" sz="1400" b="1" dirty="0">
                <a:solidFill>
                  <a:srgbClr val="003D6A"/>
                </a:solidFill>
              </a:rPr>
              <a:t>5 Tension </a:t>
            </a:r>
            <a:r>
              <a:rPr lang="de-DE" sz="1400" b="1" dirty="0" err="1">
                <a:solidFill>
                  <a:srgbClr val="003D6A"/>
                </a:solidFill>
              </a:rPr>
              <a:t>sleeve</a:t>
            </a:r>
            <a:endParaRPr lang="de-DE" sz="1400" b="1" dirty="0">
              <a:solidFill>
                <a:srgbClr val="003D6A"/>
              </a:solidFill>
            </a:endParaRPr>
          </a:p>
          <a:p>
            <a:endParaRPr lang="de-DE" sz="1400" b="1" dirty="0">
              <a:solidFill>
                <a:srgbClr val="003D6A"/>
              </a:solidFill>
            </a:endParaRPr>
          </a:p>
          <a:p>
            <a:r>
              <a:rPr lang="de-DE" sz="1400" b="1" dirty="0">
                <a:solidFill>
                  <a:srgbClr val="003D6A"/>
                </a:solidFill>
              </a:rPr>
              <a:t>6 </a:t>
            </a:r>
            <a:r>
              <a:rPr lang="de-DE" sz="1400" b="1" dirty="0" err="1">
                <a:solidFill>
                  <a:srgbClr val="003D6A"/>
                </a:solidFill>
              </a:rPr>
              <a:t>Grease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nipple</a:t>
            </a:r>
            <a:endParaRPr lang="de-DE" sz="1400" b="1" dirty="0">
              <a:solidFill>
                <a:srgbClr val="003D6A"/>
              </a:solidFill>
            </a:endParaRPr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621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Technical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2532FF-9F3F-4AAD-878F-7AD0AAC5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80" y="3858269"/>
            <a:ext cx="1526954" cy="301561"/>
          </a:xfrm>
          <a:prstGeom prst="rect">
            <a:avLst/>
          </a:prstGeom>
        </p:spPr>
      </p:pic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BCDED4B7-A075-414A-8D7F-31209EB2D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332" y="1086159"/>
            <a:ext cx="3217695" cy="271029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08A3356-ED0E-44FC-8C07-91BEF92F66AB}"/>
              </a:ext>
            </a:extLst>
          </p:cNvPr>
          <p:cNvSpPr/>
          <p:nvPr/>
        </p:nvSpPr>
        <p:spPr>
          <a:xfrm>
            <a:off x="406400" y="943428"/>
            <a:ext cx="8116627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Clamping-Ø Position „</a:t>
            </a:r>
            <a:r>
              <a:rPr lang="de-DE" sz="1400" dirty="0" err="1">
                <a:solidFill>
                  <a:srgbClr val="003D6A"/>
                </a:solidFill>
              </a:rPr>
              <a:t>close</a:t>
            </a:r>
            <a:r>
              <a:rPr lang="de-DE" sz="1400" dirty="0">
                <a:solidFill>
                  <a:srgbClr val="003D6A"/>
                </a:solidFill>
              </a:rPr>
              <a:t>“	3 mm	</a:t>
            </a:r>
          </a:p>
          <a:p>
            <a:r>
              <a:rPr lang="de-DE" sz="1400" dirty="0">
                <a:solidFill>
                  <a:srgbClr val="003D6A"/>
                </a:solidFill>
              </a:rPr>
              <a:t>Clamping-Ø Position „open“	20 mm</a:t>
            </a:r>
          </a:p>
          <a:p>
            <a:r>
              <a:rPr lang="de-DE" sz="1400" dirty="0">
                <a:solidFill>
                  <a:srgbClr val="003D6A"/>
                </a:solidFill>
              </a:rPr>
              <a:t>Size outside	                        	125 mm</a:t>
            </a:r>
          </a:p>
          <a:p>
            <a:r>
              <a:rPr lang="de-DE" sz="1400" dirty="0">
                <a:solidFill>
                  <a:srgbClr val="003D6A"/>
                </a:solidFill>
              </a:rPr>
              <a:t>Piston </a:t>
            </a:r>
            <a:r>
              <a:rPr lang="de-DE" sz="1400" dirty="0" err="1">
                <a:solidFill>
                  <a:srgbClr val="003D6A"/>
                </a:solidFill>
              </a:rPr>
              <a:t>stroke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length</a:t>
            </a:r>
            <a:r>
              <a:rPr lang="de-DE" sz="1400" dirty="0">
                <a:solidFill>
                  <a:srgbClr val="003D6A"/>
                </a:solidFill>
              </a:rPr>
              <a:t>	          	22,5mm</a:t>
            </a:r>
          </a:p>
          <a:p>
            <a:r>
              <a:rPr lang="de-DE" sz="1400" dirty="0" err="1">
                <a:solidFill>
                  <a:srgbClr val="003D6A"/>
                </a:solidFill>
              </a:rPr>
              <a:t>Stroke</a:t>
            </a:r>
            <a:r>
              <a:rPr lang="de-DE" sz="1400" dirty="0">
                <a:solidFill>
                  <a:srgbClr val="003D6A"/>
                </a:solidFill>
              </a:rPr>
              <a:t> per </a:t>
            </a:r>
            <a:r>
              <a:rPr lang="de-DE" sz="1400" dirty="0" err="1">
                <a:solidFill>
                  <a:srgbClr val="003D6A"/>
                </a:solidFill>
              </a:rPr>
              <a:t>jaws</a:t>
            </a:r>
            <a:r>
              <a:rPr lang="de-DE" sz="1400" dirty="0">
                <a:solidFill>
                  <a:srgbClr val="003D6A"/>
                </a:solidFill>
              </a:rPr>
              <a:t>		    	8,5mm</a:t>
            </a:r>
          </a:p>
          <a:p>
            <a:r>
              <a:rPr lang="de-DE" sz="1400" dirty="0">
                <a:solidFill>
                  <a:srgbClr val="003D6A"/>
                </a:solidFill>
              </a:rPr>
              <a:t>Clamping </a:t>
            </a:r>
            <a:r>
              <a:rPr lang="de-DE" sz="1400" dirty="0" err="1">
                <a:solidFill>
                  <a:srgbClr val="003D6A"/>
                </a:solidFill>
              </a:rPr>
              <a:t>depth</a:t>
            </a:r>
            <a:r>
              <a:rPr lang="de-DE" sz="1400" dirty="0">
                <a:solidFill>
                  <a:srgbClr val="003D6A"/>
                </a:solidFill>
              </a:rPr>
              <a:t> 		    	42 mm</a:t>
            </a:r>
          </a:p>
          <a:p>
            <a:r>
              <a:rPr lang="de-DE" sz="1400" dirty="0">
                <a:solidFill>
                  <a:srgbClr val="003D6A"/>
                </a:solidFill>
              </a:rPr>
              <a:t>Max Operating </a:t>
            </a:r>
            <a:r>
              <a:rPr lang="de-DE" sz="1400" dirty="0" err="1">
                <a:solidFill>
                  <a:srgbClr val="003D6A"/>
                </a:solidFill>
              </a:rPr>
              <a:t>force</a:t>
            </a:r>
            <a:r>
              <a:rPr lang="de-DE" sz="1400" dirty="0">
                <a:solidFill>
                  <a:srgbClr val="003D6A"/>
                </a:solidFill>
              </a:rPr>
              <a:t>	           10 kN</a:t>
            </a:r>
          </a:p>
          <a:p>
            <a:r>
              <a:rPr lang="de-DE" sz="1400" dirty="0">
                <a:solidFill>
                  <a:srgbClr val="003D6A"/>
                </a:solidFill>
              </a:rPr>
              <a:t>Max. ´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force</a:t>
            </a:r>
            <a:r>
              <a:rPr lang="de-DE" sz="1400" dirty="0">
                <a:solidFill>
                  <a:srgbClr val="003D6A"/>
                </a:solidFill>
              </a:rPr>
              <a:t>                   12,5 KN</a:t>
            </a:r>
          </a:p>
          <a:p>
            <a:r>
              <a:rPr lang="de-DE" sz="1400" dirty="0">
                <a:solidFill>
                  <a:srgbClr val="003D6A"/>
                </a:solidFill>
              </a:rPr>
              <a:t>Max. </a:t>
            </a:r>
            <a:r>
              <a:rPr lang="de-DE" sz="1400" dirty="0" err="1">
                <a:solidFill>
                  <a:srgbClr val="003D6A"/>
                </a:solidFill>
              </a:rPr>
              <a:t>rotation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speed</a:t>
            </a:r>
            <a:r>
              <a:rPr lang="de-DE" sz="1400" dirty="0">
                <a:solidFill>
                  <a:srgbClr val="003D6A"/>
                </a:solidFill>
              </a:rPr>
              <a:t>		2500  U/min</a:t>
            </a:r>
          </a:p>
          <a:p>
            <a:r>
              <a:rPr lang="de-DE" sz="1400" dirty="0">
                <a:solidFill>
                  <a:srgbClr val="003D6A"/>
                </a:solidFill>
              </a:rPr>
              <a:t>Run-out </a:t>
            </a:r>
            <a:r>
              <a:rPr lang="de-DE" sz="1400" dirty="0" err="1">
                <a:solidFill>
                  <a:srgbClr val="003D6A"/>
                </a:solidFill>
              </a:rPr>
              <a:t>accuracy</a:t>
            </a:r>
            <a:r>
              <a:rPr lang="de-DE" sz="1400" dirty="0">
                <a:solidFill>
                  <a:srgbClr val="003D6A"/>
                </a:solidFill>
              </a:rPr>
              <a:t>			&lt;=0,010mm *</a:t>
            </a:r>
          </a:p>
          <a:p>
            <a:r>
              <a:rPr lang="de-DE" sz="1400" dirty="0">
                <a:solidFill>
                  <a:srgbClr val="003D6A"/>
                </a:solidFill>
              </a:rPr>
              <a:t>Repeat </a:t>
            </a:r>
            <a:r>
              <a:rPr lang="de-DE" sz="1400" dirty="0" err="1">
                <a:solidFill>
                  <a:srgbClr val="003D6A"/>
                </a:solidFill>
              </a:rPr>
              <a:t>accuracy</a:t>
            </a:r>
            <a:r>
              <a:rPr lang="de-DE" sz="1400" dirty="0">
                <a:solidFill>
                  <a:srgbClr val="003D6A"/>
                </a:solidFill>
              </a:rPr>
              <a:t>			&lt;0,005mm</a:t>
            </a:r>
          </a:p>
          <a:p>
            <a:r>
              <a:rPr lang="de-DE" sz="1400" dirty="0" err="1">
                <a:solidFill>
                  <a:srgbClr val="003D6A"/>
                </a:solidFill>
              </a:rPr>
              <a:t>weighting</a:t>
            </a:r>
            <a:r>
              <a:rPr lang="de-DE" sz="1400" dirty="0">
                <a:solidFill>
                  <a:srgbClr val="003D6A"/>
                </a:solidFill>
              </a:rPr>
              <a:t>				6,4 kg</a:t>
            </a:r>
          </a:p>
          <a:p>
            <a:endParaRPr lang="de-DE" sz="1100" dirty="0">
              <a:solidFill>
                <a:srgbClr val="003D6A"/>
              </a:solidFill>
            </a:endParaRPr>
          </a:p>
          <a:p>
            <a:endParaRPr lang="de-DE" sz="1100" dirty="0">
              <a:solidFill>
                <a:srgbClr val="003D6A"/>
              </a:solidFill>
            </a:endParaRPr>
          </a:p>
          <a:p>
            <a:endParaRPr lang="de-DE" sz="11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*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an </a:t>
            </a:r>
            <a:r>
              <a:rPr lang="de-DE" sz="1200" dirty="0" err="1">
                <a:solidFill>
                  <a:srgbClr val="003D6A"/>
                </a:solidFill>
              </a:rPr>
              <a:t>extension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length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max. 45mm, </a:t>
            </a:r>
            <a:r>
              <a:rPr lang="de-DE" sz="1200" dirty="0" err="1">
                <a:solidFill>
                  <a:srgbClr val="003D6A"/>
                </a:solidFill>
              </a:rPr>
              <a:t>over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entire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, at 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81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Technical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2532FF-9F3F-4AAD-878F-7AD0AAC5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80" y="3858269"/>
            <a:ext cx="1526954" cy="301561"/>
          </a:xfrm>
          <a:prstGeom prst="rect">
            <a:avLst/>
          </a:prstGeom>
        </p:spPr>
      </p:pic>
      <p:pic>
        <p:nvPicPr>
          <p:cNvPr id="9" name="Inhaltsplatzhalter 6">
            <a:extLst>
              <a:ext uri="{FF2B5EF4-FFF2-40B4-BE49-F238E27FC236}">
                <a16:creationId xmlns:a16="http://schemas.microsoft.com/office/drawing/2014/main" id="{2800D93E-A875-45EC-89A5-3FC0C7EF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396" y="970141"/>
            <a:ext cx="5302854" cy="318273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95F7D44-9F68-48C9-8A09-4ACF338B5388}"/>
              </a:ext>
            </a:extLst>
          </p:cNvPr>
          <p:cNvSpPr txBox="1"/>
          <p:nvPr/>
        </p:nvSpPr>
        <p:spPr>
          <a:xfrm>
            <a:off x="179389" y="1086933"/>
            <a:ext cx="3758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ID: 0206601 M30x1,5/internal </a:t>
            </a:r>
            <a:r>
              <a:rPr lang="de-DE" sz="1400" dirty="0" err="1">
                <a:solidFill>
                  <a:srgbClr val="003D6A"/>
                </a:solidFill>
              </a:rPr>
              <a:t>thread</a:t>
            </a:r>
            <a:endParaRPr lang="de-DE" sz="1400" dirty="0">
              <a:solidFill>
                <a:srgbClr val="003D6A"/>
              </a:solidFill>
            </a:endParaRPr>
          </a:p>
          <a:p>
            <a:r>
              <a:rPr lang="de-DE" sz="1400" dirty="0">
                <a:solidFill>
                  <a:srgbClr val="003D6A"/>
                </a:solidFill>
              </a:rPr>
              <a:t>ID: 0206602 M32x1,5/external </a:t>
            </a:r>
            <a:r>
              <a:rPr lang="de-DE" sz="1400" dirty="0" err="1">
                <a:solidFill>
                  <a:srgbClr val="003D6A"/>
                </a:solidFill>
              </a:rPr>
              <a:t>thread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24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Actuation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2532FF-9F3F-4AAD-878F-7AD0AAC5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580" y="3858269"/>
            <a:ext cx="1526954" cy="30156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16C428-7510-425F-A1EA-111F39FDAD9E}"/>
              </a:ext>
            </a:extLst>
          </p:cNvPr>
          <p:cNvSpPr txBox="1"/>
          <p:nvPr/>
        </p:nvSpPr>
        <p:spPr>
          <a:xfrm>
            <a:off x="380603" y="1024339"/>
            <a:ext cx="8160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de-DE" sz="1400" dirty="0">
                <a:solidFill>
                  <a:srgbClr val="003D6A"/>
                </a:solidFill>
              </a:rPr>
              <a:t>The                                 </a:t>
            </a:r>
            <a:r>
              <a:rPr lang="de-DE" sz="1400" dirty="0" err="1">
                <a:solidFill>
                  <a:srgbClr val="003D6A"/>
                </a:solidFill>
              </a:rPr>
              <a:t>can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operated</a:t>
            </a:r>
            <a:r>
              <a:rPr lang="de-DE" sz="1400" dirty="0">
                <a:solidFill>
                  <a:srgbClr val="003D6A"/>
                </a:solidFill>
              </a:rPr>
              <a:t> in different </a:t>
            </a:r>
            <a:r>
              <a:rPr lang="de-DE" sz="1400" dirty="0" err="1">
                <a:solidFill>
                  <a:srgbClr val="003D6A"/>
                </a:solidFill>
              </a:rPr>
              <a:t>ways</a:t>
            </a:r>
            <a:r>
              <a:rPr lang="de-DE" sz="1400" dirty="0">
                <a:solidFill>
                  <a:srgbClr val="003D6A"/>
                </a:solidFill>
              </a:rPr>
              <a:t> 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B27EAC1-C1A5-4844-93F5-5B086DC4B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36" y="1482906"/>
            <a:ext cx="2597164" cy="188208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365A089-2042-4647-8A01-114DA157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102" y="1426361"/>
            <a:ext cx="2315010" cy="199517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0308A56-8756-417E-B5EF-0C3BB9D133ED}"/>
              </a:ext>
            </a:extLst>
          </p:cNvPr>
          <p:cNvSpPr txBox="1"/>
          <p:nvPr/>
        </p:nvSpPr>
        <p:spPr>
          <a:xfrm>
            <a:off x="103238" y="3473244"/>
            <a:ext cx="75290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de-DE" sz="1400" dirty="0">
                <a:solidFill>
                  <a:srgbClr val="003D6A"/>
                </a:solidFill>
              </a:rPr>
              <a:t>1. </a:t>
            </a:r>
            <a:r>
              <a:rPr lang="de-DE" sz="1400" dirty="0" err="1">
                <a:solidFill>
                  <a:srgbClr val="003D6A"/>
                </a:solidFill>
              </a:rPr>
              <a:t>Flange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with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drawbar</a:t>
            </a:r>
            <a:endParaRPr lang="de-DE" sz="1400" dirty="0">
              <a:solidFill>
                <a:srgbClr val="003D6A"/>
              </a:solidFill>
            </a:endParaRPr>
          </a:p>
          <a:p>
            <a:pPr lvl="1"/>
            <a:r>
              <a:rPr lang="de-DE" sz="1400" dirty="0">
                <a:solidFill>
                  <a:srgbClr val="003D6A"/>
                </a:solidFill>
              </a:rPr>
              <a:t>2. </a:t>
            </a:r>
            <a:r>
              <a:rPr lang="en-US" sz="1400" dirty="0">
                <a:solidFill>
                  <a:srgbClr val="003D6A"/>
                </a:solidFill>
              </a:rPr>
              <a:t>Clamping cylinder and flange with air supply tube</a:t>
            </a:r>
          </a:p>
          <a:p>
            <a:pPr lvl="1"/>
            <a:r>
              <a:rPr lang="de-DE" sz="1400" dirty="0">
                <a:solidFill>
                  <a:srgbClr val="003D6A"/>
                </a:solidFill>
              </a:rPr>
              <a:t>3. Front end </a:t>
            </a:r>
            <a:r>
              <a:rPr lang="de-DE" sz="1400" dirty="0" err="1">
                <a:solidFill>
                  <a:srgbClr val="003D6A"/>
                </a:solidFill>
              </a:rPr>
              <a:t>cylinders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0BE96127-00A3-43C2-B9DC-896E651F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150" y="1046966"/>
            <a:ext cx="1147663" cy="22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sz="1100" dirty="0">
                <a:solidFill>
                  <a:schemeClr val="bg1"/>
                </a:solidFill>
              </a:rPr>
              <a:t>PRISMO3 - Roland Böhm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19D498-52C4-4FD5-9882-A22234AEE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75" y="1283109"/>
            <a:ext cx="4010881" cy="26836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D3BED8-30EA-4B37-A515-7731BD983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045" y="1283109"/>
            <a:ext cx="4089605" cy="2685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308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SCH_PPT_VORLAGE_16-9_230112" val="Yc1SrUJ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751</Words>
  <Application>Microsoft Office PowerPoint</Application>
  <PresentationFormat>Bildschirmpräsentation (16:9)</PresentationFormat>
  <Paragraphs>163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SCH_PPT_Vorlage_16-9_230112</vt:lpstr>
      <vt:lpstr>PowerPoint-Präsentation</vt:lpstr>
      <vt:lpstr>PowerPoint-Präsentation</vt:lpstr>
      <vt:lpstr>Produktmerkmale</vt:lpstr>
      <vt:lpstr>PowerPoint-Präsentation</vt:lpstr>
      <vt:lpstr>Sectional diagram</vt:lpstr>
      <vt:lpstr>Technical data</vt:lpstr>
      <vt:lpstr>Technical data</vt:lpstr>
      <vt:lpstr>Actuation</vt:lpstr>
      <vt:lpstr>Examples of application</vt:lpstr>
      <vt:lpstr>Industries / fields of application</vt:lpstr>
      <vt:lpstr>CNC- maufacturer of tool grinding machines /  measuring machines</vt:lpstr>
      <vt:lpstr>Competitors</vt:lpstr>
      <vt:lpstr>Competitors</vt:lpstr>
      <vt:lpstr>Competitors</vt:lpstr>
      <vt:lpstr>Competitors</vt:lpstr>
      <vt:lpstr>Marketing measures / informations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Schneider, Lara</cp:lastModifiedBy>
  <cp:revision>165</cp:revision>
  <cp:lastPrinted>2014-06-25T16:59:27Z</cp:lastPrinted>
  <dcterms:created xsi:type="dcterms:W3CDTF">2012-06-26T15:13:48Z</dcterms:created>
  <dcterms:modified xsi:type="dcterms:W3CDTF">2021-05-03T09:57:01Z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