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538" r:id="rId2"/>
    <p:sldId id="484" r:id="rId3"/>
    <p:sldId id="498" r:id="rId4"/>
    <p:sldId id="489" r:id="rId5"/>
    <p:sldId id="499" r:id="rId6"/>
    <p:sldId id="500" r:id="rId7"/>
    <p:sldId id="501" r:id="rId8"/>
    <p:sldId id="506" r:id="rId9"/>
    <p:sldId id="505" r:id="rId10"/>
    <p:sldId id="502" r:id="rId11"/>
    <p:sldId id="503" r:id="rId12"/>
    <p:sldId id="504" r:id="rId13"/>
    <p:sldId id="279" r:id="rId14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EE3"/>
    <a:srgbClr val="003D6A"/>
    <a:srgbClr val="00446B"/>
    <a:srgbClr val="ECF1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54" autoAdjust="0"/>
    <p:restoredTop sz="94601" autoAdjust="0"/>
  </p:normalViewPr>
  <p:slideViewPr>
    <p:cSldViewPr snapToGrid="0" snapToObjects="1">
      <p:cViewPr varScale="1">
        <p:scale>
          <a:sx n="100" d="100"/>
          <a:sy n="100" d="100"/>
        </p:scale>
        <p:origin x="1482" y="90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15.09.2021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15.09.2021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THL plus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THL plus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THL plus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THL plus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THL plus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THL plus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8461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THL plus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file:///\\emea.ads.local\SCHUNK\DEPT\DEMGE\Vertrieb\Schulungen\1Produktpr&#228;sentationen\Drehfutter\L&#252;netten\Neu\Videos\THL_plus_gek&#252;rzt.mp4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Videos/THL_plus_gek&#252;rzt.mp4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jpe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12" Type="http://schemas.openxmlformats.org/officeDocument/2006/relationships/image" Target="../media/image18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11" Type="http://schemas.openxmlformats.org/officeDocument/2006/relationships/image" Target="../media/image17.jpeg"/><Relationship Id="rId5" Type="http://schemas.openxmlformats.org/officeDocument/2006/relationships/image" Target="../media/image11.jpg"/><Relationship Id="rId15" Type="http://schemas.openxmlformats.org/officeDocument/2006/relationships/image" Target="../media/image21.png"/><Relationship Id="rId10" Type="http://schemas.openxmlformats.org/officeDocument/2006/relationships/image" Target="../media/image16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Relationship Id="rId1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hyperlink" Target="Videos/IMG_5277.MOV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hyperlink" Target="Videos/Video.MOV" TargetMode="External"/><Relationship Id="rId4" Type="http://schemas.openxmlformats.org/officeDocument/2006/relationships/hyperlink" Target="Videos/THL_plus_gek&#252;rzt.mp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ZENTRICO THL plus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Steady Rests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96229E4-06C7-4A1B-9DF3-65FD9FD5281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321" y="1048546"/>
            <a:ext cx="3531205" cy="297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13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ZENTRICO THL plus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THL plus</a:t>
            </a:r>
            <a:endParaRPr lang="de-DE" dirty="0"/>
          </a:p>
        </p:txBody>
      </p:sp>
      <p:pic>
        <p:nvPicPr>
          <p:cNvPr id="4" name="Grafik 3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011" y="1503191"/>
            <a:ext cx="6437420" cy="3600000"/>
          </a:xfrm>
          <a:prstGeom prst="rect">
            <a:avLst/>
          </a:prstGeom>
        </p:spPr>
      </p:pic>
      <p:grpSp>
        <p:nvGrpSpPr>
          <p:cNvPr id="7" name="Gruppieren 6"/>
          <p:cNvGrpSpPr/>
          <p:nvPr/>
        </p:nvGrpSpPr>
        <p:grpSpPr>
          <a:xfrm>
            <a:off x="4014001" y="2745191"/>
            <a:ext cx="1116000" cy="1116000"/>
            <a:chOff x="4040720" y="3071452"/>
            <a:chExt cx="1116000" cy="111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Ellipse 8">
              <a:hlinkClick r:id="rId4" action="ppaction://hlinkfile"/>
            </p:cNvPr>
            <p:cNvSpPr/>
            <p:nvPr/>
          </p:nvSpPr>
          <p:spPr>
            <a:xfrm>
              <a:off x="4040720" y="3071452"/>
              <a:ext cx="1116000" cy="1116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Gleichschenkliges Dreieck 9">
              <a:hlinkClick r:id="rId4" action="ppaction://hlinkfile"/>
            </p:cNvPr>
            <p:cNvSpPr/>
            <p:nvPr/>
          </p:nvSpPr>
          <p:spPr>
            <a:xfrm rot="5400000">
              <a:off x="4292720" y="3377452"/>
              <a:ext cx="612000" cy="5040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906186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Variants</a:t>
            </a:r>
            <a:r>
              <a:rPr lang="de-DE" dirty="0"/>
              <a:t> ZENTRICO THL plus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THL plus</a:t>
            </a:r>
            <a:endParaRPr lang="de-DE" dirty="0"/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20184"/>
              </p:ext>
            </p:extLst>
          </p:nvPr>
        </p:nvGraphicFramePr>
        <p:xfrm>
          <a:off x="449028" y="985550"/>
          <a:ext cx="8188542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49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67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67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67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67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67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18374">
                <a:tc>
                  <a:txBody>
                    <a:bodyPr/>
                    <a:lstStyle/>
                    <a:p>
                      <a:r>
                        <a:rPr lang="de-DE" sz="1200" dirty="0"/>
                        <a:t>Technische Daten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Clamping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baseline="0" dirty="0" err="1">
                          <a:solidFill>
                            <a:schemeClr val="bg1"/>
                          </a:solidFill>
                        </a:rPr>
                        <a:t>range</a:t>
                      </a: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[min</a:t>
                      </a:r>
                      <a:r>
                        <a:rPr lang="de-DE" sz="1200" b="1" baseline="30000" dirty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Operating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baseline="0" dirty="0" err="1">
                          <a:solidFill>
                            <a:schemeClr val="bg1"/>
                          </a:solidFill>
                        </a:rPr>
                        <a:t>pressure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[bar]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baseline="0" dirty="0" err="1">
                          <a:solidFill>
                            <a:schemeClr val="bg1"/>
                          </a:solidFill>
                        </a:rPr>
                        <a:t>clamping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baseline="0" dirty="0" err="1">
                          <a:solidFill>
                            <a:schemeClr val="bg1"/>
                          </a:solidFill>
                        </a:rPr>
                        <a:t>force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baseline="0" dirty="0" err="1">
                          <a:solidFill>
                            <a:schemeClr val="bg1"/>
                          </a:solidFill>
                        </a:rPr>
                        <a:t>Centering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baseline="0" dirty="0" err="1">
                          <a:solidFill>
                            <a:schemeClr val="bg1"/>
                          </a:solidFill>
                        </a:rPr>
                        <a:t>accuracy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Repeat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baseline="0" dirty="0" err="1">
                          <a:solidFill>
                            <a:schemeClr val="bg1"/>
                          </a:solidFill>
                        </a:rPr>
                        <a:t>accuracy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553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THL plus 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4-66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6-50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 0.02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 0.005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553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THL-A plus 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4-52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6-50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 0.02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 0.005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553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THL plus 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8-101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8-60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>
                          <a:solidFill>
                            <a:srgbClr val="003D6A"/>
                          </a:solidFill>
                        </a:rPr>
                        <a:t>&lt; 0.02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>
                          <a:solidFill>
                            <a:srgbClr val="003D6A"/>
                          </a:solidFill>
                        </a:rPr>
                        <a:t>&lt; 0.005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6553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THL-A plus 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8-80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>
                          <a:solidFill>
                            <a:srgbClr val="003D6A"/>
                          </a:solidFill>
                        </a:rPr>
                        <a:t>8-60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 0.02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>
                          <a:solidFill>
                            <a:srgbClr val="003D6A"/>
                          </a:solidFill>
                        </a:rPr>
                        <a:t>&lt; 0.005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6553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THL plus 300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12-152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8-60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 0.04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 0.007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6553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THL-A plus 300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12-130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8-60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>
                          <a:solidFill>
                            <a:srgbClr val="003D6A"/>
                          </a:solidFill>
                        </a:rPr>
                        <a:t>10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 0.04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 0.007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6553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THL plus 310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20-165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>
                          <a:solidFill>
                            <a:srgbClr val="003D6A"/>
                          </a:solidFill>
                        </a:rPr>
                        <a:t>8-60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>
                          <a:solidFill>
                            <a:srgbClr val="003D6A"/>
                          </a:solidFill>
                        </a:rPr>
                        <a:t>10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 0.04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 0.007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6553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THL-A plus 310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20-150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>
                          <a:solidFill>
                            <a:srgbClr val="003D6A"/>
                          </a:solidFill>
                        </a:rPr>
                        <a:t>8-60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 0.04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 0.007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6553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THL plus 320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50-220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>
                          <a:solidFill>
                            <a:srgbClr val="003D6A"/>
                          </a:solidFill>
                        </a:rPr>
                        <a:t>8-60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 0.04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 0.007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6553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THL plus 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35-245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>
                          <a:solidFill>
                            <a:srgbClr val="003D6A"/>
                          </a:solidFill>
                        </a:rPr>
                        <a:t>8-60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 0.05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 0.01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6553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THL-A plus 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35-220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>
                          <a:solidFill>
                            <a:srgbClr val="003D6A"/>
                          </a:solidFill>
                        </a:rPr>
                        <a:t>8-60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 0.05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 0.01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6553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THL plus 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50-310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>
                          <a:solidFill>
                            <a:srgbClr val="003D6A"/>
                          </a:solidFill>
                        </a:rPr>
                        <a:t>8-60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 0.06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 0.01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6553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THL-A plus 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50-268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>
                          <a:solidFill>
                            <a:srgbClr val="003D6A"/>
                          </a:solidFill>
                        </a:rPr>
                        <a:t>8-60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 0.06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 0.01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6553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THL plus 510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85-350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>
                          <a:solidFill>
                            <a:srgbClr val="003D6A"/>
                          </a:solidFill>
                        </a:rPr>
                        <a:t>8-60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 0.06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 0.01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6553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THL plus 600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125-460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8-60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 0.06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 0.005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3" name="Textfeld 2"/>
          <p:cNvSpPr txBox="1"/>
          <p:nvPr/>
        </p:nvSpPr>
        <p:spPr>
          <a:xfrm>
            <a:off x="432402" y="5777006"/>
            <a:ext cx="6610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tx2"/>
                </a:solidFill>
              </a:rPr>
              <a:t>Size 300, 310, 400, 500, 510 also </a:t>
            </a:r>
            <a:r>
              <a:rPr lang="de-DE" sz="1200" dirty="0" err="1">
                <a:solidFill>
                  <a:schemeClr val="tx2"/>
                </a:solidFill>
              </a:rPr>
              <a:t>available</a:t>
            </a:r>
            <a:r>
              <a:rPr lang="de-DE" sz="1200" dirty="0">
                <a:solidFill>
                  <a:schemeClr val="tx2"/>
                </a:solidFill>
              </a:rPr>
              <a:t> </a:t>
            </a:r>
            <a:r>
              <a:rPr lang="de-DE" sz="1200" dirty="0" err="1">
                <a:solidFill>
                  <a:schemeClr val="tx2"/>
                </a:solidFill>
              </a:rPr>
              <a:t>with</a:t>
            </a:r>
            <a:r>
              <a:rPr lang="de-DE" sz="1200" dirty="0">
                <a:solidFill>
                  <a:schemeClr val="tx2"/>
                </a:solidFill>
              </a:rPr>
              <a:t> </a:t>
            </a:r>
            <a:r>
              <a:rPr lang="de-DE" sz="1200" dirty="0" err="1">
                <a:solidFill>
                  <a:schemeClr val="tx2"/>
                </a:solidFill>
              </a:rPr>
              <a:t>side</a:t>
            </a:r>
            <a:r>
              <a:rPr lang="de-DE" sz="1200" dirty="0">
                <a:solidFill>
                  <a:schemeClr val="tx2"/>
                </a:solidFill>
              </a:rPr>
              <a:t> </a:t>
            </a:r>
            <a:r>
              <a:rPr lang="de-DE" sz="1200" dirty="0" err="1">
                <a:solidFill>
                  <a:schemeClr val="tx2"/>
                </a:solidFill>
              </a:rPr>
              <a:t>mounted</a:t>
            </a:r>
            <a:r>
              <a:rPr lang="de-DE" sz="1200" dirty="0">
                <a:solidFill>
                  <a:schemeClr val="tx2"/>
                </a:solidFill>
              </a:rPr>
              <a:t> </a:t>
            </a:r>
            <a:r>
              <a:rPr lang="de-DE" sz="1200" dirty="0" err="1">
                <a:solidFill>
                  <a:schemeClr val="tx2"/>
                </a:solidFill>
              </a:rPr>
              <a:t>cylinder</a:t>
            </a:r>
            <a:r>
              <a:rPr lang="de-DE" sz="1200" dirty="0">
                <a:solidFill>
                  <a:schemeClr val="tx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0351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Services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Dimensioning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plates</a:t>
            </a:r>
            <a:r>
              <a:rPr lang="de-DE" sz="1400" dirty="0"/>
              <a:t> </a:t>
            </a:r>
            <a:r>
              <a:rPr lang="de-DE" sz="1400" dirty="0" err="1"/>
              <a:t>designed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manufacturing</a:t>
            </a:r>
            <a:r>
              <a:rPr lang="de-DE" sz="1400" dirty="0"/>
              <a:t> </a:t>
            </a:r>
            <a:r>
              <a:rPr lang="de-DE" sz="1400" dirty="0" err="1"/>
              <a:t>specifications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Development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solutions</a:t>
            </a:r>
            <a:r>
              <a:rPr lang="de-DE" sz="1400" dirty="0"/>
              <a:t> </a:t>
            </a:r>
            <a:r>
              <a:rPr lang="de-DE" sz="1400" dirty="0" err="1"/>
              <a:t>together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customer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</a:t>
            </a:r>
            <a:r>
              <a:rPr lang="de-DE" sz="1400" dirty="0" err="1"/>
              <a:t>analysis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critical</a:t>
            </a:r>
            <a:r>
              <a:rPr lang="de-DE" sz="1400" dirty="0"/>
              <a:t> </a:t>
            </a:r>
            <a:r>
              <a:rPr lang="de-DE" sz="1400" dirty="0" err="1"/>
              <a:t>components</a:t>
            </a:r>
            <a:endParaRPr lang="de-DE" sz="1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 err="1"/>
              <a:t>Testing</a:t>
            </a:r>
            <a:endParaRPr lang="de-DE" sz="1800" b="1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Endurance</a:t>
            </a:r>
            <a:r>
              <a:rPr lang="de-DE" sz="1400" dirty="0"/>
              <a:t> </a:t>
            </a:r>
            <a:r>
              <a:rPr lang="de-DE" sz="1400" dirty="0" err="1"/>
              <a:t>tests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all </a:t>
            </a:r>
            <a:r>
              <a:rPr lang="de-DE" sz="1400" dirty="0" err="1"/>
              <a:t>new</a:t>
            </a:r>
            <a:r>
              <a:rPr lang="de-DE" sz="1400" dirty="0"/>
              <a:t> </a:t>
            </a:r>
            <a:r>
              <a:rPr lang="de-DE" sz="1400" dirty="0" err="1"/>
              <a:t>developments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Abrasion</a:t>
            </a:r>
            <a:r>
              <a:rPr lang="de-DE" sz="1400" dirty="0"/>
              <a:t> </a:t>
            </a:r>
            <a:r>
              <a:rPr lang="de-DE" sz="1400" dirty="0" err="1"/>
              <a:t>checking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Measurement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accuracy</a:t>
            </a:r>
            <a:endParaRPr lang="de-DE" sz="2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Initial </a:t>
            </a:r>
            <a:r>
              <a:rPr lang="de-DE" sz="1400" dirty="0" err="1"/>
              <a:t>operation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customer´s</a:t>
            </a:r>
            <a:r>
              <a:rPr lang="de-DE" sz="1400" dirty="0"/>
              <a:t> </a:t>
            </a:r>
            <a:r>
              <a:rPr lang="de-DE" sz="1400" dirty="0" err="1"/>
              <a:t>solution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Inspection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maintenance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Repairs</a:t>
            </a:r>
            <a:endParaRPr lang="de-DE" sz="1400" dirty="0"/>
          </a:p>
          <a:p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THL plus</a:t>
            </a:r>
            <a:endParaRPr lang="de-DE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796" y="4434612"/>
            <a:ext cx="1898181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77" y="2901885"/>
            <a:ext cx="1890000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4"/>
          <a:srcRect l="17399" t="15237" r="5763"/>
          <a:stretch/>
        </p:blipFill>
        <p:spPr>
          <a:xfrm>
            <a:off x="6611375" y="1361412"/>
            <a:ext cx="1886602" cy="126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044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overview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THL plus</a:t>
            </a:r>
            <a:endParaRPr lang="de-DE" dirty="0"/>
          </a:p>
        </p:txBody>
      </p:sp>
      <p:cxnSp>
        <p:nvCxnSpPr>
          <p:cNvPr id="52" name="Gerader Verbinder 51"/>
          <p:cNvCxnSpPr/>
          <p:nvPr/>
        </p:nvCxnSpPr>
        <p:spPr>
          <a:xfrm>
            <a:off x="4458498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279946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9969" y="1989961"/>
            <a:ext cx="302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4304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46474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51" y="1339730"/>
            <a:ext cx="1797050" cy="489727"/>
          </a:xfrm>
          <a:prstGeom prst="rect">
            <a:avLst/>
          </a:prstGeom>
        </p:spPr>
      </p:pic>
      <p:sp>
        <p:nvSpPr>
          <p:cNvPr id="65" name="Rechteck 51"/>
          <p:cNvSpPr>
            <a:spLocks noChangeArrowheads="1"/>
          </p:cNvSpPr>
          <p:nvPr/>
        </p:nvSpPr>
        <p:spPr bwMode="auto">
          <a:xfrm>
            <a:off x="3490137" y="2106361"/>
            <a:ext cx="1956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B0F0"/>
                </a:solidFill>
                <a:latin typeface="+mj-lt"/>
              </a:rPr>
              <a:t>Clamping</a:t>
            </a:r>
            <a:r>
              <a:rPr lang="de-DE" altLang="de-DE" sz="1400" b="1" dirty="0">
                <a:solidFill>
                  <a:srgbClr val="00B0F0"/>
                </a:solidFill>
                <a:latin typeface="+mj-lt"/>
              </a:rPr>
              <a:t> Technology</a:t>
            </a:r>
            <a:endParaRPr lang="de-DE" alt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66" name="Rechteck 51"/>
          <p:cNvSpPr>
            <a:spLocks noChangeArrowheads="1"/>
          </p:cNvSpPr>
          <p:nvPr/>
        </p:nvSpPr>
        <p:spPr bwMode="auto">
          <a:xfrm>
            <a:off x="667577" y="2155204"/>
            <a:ext cx="15675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Gripping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Systems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67" name="Rechteck 66"/>
          <p:cNvSpPr/>
          <p:nvPr/>
        </p:nvSpPr>
        <p:spPr>
          <a:xfrm>
            <a:off x="109920" y="5429958"/>
            <a:ext cx="1208985" cy="2308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Manual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</a:t>
            </a:r>
          </a:p>
        </p:txBody>
      </p:sp>
      <p:sp>
        <p:nvSpPr>
          <p:cNvPr id="68" name="Rechteck 67"/>
          <p:cNvSpPr/>
          <p:nvPr/>
        </p:nvSpPr>
        <p:spPr>
          <a:xfrm>
            <a:off x="2462141" y="5425728"/>
            <a:ext cx="918000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Power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 </a:t>
            </a:r>
            <a:r>
              <a:rPr lang="de-DE" sz="900" b="1" dirty="0" err="1">
                <a:solidFill>
                  <a:srgbClr val="003D6A"/>
                </a:solidFill>
              </a:rPr>
              <a:t>with</a:t>
            </a:r>
            <a:r>
              <a:rPr lang="de-DE" sz="900" b="1" dirty="0">
                <a:solidFill>
                  <a:srgbClr val="003D6A"/>
                </a:solidFill>
              </a:rPr>
              <a:t> Through-hole</a:t>
            </a:r>
          </a:p>
        </p:txBody>
      </p:sp>
      <p:sp>
        <p:nvSpPr>
          <p:cNvPr id="69" name="Rechteck 68"/>
          <p:cNvSpPr/>
          <p:nvPr/>
        </p:nvSpPr>
        <p:spPr>
          <a:xfrm>
            <a:off x="1274842" y="5424764"/>
            <a:ext cx="1081115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Power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 </a:t>
            </a:r>
            <a:r>
              <a:rPr lang="de-DE" sz="900" b="1" dirty="0" err="1">
                <a:solidFill>
                  <a:srgbClr val="003D6A"/>
                </a:solidFill>
              </a:rPr>
              <a:t>with</a:t>
            </a:r>
            <a:r>
              <a:rPr lang="de-DE" sz="900" b="1" dirty="0">
                <a:solidFill>
                  <a:srgbClr val="003D6A"/>
                </a:solidFill>
              </a:rPr>
              <a:t> </a:t>
            </a:r>
            <a:r>
              <a:rPr lang="de-DE" sz="900" b="1" dirty="0" err="1">
                <a:solidFill>
                  <a:srgbClr val="003D6A"/>
                </a:solidFill>
              </a:rPr>
              <a:t>Jaw</a:t>
            </a:r>
            <a:r>
              <a:rPr lang="de-DE" sz="900" b="1" dirty="0">
                <a:solidFill>
                  <a:srgbClr val="003D6A"/>
                </a:solidFill>
              </a:rPr>
              <a:t> Quick-change System</a:t>
            </a:r>
          </a:p>
        </p:txBody>
      </p:sp>
      <p:sp>
        <p:nvSpPr>
          <p:cNvPr id="70" name="Rechteck 69"/>
          <p:cNvSpPr/>
          <p:nvPr/>
        </p:nvSpPr>
        <p:spPr>
          <a:xfrm>
            <a:off x="3561881" y="5427455"/>
            <a:ext cx="908253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Power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 </a:t>
            </a:r>
            <a:r>
              <a:rPr lang="de-DE" sz="900" b="1" dirty="0" err="1">
                <a:solidFill>
                  <a:srgbClr val="003D6A"/>
                </a:solidFill>
              </a:rPr>
              <a:t>without</a:t>
            </a:r>
            <a:r>
              <a:rPr lang="de-DE" sz="900" b="1" dirty="0">
                <a:solidFill>
                  <a:srgbClr val="003D6A"/>
                </a:solidFill>
              </a:rPr>
              <a:t> Through-hole</a:t>
            </a:r>
          </a:p>
        </p:txBody>
      </p:sp>
      <p:sp>
        <p:nvSpPr>
          <p:cNvPr id="71" name="Rechteck 70"/>
          <p:cNvSpPr/>
          <p:nvPr/>
        </p:nvSpPr>
        <p:spPr>
          <a:xfrm>
            <a:off x="4653741" y="5424822"/>
            <a:ext cx="945837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3D6A"/>
                </a:solidFill>
              </a:rPr>
              <a:t>Pneumatic</a:t>
            </a:r>
            <a:r>
              <a:rPr lang="de-DE" sz="900" b="1" dirty="0">
                <a:solidFill>
                  <a:srgbClr val="003D6A"/>
                </a:solidFill>
              </a:rPr>
              <a:t> Power Chucks</a:t>
            </a:r>
          </a:p>
        </p:txBody>
      </p:sp>
      <p:sp>
        <p:nvSpPr>
          <p:cNvPr id="72" name="Rechteck 71"/>
          <p:cNvSpPr/>
          <p:nvPr/>
        </p:nvSpPr>
        <p:spPr>
          <a:xfrm>
            <a:off x="136236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3" name="Rechteck 72"/>
          <p:cNvSpPr/>
          <p:nvPr/>
        </p:nvSpPr>
        <p:spPr>
          <a:xfrm>
            <a:off x="2462973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4" name="Rechteck 73"/>
          <p:cNvSpPr/>
          <p:nvPr/>
        </p:nvSpPr>
        <p:spPr>
          <a:xfrm>
            <a:off x="3563577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5" name="Rechteck 74"/>
          <p:cNvSpPr/>
          <p:nvPr/>
        </p:nvSpPr>
        <p:spPr>
          <a:xfrm>
            <a:off x="4664181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6" name="Rechteck 75"/>
          <p:cNvSpPr/>
          <p:nvPr/>
        </p:nvSpPr>
        <p:spPr>
          <a:xfrm>
            <a:off x="26176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77" name="Gerader Verbinder 76"/>
          <p:cNvCxnSpPr/>
          <p:nvPr/>
        </p:nvCxnSpPr>
        <p:spPr>
          <a:xfrm>
            <a:off x="727251" y="4338532"/>
            <a:ext cx="770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Gerader Verbinder 77"/>
          <p:cNvCxnSpPr/>
          <p:nvPr/>
        </p:nvCxnSpPr>
        <p:spPr>
          <a:xfrm>
            <a:off x="71961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Gerader Verbinder 78"/>
          <p:cNvCxnSpPr/>
          <p:nvPr/>
        </p:nvCxnSpPr>
        <p:spPr>
          <a:xfrm>
            <a:off x="621782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Gerader Verbinder 79"/>
          <p:cNvCxnSpPr/>
          <p:nvPr/>
        </p:nvCxnSpPr>
        <p:spPr>
          <a:xfrm>
            <a:off x="8417110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Gerader Verbinder 80"/>
          <p:cNvCxnSpPr/>
          <p:nvPr/>
        </p:nvCxnSpPr>
        <p:spPr>
          <a:xfrm>
            <a:off x="4018541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Gerader Verbinder 81"/>
          <p:cNvCxnSpPr/>
          <p:nvPr/>
        </p:nvCxnSpPr>
        <p:spPr>
          <a:xfrm>
            <a:off x="181925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Rechteck 82"/>
          <p:cNvSpPr/>
          <p:nvPr/>
        </p:nvSpPr>
        <p:spPr>
          <a:xfrm>
            <a:off x="5764786" y="5428495"/>
            <a:ext cx="918000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9EE3"/>
                </a:solidFill>
              </a:rPr>
              <a:t>Steady</a:t>
            </a:r>
            <a:r>
              <a:rPr lang="de-DE" sz="900" b="1" dirty="0">
                <a:solidFill>
                  <a:srgbClr val="009EE3"/>
                </a:solidFill>
              </a:rPr>
              <a:t> Rests</a:t>
            </a:r>
          </a:p>
        </p:txBody>
      </p:sp>
      <p:sp>
        <p:nvSpPr>
          <p:cNvPr id="84" name="Rechteck 83"/>
          <p:cNvSpPr/>
          <p:nvPr/>
        </p:nvSpPr>
        <p:spPr>
          <a:xfrm>
            <a:off x="6815147" y="5432195"/>
            <a:ext cx="101486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Quick-change Systems</a:t>
            </a:r>
          </a:p>
        </p:txBody>
      </p:sp>
      <p:sp>
        <p:nvSpPr>
          <p:cNvPr id="85" name="Rechteck 84"/>
          <p:cNvSpPr/>
          <p:nvPr/>
        </p:nvSpPr>
        <p:spPr>
          <a:xfrm>
            <a:off x="7973941" y="5410411"/>
            <a:ext cx="916445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3D6A"/>
                </a:solidFill>
              </a:rPr>
              <a:t>Customized</a:t>
            </a:r>
            <a:r>
              <a:rPr lang="de-DE" sz="900" b="1" dirty="0">
                <a:solidFill>
                  <a:srgbClr val="003D6A"/>
                </a:solidFill>
              </a:rPr>
              <a:t> Solutions</a:t>
            </a:r>
          </a:p>
        </p:txBody>
      </p:sp>
      <p:sp>
        <p:nvSpPr>
          <p:cNvPr id="86" name="Rechteck 85"/>
          <p:cNvSpPr/>
          <p:nvPr/>
        </p:nvSpPr>
        <p:spPr>
          <a:xfrm>
            <a:off x="7965992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7" name="Rechteck 86"/>
          <p:cNvSpPr/>
          <p:nvPr/>
        </p:nvSpPr>
        <p:spPr>
          <a:xfrm>
            <a:off x="576478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8" name="Rechteck 87"/>
          <p:cNvSpPr/>
          <p:nvPr/>
        </p:nvSpPr>
        <p:spPr>
          <a:xfrm>
            <a:off x="686538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89" name="Grafik 8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216" y="4616636"/>
            <a:ext cx="727311" cy="720000"/>
          </a:xfrm>
          <a:prstGeom prst="rect">
            <a:avLst/>
          </a:prstGeom>
        </p:spPr>
      </p:pic>
      <p:pic>
        <p:nvPicPr>
          <p:cNvPr id="90" name="Grafik 8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990" y="4610058"/>
            <a:ext cx="767845" cy="720000"/>
          </a:xfrm>
          <a:prstGeom prst="rect">
            <a:avLst/>
          </a:prstGeom>
        </p:spPr>
      </p:pic>
      <p:pic>
        <p:nvPicPr>
          <p:cNvPr id="91" name="Grafik 9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933" y="4614265"/>
            <a:ext cx="650386" cy="720000"/>
          </a:xfrm>
          <a:prstGeom prst="rect">
            <a:avLst/>
          </a:prstGeom>
        </p:spPr>
      </p:pic>
      <p:pic>
        <p:nvPicPr>
          <p:cNvPr id="92" name="Grafik 9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8" y="4606407"/>
            <a:ext cx="713192" cy="720000"/>
          </a:xfrm>
          <a:prstGeom prst="rect">
            <a:avLst/>
          </a:prstGeom>
        </p:spPr>
      </p:pic>
      <p:pic>
        <p:nvPicPr>
          <p:cNvPr id="93" name="Grafik 9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064" y="4600230"/>
            <a:ext cx="748198" cy="720000"/>
          </a:xfrm>
          <a:prstGeom prst="rect">
            <a:avLst/>
          </a:prstGeom>
        </p:spPr>
      </p:pic>
      <p:pic>
        <p:nvPicPr>
          <p:cNvPr id="94" name="Grafik 9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201" y="4597526"/>
            <a:ext cx="415042" cy="720000"/>
          </a:xfrm>
          <a:prstGeom prst="rect">
            <a:avLst/>
          </a:prstGeom>
        </p:spPr>
      </p:pic>
      <p:pic>
        <p:nvPicPr>
          <p:cNvPr id="95" name="Grafik 9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268" y="4607850"/>
            <a:ext cx="783807" cy="720000"/>
          </a:xfrm>
          <a:prstGeom prst="rect">
            <a:avLst/>
          </a:prstGeom>
        </p:spPr>
      </p:pic>
      <p:pic>
        <p:nvPicPr>
          <p:cNvPr id="96" name="Grafik 9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276" y="4610743"/>
            <a:ext cx="703196" cy="720000"/>
          </a:xfrm>
          <a:prstGeom prst="rect">
            <a:avLst/>
          </a:prstGeom>
        </p:spPr>
      </p:pic>
      <p:cxnSp>
        <p:nvCxnSpPr>
          <p:cNvPr id="97" name="Gerader Verbinder 96"/>
          <p:cNvCxnSpPr/>
          <p:nvPr/>
        </p:nvCxnSpPr>
        <p:spPr>
          <a:xfrm>
            <a:off x="5118183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Gerader Verbinder 97"/>
          <p:cNvCxnSpPr/>
          <p:nvPr/>
        </p:nvCxnSpPr>
        <p:spPr>
          <a:xfrm>
            <a:off x="731746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Gerader Verbinder 98"/>
          <p:cNvCxnSpPr/>
          <p:nvPr/>
        </p:nvCxnSpPr>
        <p:spPr>
          <a:xfrm>
            <a:off x="2921261" y="4338532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Gerader Verbinder 100"/>
          <p:cNvCxnSpPr/>
          <p:nvPr/>
        </p:nvCxnSpPr>
        <p:spPr>
          <a:xfrm>
            <a:off x="4457049" y="3973452"/>
            <a:ext cx="0" cy="36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" name="Grafik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74" y="2890039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Grafik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281" y="2970751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Grafik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873" y="2862089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Grafik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244" y="3001191"/>
            <a:ext cx="947227" cy="56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Grafik 10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59653" y="286662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107" name="Rechteck 106"/>
          <p:cNvSpPr/>
          <p:nvPr/>
        </p:nvSpPr>
        <p:spPr>
          <a:xfrm>
            <a:off x="3953360" y="277427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08" name="Rechteck 3"/>
          <p:cNvSpPr>
            <a:spLocks noChangeArrowheads="1"/>
          </p:cNvSpPr>
          <p:nvPr/>
        </p:nvSpPr>
        <p:spPr bwMode="auto">
          <a:xfrm>
            <a:off x="259515" y="3730942"/>
            <a:ext cx="9989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Chuck </a:t>
            </a:r>
            <a:r>
              <a:rPr lang="de-DE" altLang="de-DE" sz="1200" b="1" dirty="0" err="1">
                <a:solidFill>
                  <a:srgbClr val="003D6A"/>
                </a:solidFill>
                <a:latin typeface="+mj-lt"/>
              </a:rPr>
              <a:t>Jaws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09" name="Rechteck 51"/>
          <p:cNvSpPr>
            <a:spLocks noChangeArrowheads="1"/>
          </p:cNvSpPr>
          <p:nvPr/>
        </p:nvSpPr>
        <p:spPr bwMode="auto">
          <a:xfrm>
            <a:off x="5902516" y="3722920"/>
            <a:ext cx="115198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Toolholders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10" name="Rechteck 53"/>
          <p:cNvSpPr>
            <a:spLocks noChangeArrowheads="1"/>
          </p:cNvSpPr>
          <p:nvPr/>
        </p:nvSpPr>
        <p:spPr bwMode="auto">
          <a:xfrm>
            <a:off x="7666285" y="3667979"/>
            <a:ext cx="143720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 err="1">
                <a:solidFill>
                  <a:srgbClr val="003D6A"/>
                </a:solidFill>
                <a:latin typeface="+mj-lt"/>
              </a:rPr>
              <a:t>Hydraulic</a:t>
            </a:r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 Expansion Technology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11" name="Rechteck 110"/>
          <p:cNvSpPr/>
          <p:nvPr/>
        </p:nvSpPr>
        <p:spPr>
          <a:xfrm>
            <a:off x="1805568" y="3724267"/>
            <a:ext cx="1756313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200" b="1" dirty="0" err="1">
                <a:solidFill>
                  <a:srgbClr val="003D6A"/>
                </a:solidFill>
                <a:latin typeface="+mj-lt"/>
              </a:rPr>
              <a:t>Stationary</a:t>
            </a:r>
            <a:r>
              <a:rPr lang="de-DE" sz="12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200" b="1" dirty="0" err="1">
                <a:solidFill>
                  <a:srgbClr val="003D6A"/>
                </a:solidFill>
                <a:latin typeface="+mj-lt"/>
              </a:rPr>
              <a:t>Workholding</a:t>
            </a:r>
            <a:endParaRPr 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12" name="Rechteck 51"/>
          <p:cNvSpPr>
            <a:spLocks noChangeArrowheads="1"/>
          </p:cNvSpPr>
          <p:nvPr/>
        </p:nvSpPr>
        <p:spPr bwMode="auto">
          <a:xfrm>
            <a:off x="3911794" y="3704815"/>
            <a:ext cx="109630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 err="1">
                <a:solidFill>
                  <a:srgbClr val="009EE3"/>
                </a:solidFill>
                <a:latin typeface="+mj-lt"/>
              </a:rPr>
              <a:t>Lathe</a:t>
            </a:r>
            <a:r>
              <a:rPr lang="de-DE" altLang="de-DE" sz="1200" b="1" dirty="0">
                <a:solidFill>
                  <a:srgbClr val="009EE3"/>
                </a:solidFill>
                <a:latin typeface="+mj-lt"/>
              </a:rPr>
              <a:t> Chucks</a:t>
            </a:r>
            <a:endParaRPr lang="de-DE" altLang="de-DE" sz="1200" dirty="0">
              <a:solidFill>
                <a:srgbClr val="009EE3"/>
              </a:solidFill>
              <a:latin typeface="+mj-lt"/>
            </a:endParaRPr>
          </a:p>
        </p:txBody>
      </p:sp>
      <p:sp>
        <p:nvSpPr>
          <p:cNvPr id="113" name="Rechteck 112"/>
          <p:cNvSpPr/>
          <p:nvPr/>
        </p:nvSpPr>
        <p:spPr>
          <a:xfrm>
            <a:off x="259580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14" name="Rechteck 113"/>
          <p:cNvSpPr/>
          <p:nvPr/>
        </p:nvSpPr>
        <p:spPr>
          <a:xfrm>
            <a:off x="216673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15" name="Rechteck 114"/>
          <p:cNvSpPr/>
          <p:nvPr/>
        </p:nvSpPr>
        <p:spPr>
          <a:xfrm>
            <a:off x="5981051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16" name="Rechteck 115"/>
          <p:cNvSpPr/>
          <p:nvPr/>
        </p:nvSpPr>
        <p:spPr>
          <a:xfrm>
            <a:off x="788820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117" name="Gerader Verbinder 116"/>
          <p:cNvCxnSpPr/>
          <p:nvPr/>
        </p:nvCxnSpPr>
        <p:spPr>
          <a:xfrm>
            <a:off x="8429391" y="2645960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Gerader Verbinder 117"/>
          <p:cNvCxnSpPr/>
          <p:nvPr/>
        </p:nvCxnSpPr>
        <p:spPr>
          <a:xfrm>
            <a:off x="2679638" y="264421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Gerader Verbinder 118"/>
          <p:cNvCxnSpPr/>
          <p:nvPr/>
        </p:nvCxnSpPr>
        <p:spPr>
          <a:xfrm>
            <a:off x="763054" y="263980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Gerader Verbinder 119"/>
          <p:cNvCxnSpPr/>
          <p:nvPr/>
        </p:nvCxnSpPr>
        <p:spPr>
          <a:xfrm>
            <a:off x="6512806" y="2639809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Gerader Verbinder 120"/>
          <p:cNvCxnSpPr/>
          <p:nvPr/>
        </p:nvCxnSpPr>
        <p:spPr>
          <a:xfrm>
            <a:off x="761615" y="2640159"/>
            <a:ext cx="766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8642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ZENTRICO</a:t>
            </a:r>
            <a:br>
              <a:rPr lang="de-DE" dirty="0"/>
            </a:br>
            <a:r>
              <a:rPr lang="de-DE" sz="2000" dirty="0" err="1"/>
              <a:t>Example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application</a:t>
            </a:r>
            <a:endParaRPr lang="de-DE" sz="20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THL plus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sz="quarter" idx="10"/>
          </p:nvPr>
        </p:nvSpPr>
        <p:spPr>
          <a:xfrm>
            <a:off x="5756000" y="1629000"/>
            <a:ext cx="2880000" cy="3610574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de-DE" sz="1400" b="1" u="sng" dirty="0" err="1"/>
              <a:t>Clamping</a:t>
            </a:r>
            <a:r>
              <a:rPr lang="de-DE" sz="1400" b="1" u="sng" dirty="0"/>
              <a:t> </a:t>
            </a:r>
            <a:r>
              <a:rPr lang="de-DE" sz="1400" b="1" u="sng" dirty="0" err="1"/>
              <a:t>device</a:t>
            </a:r>
            <a:r>
              <a:rPr lang="de-DE" sz="1400" b="1" u="sng" dirty="0"/>
              <a:t>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THL plus 310 </a:t>
            </a:r>
            <a:r>
              <a:rPr lang="de-DE" sz="1400" dirty="0" err="1"/>
              <a:t>with</a:t>
            </a:r>
            <a:r>
              <a:rPr lang="de-DE" sz="1400" dirty="0"/>
              <a:t> quick-change </a:t>
            </a:r>
            <a:r>
              <a:rPr lang="de-DE" sz="1400" dirty="0" err="1"/>
              <a:t>system</a:t>
            </a:r>
            <a:r>
              <a:rPr lang="de-DE" sz="1400" dirty="0"/>
              <a:t> on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basis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VERO-S.</a:t>
            </a:r>
          </a:p>
          <a:p>
            <a:pPr>
              <a:lnSpc>
                <a:spcPct val="100000"/>
              </a:lnSpc>
            </a:pPr>
            <a:endParaRPr lang="de-DE" sz="500" b="1" u="sng" dirty="0"/>
          </a:p>
          <a:p>
            <a:pPr>
              <a:lnSpc>
                <a:spcPct val="100000"/>
              </a:lnSpc>
            </a:pPr>
            <a:r>
              <a:rPr lang="de-DE" sz="1400" b="1" u="sng" dirty="0"/>
              <a:t>Features/</a:t>
            </a:r>
            <a:r>
              <a:rPr lang="de-DE" sz="1400" b="1" u="sng" dirty="0" err="1"/>
              <a:t>Application</a:t>
            </a:r>
            <a:r>
              <a:rPr lang="de-DE" sz="1400" b="1" u="sng" dirty="0"/>
              <a:t>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Support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long</a:t>
            </a:r>
            <a:r>
              <a:rPr lang="de-DE" sz="1400" dirty="0"/>
              <a:t>, </a:t>
            </a:r>
            <a:r>
              <a:rPr lang="de-DE" sz="1400" dirty="0" err="1"/>
              <a:t>cylindrical</a:t>
            </a:r>
            <a:r>
              <a:rPr lang="de-DE" sz="1400" dirty="0"/>
              <a:t> </a:t>
            </a:r>
            <a:r>
              <a:rPr lang="de-DE" sz="1400" dirty="0" err="1"/>
              <a:t>workpieces</a:t>
            </a:r>
            <a:r>
              <a:rPr lang="de-DE" sz="1400" dirty="0"/>
              <a:t> on </a:t>
            </a:r>
            <a:r>
              <a:rPr lang="de-DE" sz="1400" dirty="0" err="1"/>
              <a:t>lathes</a:t>
            </a:r>
            <a:r>
              <a:rPr lang="de-DE" sz="1400" dirty="0"/>
              <a:t>. Optimum </a:t>
            </a:r>
            <a:r>
              <a:rPr lang="de-DE" sz="1400" dirty="0" err="1"/>
              <a:t>utilization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machine</a:t>
            </a:r>
            <a:r>
              <a:rPr lang="de-DE" sz="1400" dirty="0"/>
              <a:t> </a:t>
            </a:r>
            <a:r>
              <a:rPr lang="de-DE" sz="1400" dirty="0" err="1"/>
              <a:t>room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highest</a:t>
            </a:r>
            <a:r>
              <a:rPr lang="de-DE" sz="1400" dirty="0"/>
              <a:t> </a:t>
            </a:r>
            <a:r>
              <a:rPr lang="de-DE" sz="1400" dirty="0" err="1"/>
              <a:t>flexibility</a:t>
            </a:r>
            <a:r>
              <a:rPr lang="de-DE" sz="1400" dirty="0"/>
              <a:t> </a:t>
            </a:r>
            <a:r>
              <a:rPr lang="de-DE" sz="1400" dirty="0" err="1"/>
              <a:t>thanks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quick-change </a:t>
            </a:r>
            <a:r>
              <a:rPr lang="de-DE" sz="1400" dirty="0" err="1"/>
              <a:t>system</a:t>
            </a:r>
            <a:r>
              <a:rPr lang="de-DE" sz="1400" dirty="0"/>
              <a:t>.</a:t>
            </a:r>
            <a:endParaRPr lang="de-DE" sz="1400" b="1" u="sng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5"/>
          <a:stretch/>
        </p:blipFill>
        <p:spPr>
          <a:xfrm>
            <a:off x="561443" y="1634287"/>
            <a:ext cx="5137542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3261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7" y="1502446"/>
            <a:ext cx="5334509" cy="421935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ZENTRICO THL plus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1829113"/>
            <a:ext cx="2880000" cy="3657304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Lever </a:t>
            </a:r>
            <a:r>
              <a:rPr lang="de-DE" sz="1400" dirty="0" err="1">
                <a:solidFill>
                  <a:srgbClr val="00446B"/>
                </a:solidFill>
              </a:rPr>
              <a:t>drive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Sealed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with</a:t>
            </a:r>
            <a:r>
              <a:rPr lang="de-DE" sz="1400" dirty="0">
                <a:solidFill>
                  <a:srgbClr val="00446B"/>
                </a:solidFill>
              </a:rPr>
              <a:t> double, </a:t>
            </a:r>
            <a:r>
              <a:rPr lang="de-DE" sz="1400" dirty="0" err="1">
                <a:solidFill>
                  <a:srgbClr val="00446B"/>
                </a:solidFill>
              </a:rPr>
              <a:t>extremely</a:t>
            </a:r>
            <a:r>
              <a:rPr lang="de-DE" sz="1400" dirty="0">
                <a:solidFill>
                  <a:srgbClr val="00446B"/>
                </a:solidFill>
              </a:rPr>
              <a:t> robust </a:t>
            </a:r>
            <a:r>
              <a:rPr lang="de-DE" sz="1400" dirty="0" err="1">
                <a:solidFill>
                  <a:srgbClr val="00446B"/>
                </a:solidFill>
              </a:rPr>
              <a:t>chip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protection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Roller </a:t>
            </a:r>
            <a:r>
              <a:rPr lang="de-DE" sz="1400" dirty="0" err="1">
                <a:solidFill>
                  <a:srgbClr val="00446B"/>
                </a:solidFill>
              </a:rPr>
              <a:t>rinsing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as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standard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Stable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lever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bearing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Swing-out </a:t>
            </a:r>
            <a:r>
              <a:rPr lang="de-DE" sz="1400" dirty="0" err="1">
                <a:solidFill>
                  <a:srgbClr val="00446B"/>
                </a:solidFill>
              </a:rPr>
              <a:t>lever</a:t>
            </a:r>
            <a:r>
              <a:rPr lang="de-DE" sz="1400" dirty="0">
                <a:solidFill>
                  <a:srgbClr val="00446B"/>
                </a:solidFill>
              </a:rPr>
              <a:t> arm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Oval </a:t>
            </a:r>
            <a:r>
              <a:rPr lang="de-DE" sz="1400" dirty="0" err="1">
                <a:solidFill>
                  <a:srgbClr val="00446B"/>
                </a:solidFill>
              </a:rPr>
              <a:t>piston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cylinder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Standard </a:t>
            </a:r>
            <a:r>
              <a:rPr lang="de-DE" sz="1400" dirty="0" err="1">
                <a:solidFill>
                  <a:srgbClr val="00446B"/>
                </a:solidFill>
              </a:rPr>
              <a:t>version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ready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for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installation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of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piston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position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monitoring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Safety</a:t>
            </a:r>
            <a:r>
              <a:rPr lang="de-DE" sz="1400" dirty="0">
                <a:solidFill>
                  <a:srgbClr val="00446B"/>
                </a:solidFill>
              </a:rPr>
              <a:t> check </a:t>
            </a:r>
            <a:r>
              <a:rPr lang="de-DE" sz="1400" dirty="0" err="1">
                <a:solidFill>
                  <a:srgbClr val="00446B"/>
                </a:solidFill>
              </a:rPr>
              <a:t>valve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Air </a:t>
            </a:r>
            <a:r>
              <a:rPr lang="de-DE" sz="1400" dirty="0" err="1">
                <a:solidFill>
                  <a:srgbClr val="00446B"/>
                </a:solidFill>
              </a:rPr>
              <a:t>purge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connection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Roller </a:t>
            </a:r>
            <a:r>
              <a:rPr lang="de-DE" sz="1400" dirty="0" err="1">
                <a:solidFill>
                  <a:srgbClr val="00446B"/>
                </a:solidFill>
              </a:rPr>
              <a:t>rinsing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endParaRPr lang="de-DE" sz="1400" dirty="0">
              <a:solidFill>
                <a:srgbClr val="00446B"/>
              </a:solidFill>
            </a:endParaRP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THL plus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2164859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1868365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2663215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2954871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46748" y="3249912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46748" y="3540212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73" name="Gruppieren 172"/>
          <p:cNvGrpSpPr/>
          <p:nvPr/>
        </p:nvGrpSpPr>
        <p:grpSpPr>
          <a:xfrm>
            <a:off x="5846748" y="3827013"/>
            <a:ext cx="198000" cy="198000"/>
            <a:chOff x="4640203" y="738588"/>
            <a:chExt cx="266095" cy="271350"/>
          </a:xfrm>
        </p:grpSpPr>
        <p:sp>
          <p:nvSpPr>
            <p:cNvPr id="174" name="Ellipse 1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76" name="Gruppieren 175"/>
          <p:cNvGrpSpPr/>
          <p:nvPr/>
        </p:nvGrpSpPr>
        <p:grpSpPr>
          <a:xfrm>
            <a:off x="5835614" y="4554035"/>
            <a:ext cx="198000" cy="198000"/>
            <a:chOff x="4640203" y="732226"/>
            <a:chExt cx="266095" cy="271350"/>
          </a:xfrm>
        </p:grpSpPr>
        <p:sp>
          <p:nvSpPr>
            <p:cNvPr id="177" name="Ellipse 1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8" name="Textfeld 177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185" name="Gruppieren 184"/>
          <p:cNvGrpSpPr/>
          <p:nvPr/>
        </p:nvGrpSpPr>
        <p:grpSpPr>
          <a:xfrm>
            <a:off x="5844650" y="4833465"/>
            <a:ext cx="198000" cy="198000"/>
            <a:chOff x="4643403" y="733042"/>
            <a:chExt cx="266095" cy="271350"/>
          </a:xfrm>
        </p:grpSpPr>
        <p:sp>
          <p:nvSpPr>
            <p:cNvPr id="186" name="Ellipse 18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7" name="Textfeld 186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875574" y="3988539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1175267" y="3308341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3004561" y="4706343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3323610" y="4054609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4891531" y="2051428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5" name="Gruppieren 214"/>
          <p:cNvGrpSpPr/>
          <p:nvPr/>
        </p:nvGrpSpPr>
        <p:grpSpPr>
          <a:xfrm>
            <a:off x="4961979" y="2736811"/>
            <a:ext cx="198000" cy="198000"/>
            <a:chOff x="4640203" y="727502"/>
            <a:chExt cx="266095" cy="271350"/>
          </a:xfrm>
        </p:grpSpPr>
        <p:sp>
          <p:nvSpPr>
            <p:cNvPr id="216" name="Ellipse 215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Textfeld 216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218" name="Gruppieren 217"/>
          <p:cNvGrpSpPr/>
          <p:nvPr/>
        </p:nvGrpSpPr>
        <p:grpSpPr>
          <a:xfrm>
            <a:off x="3514040" y="1813814"/>
            <a:ext cx="198000" cy="198000"/>
            <a:chOff x="4640203" y="732226"/>
            <a:chExt cx="266095" cy="271350"/>
          </a:xfrm>
        </p:grpSpPr>
        <p:sp>
          <p:nvSpPr>
            <p:cNvPr id="219" name="Ellipse 21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0" name="Textfeld 219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221" name="Gruppieren 220"/>
          <p:cNvGrpSpPr/>
          <p:nvPr/>
        </p:nvGrpSpPr>
        <p:grpSpPr>
          <a:xfrm>
            <a:off x="5392003" y="3094692"/>
            <a:ext cx="198000" cy="198000"/>
            <a:chOff x="4643403" y="733042"/>
            <a:chExt cx="266095" cy="271350"/>
          </a:xfrm>
        </p:grpSpPr>
        <p:sp>
          <p:nvSpPr>
            <p:cNvPr id="222" name="Ellipse 22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3" name="Textfeld 222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2924954" y="2892466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61" name="Gruppieren 60"/>
          <p:cNvGrpSpPr/>
          <p:nvPr/>
        </p:nvGrpSpPr>
        <p:grpSpPr>
          <a:xfrm>
            <a:off x="436316" y="4225537"/>
            <a:ext cx="198000" cy="198000"/>
            <a:chOff x="4645063" y="732456"/>
            <a:chExt cx="266095" cy="271350"/>
          </a:xfrm>
        </p:grpSpPr>
        <p:sp>
          <p:nvSpPr>
            <p:cNvPr id="62" name="Ellipse 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Textfeld 62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64" name="Gruppieren 63"/>
          <p:cNvGrpSpPr/>
          <p:nvPr/>
        </p:nvGrpSpPr>
        <p:grpSpPr>
          <a:xfrm>
            <a:off x="2628853" y="5133719"/>
            <a:ext cx="298789" cy="170251"/>
            <a:chOff x="4574838" y="756326"/>
            <a:chExt cx="401547" cy="233320"/>
          </a:xfrm>
        </p:grpSpPr>
        <p:sp>
          <p:nvSpPr>
            <p:cNvPr id="65" name="Ellipse 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6" name="Textfeld 65"/>
            <p:cNvSpPr txBox="1"/>
            <p:nvPr/>
          </p:nvSpPr>
          <p:spPr>
            <a:xfrm>
              <a:off x="4574838" y="756326"/>
              <a:ext cx="401547" cy="23332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67" name="Gruppieren 66"/>
          <p:cNvGrpSpPr/>
          <p:nvPr/>
        </p:nvGrpSpPr>
        <p:grpSpPr>
          <a:xfrm>
            <a:off x="5794357" y="5129725"/>
            <a:ext cx="298789" cy="170251"/>
            <a:chOff x="4574838" y="756326"/>
            <a:chExt cx="401547" cy="233320"/>
          </a:xfrm>
        </p:grpSpPr>
        <p:sp>
          <p:nvSpPr>
            <p:cNvPr id="68" name="Ellipse 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Textfeld 68"/>
            <p:cNvSpPr txBox="1"/>
            <p:nvPr/>
          </p:nvSpPr>
          <p:spPr>
            <a:xfrm>
              <a:off x="4574838" y="756326"/>
              <a:ext cx="401547" cy="23332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2921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llipse 24"/>
          <p:cNvSpPr/>
          <p:nvPr/>
        </p:nvSpPr>
        <p:spPr>
          <a:xfrm>
            <a:off x="6172115" y="5598435"/>
            <a:ext cx="1256400" cy="288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Ellipse 7"/>
          <p:cNvSpPr/>
          <p:nvPr/>
        </p:nvSpPr>
        <p:spPr>
          <a:xfrm>
            <a:off x="6169343" y="3982992"/>
            <a:ext cx="1260000" cy="288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989316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ZENTRICO THL plus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THL plus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4714386" y="101161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Swing-out </a:t>
            </a:r>
            <a:r>
              <a:rPr lang="de-DE" sz="1600" b="1" dirty="0" err="1">
                <a:solidFill>
                  <a:srgbClr val="003D6A"/>
                </a:solidFill>
              </a:rPr>
              <a:t>lever</a:t>
            </a:r>
            <a:r>
              <a:rPr lang="de-DE" sz="1600" b="1" dirty="0">
                <a:solidFill>
                  <a:srgbClr val="003D6A"/>
                </a:solidFill>
              </a:rPr>
              <a:t> arm</a:t>
            </a:r>
          </a:p>
        </p:txBody>
      </p:sp>
      <p:pic>
        <p:nvPicPr>
          <p:cNvPr id="52" name="Grafik 5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776" y="1350172"/>
            <a:ext cx="2556065" cy="1858956"/>
          </a:xfrm>
          <a:prstGeom prst="rect">
            <a:avLst/>
          </a:prstGeom>
        </p:spPr>
      </p:pic>
      <p:sp>
        <p:nvSpPr>
          <p:cNvPr id="20" name="Rechteck 19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ZENTRICO THL plus </a:t>
            </a:r>
            <a:r>
              <a:rPr lang="de-DE" sz="1600" b="1" dirty="0" err="1">
                <a:solidFill>
                  <a:srgbClr val="003D6A"/>
                </a:solidFill>
              </a:rPr>
              <a:t>with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side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mounted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cylinder</a:t>
            </a:r>
            <a:endParaRPr lang="de-DE" sz="1600" b="1" dirty="0">
              <a:solidFill>
                <a:srgbClr val="003D6A"/>
              </a:solidFill>
            </a:endParaRP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720" y="1325651"/>
            <a:ext cx="2289418" cy="1925872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/>
          <p:cNvSpPr txBox="1"/>
          <p:nvPr/>
        </p:nvSpPr>
        <p:spPr>
          <a:xfrm>
            <a:off x="4714215" y="361897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Spherical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rollers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252342" y="361668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Cylindric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rollers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1717429" y="4043297"/>
            <a:ext cx="1260000" cy="180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>
            <a:off x="1720199" y="4493297"/>
            <a:ext cx="1252800" cy="90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6" name="Gerader Verbinder 5"/>
          <p:cNvCxnSpPr/>
          <p:nvPr/>
        </p:nvCxnSpPr>
        <p:spPr>
          <a:xfrm>
            <a:off x="1434676" y="4937763"/>
            <a:ext cx="1800000" cy="1238"/>
          </a:xfrm>
          <a:prstGeom prst="line">
            <a:avLst/>
          </a:prstGeom>
          <a:ln w="6350">
            <a:solidFill>
              <a:srgbClr val="00446B"/>
            </a:solidFill>
            <a:prstDash val="lg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hteck 18"/>
          <p:cNvSpPr/>
          <p:nvPr/>
        </p:nvSpPr>
        <p:spPr>
          <a:xfrm>
            <a:off x="6177656" y="4120889"/>
            <a:ext cx="1260000" cy="162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/>
          <p:cNvSpPr/>
          <p:nvPr/>
        </p:nvSpPr>
        <p:spPr>
          <a:xfrm>
            <a:off x="6172113" y="4487763"/>
            <a:ext cx="1256400" cy="90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4" name="Gerader Verbinder 23"/>
          <p:cNvCxnSpPr/>
          <p:nvPr/>
        </p:nvCxnSpPr>
        <p:spPr>
          <a:xfrm>
            <a:off x="5894903" y="4932229"/>
            <a:ext cx="1800000" cy="1238"/>
          </a:xfrm>
          <a:prstGeom prst="line">
            <a:avLst/>
          </a:prstGeom>
          <a:ln w="6350">
            <a:solidFill>
              <a:srgbClr val="00446B"/>
            </a:solidFill>
            <a:prstDash val="lg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/>
          <p:cNvCxnSpPr/>
          <p:nvPr/>
        </p:nvCxnSpPr>
        <p:spPr>
          <a:xfrm>
            <a:off x="7428893" y="4112575"/>
            <a:ext cx="0" cy="1620000"/>
          </a:xfrm>
          <a:prstGeom prst="line">
            <a:avLst/>
          </a:prstGeom>
          <a:ln w="6350">
            <a:solidFill>
              <a:srgbClr val="00446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/>
          <p:cNvCxnSpPr/>
          <p:nvPr/>
        </p:nvCxnSpPr>
        <p:spPr>
          <a:xfrm>
            <a:off x="6168126" y="4107032"/>
            <a:ext cx="0" cy="1620000"/>
          </a:xfrm>
          <a:prstGeom prst="line">
            <a:avLst/>
          </a:prstGeom>
          <a:ln w="6350">
            <a:solidFill>
              <a:srgbClr val="00446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7269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/>
          <p:cNvSpPr txBox="1"/>
          <p:nvPr/>
        </p:nvSpPr>
        <p:spPr>
          <a:xfrm>
            <a:off x="4714215" y="361897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Distance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monitoring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252342" y="361668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Stroke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measuring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system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ZENTRICO THL plus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THL plus</a:t>
            </a:r>
            <a:endParaRPr lang="de-DE" dirty="0"/>
          </a:p>
        </p:txBody>
      </p:sp>
      <p:sp>
        <p:nvSpPr>
          <p:cNvPr id="25" name="Textfeld 24"/>
          <p:cNvSpPr txBox="1"/>
          <p:nvPr/>
        </p:nvSpPr>
        <p:spPr>
          <a:xfrm>
            <a:off x="260579" y="9826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Lateral </a:t>
            </a:r>
            <a:r>
              <a:rPr lang="de-DE" sz="1600" b="1" dirty="0" err="1">
                <a:solidFill>
                  <a:srgbClr val="003D6A"/>
                </a:solidFill>
              </a:rPr>
              <a:t>hydraulic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connections</a:t>
            </a:r>
            <a:endParaRPr lang="de-DE" sz="1600" b="1" dirty="0">
              <a:solidFill>
                <a:srgbClr val="003D6A"/>
              </a:solidFill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49" y="1360633"/>
            <a:ext cx="2607627" cy="1897274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459" y="1374352"/>
            <a:ext cx="2646107" cy="1924079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84" y="3989571"/>
            <a:ext cx="2646107" cy="1924079"/>
          </a:xfrm>
          <a:prstGeom prst="rect">
            <a:avLst/>
          </a:prstGeom>
        </p:spPr>
      </p:pic>
      <p:sp>
        <p:nvSpPr>
          <p:cNvPr id="22" name="Rechteck 21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/>
          <p:cNvSpPr txBox="1"/>
          <p:nvPr/>
        </p:nvSpPr>
        <p:spPr>
          <a:xfrm>
            <a:off x="4714045" y="9826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Central </a:t>
            </a:r>
            <a:r>
              <a:rPr lang="de-DE" sz="1600" b="1" dirty="0" err="1">
                <a:solidFill>
                  <a:srgbClr val="003D6A"/>
                </a:solidFill>
              </a:rPr>
              <a:t>lubrication</a:t>
            </a:r>
            <a:endParaRPr lang="de-DE" sz="1600" b="1" dirty="0">
              <a:solidFill>
                <a:srgbClr val="003D6A"/>
              </a:solidFill>
            </a:endParaRP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780" y="4059068"/>
            <a:ext cx="2550530" cy="185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088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/>
          <p:cNvSpPr/>
          <p:nvPr/>
        </p:nvSpPr>
        <p:spPr>
          <a:xfrm>
            <a:off x="4715890" y="2171468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2166983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ZENTRICO THL plus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THL plus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252338" y="217146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Roller </a:t>
            </a:r>
            <a:r>
              <a:rPr lang="de-DE" sz="1600" b="1" dirty="0" err="1">
                <a:solidFill>
                  <a:srgbClr val="003D6A"/>
                </a:solidFill>
              </a:rPr>
              <a:t>fine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adjustment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714045" y="2166983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Roller </a:t>
            </a:r>
            <a:r>
              <a:rPr lang="de-DE" sz="1600" b="1" dirty="0" err="1">
                <a:solidFill>
                  <a:srgbClr val="003D6A"/>
                </a:solidFill>
              </a:rPr>
              <a:t>rinsing</a:t>
            </a:r>
            <a:endParaRPr lang="de-DE" sz="1600" b="1" dirty="0">
              <a:solidFill>
                <a:srgbClr val="003D6A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/>
          <a:srcRect l="10859" t="9458" r="11820" b="9396"/>
          <a:stretch/>
        </p:blipFill>
        <p:spPr>
          <a:xfrm>
            <a:off x="271452" y="2505537"/>
            <a:ext cx="2496685" cy="1313969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/>
          <a:srcRect r="15204"/>
          <a:stretch/>
        </p:blipFill>
        <p:spPr>
          <a:xfrm>
            <a:off x="2734887" y="2796181"/>
            <a:ext cx="1667427" cy="168981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5130" y="2628159"/>
            <a:ext cx="2005505" cy="171735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5"/>
          <a:srcRect l="3392" t="5195" r="2746" b="6675"/>
          <a:stretch/>
        </p:blipFill>
        <p:spPr>
          <a:xfrm>
            <a:off x="7153611" y="2745106"/>
            <a:ext cx="1688401" cy="16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338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2F8020-EB8B-4037-BFF8-23F54BB4B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Steady </a:t>
            </a:r>
            <a:r>
              <a:rPr lang="de-DE" dirty="0" err="1"/>
              <a:t>rest</a:t>
            </a:r>
            <a:r>
              <a:rPr lang="de-DE" dirty="0"/>
              <a:t> quick </a:t>
            </a:r>
            <a:r>
              <a:rPr lang="de-DE" dirty="0" err="1"/>
              <a:t>change</a:t>
            </a:r>
            <a:r>
              <a:rPr lang="de-DE" dirty="0"/>
              <a:t> </a:t>
            </a:r>
            <a:r>
              <a:rPr lang="de-DE" dirty="0" err="1"/>
              <a:t>system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367A2D0-B92B-4D35-9C9E-04776A9B9A7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THL plus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6D0E228-1CF4-4EF8-8891-286DCC976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43" y="1607127"/>
            <a:ext cx="4858326" cy="364374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C8E1949-93BE-45FB-BAA4-04735E5FC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1652" y="2197038"/>
            <a:ext cx="2732809" cy="364374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7C44A4E-9C9D-4FB1-84AC-89C41E57C4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1750" y="2835116"/>
            <a:ext cx="2254250" cy="30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761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hlinkClick r:id="rId2" action="ppaction://hlinkfile"/>
            <a:extLst>
              <a:ext uri="{FF2B5EF4-FFF2-40B4-BE49-F238E27FC236}">
                <a16:creationId xmlns:a16="http://schemas.microsoft.com/office/drawing/2014/main" id="{C77742C5-AB06-44D8-BE33-E18DDC240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443" y="2157525"/>
            <a:ext cx="3667446" cy="2542949"/>
          </a:xfrm>
          <a:prstGeom prst="rect">
            <a:avLst/>
          </a:pr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F6B49E-013E-460C-9630-FF34101FC5B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THL plus</a:t>
            </a:r>
            <a:endParaRPr lang="de-DE" dirty="0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673DB118-513F-494D-AABF-C8151ADD90DB}"/>
              </a:ext>
            </a:extLst>
          </p:cNvPr>
          <p:cNvGrpSpPr/>
          <p:nvPr/>
        </p:nvGrpSpPr>
        <p:grpSpPr>
          <a:xfrm>
            <a:off x="2067758" y="3080393"/>
            <a:ext cx="654815" cy="704492"/>
            <a:chOff x="4040720" y="3071452"/>
            <a:chExt cx="1116000" cy="111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Ellipse 7">
              <a:hlinkClick r:id="rId4" action="ppaction://hlinkfile"/>
              <a:extLst>
                <a:ext uri="{FF2B5EF4-FFF2-40B4-BE49-F238E27FC236}">
                  <a16:creationId xmlns:a16="http://schemas.microsoft.com/office/drawing/2014/main" id="{6F649BBC-03A5-4FA3-9829-5DA01F89F177}"/>
                </a:ext>
              </a:extLst>
            </p:cNvPr>
            <p:cNvSpPr/>
            <p:nvPr/>
          </p:nvSpPr>
          <p:spPr>
            <a:xfrm>
              <a:off x="4040720" y="3071452"/>
              <a:ext cx="1116000" cy="1116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Gleichschenkliges Dreieck 8">
              <a:hlinkClick r:id="rId2" action="ppaction://hlinkfile"/>
              <a:extLst>
                <a:ext uri="{FF2B5EF4-FFF2-40B4-BE49-F238E27FC236}">
                  <a16:creationId xmlns:a16="http://schemas.microsoft.com/office/drawing/2014/main" id="{C29D7CD6-2843-4179-B814-2C36A76CD545}"/>
                </a:ext>
              </a:extLst>
            </p:cNvPr>
            <p:cNvSpPr/>
            <p:nvPr/>
          </p:nvSpPr>
          <p:spPr>
            <a:xfrm rot="5400000">
              <a:off x="4292720" y="3377452"/>
              <a:ext cx="612000" cy="5040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pic>
        <p:nvPicPr>
          <p:cNvPr id="13" name="Grafik 12">
            <a:hlinkClick r:id="rId5" action="ppaction://hlinkfile"/>
            <a:extLst>
              <a:ext uri="{FF2B5EF4-FFF2-40B4-BE49-F238E27FC236}">
                <a16:creationId xmlns:a16="http://schemas.microsoft.com/office/drawing/2014/main" id="{FC8F9374-A637-42C3-B948-E11C67BCFA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8889" y="2157524"/>
            <a:ext cx="4523171" cy="2542949"/>
          </a:xfrm>
          <a:prstGeom prst="rect">
            <a:avLst/>
          </a:prstGeom>
        </p:spPr>
      </p:pic>
      <p:sp>
        <p:nvSpPr>
          <p:cNvPr id="14" name="Gleichschenkliges Dreieck 13">
            <a:extLst>
              <a:ext uri="{FF2B5EF4-FFF2-40B4-BE49-F238E27FC236}">
                <a16:creationId xmlns:a16="http://schemas.microsoft.com/office/drawing/2014/main" id="{EAF9A48C-0782-4DFB-B15A-90B887522A50}"/>
              </a:ext>
            </a:extLst>
          </p:cNvPr>
          <p:cNvSpPr/>
          <p:nvPr/>
        </p:nvSpPr>
        <p:spPr>
          <a:xfrm rot="5400000">
            <a:off x="6445526" y="3231720"/>
            <a:ext cx="386334" cy="295723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Ellipse 14">
            <a:hlinkClick r:id="rId5" action="ppaction://hlinkfile"/>
            <a:extLst>
              <a:ext uri="{FF2B5EF4-FFF2-40B4-BE49-F238E27FC236}">
                <a16:creationId xmlns:a16="http://schemas.microsoft.com/office/drawing/2014/main" id="{B20A388E-3ED9-4B5C-BE12-3A27A1E6A254}"/>
              </a:ext>
            </a:extLst>
          </p:cNvPr>
          <p:cNvSpPr/>
          <p:nvPr/>
        </p:nvSpPr>
        <p:spPr>
          <a:xfrm>
            <a:off x="6259682" y="3027335"/>
            <a:ext cx="654815" cy="70449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0A613968-EA68-4B8C-8DDE-8657B6B8E41F}"/>
              </a:ext>
            </a:extLst>
          </p:cNvPr>
          <p:cNvSpPr txBox="1">
            <a:spLocks/>
          </p:cNvSpPr>
          <p:nvPr/>
        </p:nvSpPr>
        <p:spPr>
          <a:xfrm>
            <a:off x="573166" y="322062"/>
            <a:ext cx="8074557" cy="960702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446B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de-DE" dirty="0"/>
              <a:t>Steady </a:t>
            </a:r>
            <a:r>
              <a:rPr lang="de-DE" dirty="0" err="1"/>
              <a:t>rest</a:t>
            </a:r>
            <a:r>
              <a:rPr lang="de-DE" dirty="0"/>
              <a:t> quick </a:t>
            </a:r>
            <a:r>
              <a:rPr lang="de-DE" dirty="0" err="1"/>
              <a:t>change</a:t>
            </a:r>
            <a:r>
              <a:rPr lang="de-DE" dirty="0"/>
              <a:t> </a:t>
            </a:r>
            <a:r>
              <a:rPr lang="de-DE" dirty="0" err="1"/>
              <a:t>system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2283311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486</Words>
  <Application>Microsoft Office PowerPoint</Application>
  <PresentationFormat>Bildschirmpräsentation (4:3)</PresentationFormat>
  <Paragraphs>200</Paragraphs>
  <Slides>13</Slides>
  <Notes>0</Notes>
  <HiddenSlides>2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7" baseType="lpstr">
      <vt:lpstr>Arial</vt:lpstr>
      <vt:lpstr>Calibri</vt:lpstr>
      <vt:lpstr>Wingdings</vt:lpstr>
      <vt:lpstr> SCH_PPT_Vorlage_4-3_220312</vt:lpstr>
      <vt:lpstr>PowerPoint-Präsentation</vt:lpstr>
      <vt:lpstr>Product overview</vt:lpstr>
      <vt:lpstr>ZENTRICO Example of application</vt:lpstr>
      <vt:lpstr>ZENTRICO THL plus</vt:lpstr>
      <vt:lpstr>ZENTRICO THL plus</vt:lpstr>
      <vt:lpstr>ZENTRICO THL plus</vt:lpstr>
      <vt:lpstr>ZENTRICO THL plus</vt:lpstr>
      <vt:lpstr>Steady rest quick change system</vt:lpstr>
      <vt:lpstr>PowerPoint-Präsentation</vt:lpstr>
      <vt:lpstr>ZENTRICO THL plus</vt:lpstr>
      <vt:lpstr>Variants ZENTRICO THL plus</vt:lpstr>
      <vt:lpstr>SCHUNK Services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571</cp:revision>
  <cp:lastPrinted>2018-01-05T10:34:27Z</cp:lastPrinted>
  <dcterms:created xsi:type="dcterms:W3CDTF">2015-04-07T09:55:40Z</dcterms:created>
  <dcterms:modified xsi:type="dcterms:W3CDTF">2021-09-15T09:14:56Z</dcterms:modified>
</cp:coreProperties>
</file>