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541" r:id="rId2"/>
    <p:sldId id="540" r:id="rId3"/>
    <p:sldId id="534" r:id="rId4"/>
    <p:sldId id="517" r:id="rId5"/>
    <p:sldId id="527" r:id="rId6"/>
    <p:sldId id="497" r:id="rId7"/>
    <p:sldId id="502" r:id="rId8"/>
    <p:sldId id="498" r:id="rId9"/>
    <p:sldId id="505" r:id="rId10"/>
    <p:sldId id="543" r:id="rId11"/>
    <p:sldId id="530" r:id="rId12"/>
    <p:sldId id="549" r:id="rId13"/>
    <p:sldId id="279" r:id="rId14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6A"/>
    <a:srgbClr val="009EE3"/>
    <a:srgbClr val="ECF1F8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01" autoAdjust="0"/>
  </p:normalViewPr>
  <p:slideViewPr>
    <p:cSldViewPr snapToGrid="0" snapToObjects="1">
      <p:cViewPr varScale="1">
        <p:scale>
          <a:sx n="106" d="100"/>
          <a:sy n="106" d="100"/>
        </p:scale>
        <p:origin x="1056" y="108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-5166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30.07.2021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7560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41067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g"/><Relationship Id="rId4" Type="http://schemas.openxmlformats.org/officeDocument/2006/relationships/slide" Target="slide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Video/ROTA_NCF_plus2_gek&#252;rzt.mp4" TargetMode="Externa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18.jpe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openxmlformats.org/officeDocument/2006/relationships/image" Target="../media/image10.jpg"/><Relationship Id="rId15" Type="http://schemas.openxmlformats.org/officeDocument/2006/relationships/image" Target="../media/image20.jpeg"/><Relationship Id="rId10" Type="http://schemas.openxmlformats.org/officeDocument/2006/relationships/image" Target="../media/image15.jpg"/><Relationship Id="rId4" Type="http://schemas.openxmlformats.org/officeDocument/2006/relationships/image" Target="../media/image9.jpg"/><Relationship Id="rId9" Type="http://schemas.openxmlformats.org/officeDocument/2006/relationships/image" Target="../media/image14.jpg"/><Relationship Id="rId14" Type="http://schemas.openxmlformats.org/officeDocument/2006/relationships/image" Target="../media/image1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15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ROTA NC plus 2 | NCF plus 2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Kraftspannfutter mit Durchgangsbohrung</a:t>
            </a:r>
          </a:p>
        </p:txBody>
      </p:sp>
      <p:pic>
        <p:nvPicPr>
          <p:cNvPr id="15" name="Grafik 14">
            <a:hlinkClick r:id="rId4" action="ppaction://hlinksldjump"/>
            <a:extLst>
              <a:ext uri="{FF2B5EF4-FFF2-40B4-BE49-F238E27FC236}">
                <a16:creationId xmlns:a16="http://schemas.microsoft.com/office/drawing/2014/main" id="{6A3CF095-BA5D-4576-B8B3-2652FBB8D1D7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8" y="691898"/>
            <a:ext cx="3680504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856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pic>
        <p:nvPicPr>
          <p:cNvPr id="3" name="Grafik 2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1515" y="1503191"/>
            <a:ext cx="6500971" cy="3600000"/>
          </a:xfrm>
          <a:prstGeom prst="rect">
            <a:avLst/>
          </a:prstGeom>
        </p:spPr>
      </p:pic>
      <p:grpSp>
        <p:nvGrpSpPr>
          <p:cNvPr id="4" name="Gruppieren 3"/>
          <p:cNvGrpSpPr/>
          <p:nvPr/>
        </p:nvGrpSpPr>
        <p:grpSpPr>
          <a:xfrm>
            <a:off x="4014001" y="2745191"/>
            <a:ext cx="1116000" cy="1116000"/>
            <a:chOff x="4040720" y="3071452"/>
            <a:chExt cx="1116000" cy="1116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Ellipse 5">
              <a:hlinkClick r:id="rId2" action="ppaction://hlinkfile"/>
            </p:cNvPr>
            <p:cNvSpPr/>
            <p:nvPr/>
          </p:nvSpPr>
          <p:spPr>
            <a:xfrm>
              <a:off x="4040720" y="3071452"/>
              <a:ext cx="1116000" cy="1116000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" name="Gleichschenkliges Dreieck 6">
              <a:hlinkClick r:id="rId2" action="ppaction://hlinkfile"/>
            </p:cNvPr>
            <p:cNvSpPr/>
            <p:nvPr/>
          </p:nvSpPr>
          <p:spPr>
            <a:xfrm rot="5400000">
              <a:off x="4292720" y="3377452"/>
              <a:ext cx="612000" cy="504000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35990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ROTA NC plus 2/NCF plus 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306412"/>
              </p:ext>
            </p:extLst>
          </p:nvPr>
        </p:nvGraphicFramePr>
        <p:xfrm>
          <a:off x="561440" y="1153186"/>
          <a:ext cx="8074559" cy="4785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01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07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07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330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91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84737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08872">
                <a:tc>
                  <a:txBody>
                    <a:bodyPr/>
                    <a:lstStyle/>
                    <a:p>
                      <a:r>
                        <a:rPr lang="de-DE" sz="1200" dirty="0"/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Drehzahl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Spannkraft 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Betätigungskraft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Hub/Backe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Futter-bohrung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2 185-52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2 215-66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2 260-86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plus 2 315-104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400-120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500-160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630-180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800-230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 1000-350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410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2 185-52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2 215-66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2 260-86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4500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140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algn="l"/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plus 2 315-104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5.3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400-120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187.5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500-160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4644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baseline="0" dirty="0">
                          <a:solidFill>
                            <a:srgbClr val="003D6A"/>
                          </a:solidFill>
                        </a:rPr>
                        <a:t>ROTA NCF 630-180</a:t>
                      </a:r>
                      <a:endParaRPr lang="de-DE" sz="11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300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122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11.2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100" dirty="0">
                          <a:solidFill>
                            <a:srgbClr val="003D6A"/>
                          </a:solidFill>
                        </a:rPr>
                        <a:t>42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69947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7160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21637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sp>
        <p:nvSpPr>
          <p:cNvPr id="17" name="Rechteck 16"/>
          <p:cNvSpPr/>
          <p:nvPr/>
        </p:nvSpPr>
        <p:spPr>
          <a:xfrm>
            <a:off x="246214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2748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56188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65374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94578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136236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46297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5635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66418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6217825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17110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4018541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81925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596222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302044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2349" y="1989961"/>
            <a:ext cx="31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3542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59428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384" y="1247754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5764786" y="5428495"/>
            <a:ext cx="91800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6815147" y="5432195"/>
            <a:ext cx="1014869" cy="3693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576478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686538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21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39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993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023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52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26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27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5118183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317467" y="4332429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2921261" y="433853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>
            <a:off x="4561271" y="3973452"/>
            <a:ext cx="0" cy="360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2" name="Grafik 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1571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" name="Rechteck 3"/>
          <p:cNvSpPr>
            <a:spLocks noChangeArrowheads="1"/>
          </p:cNvSpPr>
          <p:nvPr/>
        </p:nvSpPr>
        <p:spPr bwMode="auto">
          <a:xfrm>
            <a:off x="221414" y="3726042"/>
            <a:ext cx="1060541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4" name="Grafik 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8509" y="2927592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5" name="Grafik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059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6" name="Rechteck 51"/>
          <p:cNvSpPr>
            <a:spLocks noChangeArrowheads="1"/>
          </p:cNvSpPr>
          <p:nvPr/>
        </p:nvSpPr>
        <p:spPr bwMode="auto">
          <a:xfrm>
            <a:off x="5875019" y="3673787"/>
            <a:ext cx="123444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37" name="Rechteck 53"/>
          <p:cNvSpPr>
            <a:spLocks noChangeArrowheads="1"/>
          </p:cNvSpPr>
          <p:nvPr/>
        </p:nvSpPr>
        <p:spPr bwMode="auto">
          <a:xfrm>
            <a:off x="7704385" y="3667979"/>
            <a:ext cx="1386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2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2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8" name="Grafik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4833" y="2984114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" name="Rechteck 138"/>
          <p:cNvSpPr/>
          <p:nvPr/>
        </p:nvSpPr>
        <p:spPr>
          <a:xfrm>
            <a:off x="2075384" y="3683618"/>
            <a:ext cx="1140677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2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2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40" name="Rechteck 51"/>
          <p:cNvSpPr>
            <a:spLocks noChangeArrowheads="1"/>
          </p:cNvSpPr>
          <p:nvPr/>
        </p:nvSpPr>
        <p:spPr bwMode="auto">
          <a:xfrm>
            <a:off x="4068849" y="3723731"/>
            <a:ext cx="100395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2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2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141" name="Grafik 14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042861" y="291175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142" name="Rechteck 141"/>
          <p:cNvSpPr/>
          <p:nvPr/>
        </p:nvSpPr>
        <p:spPr>
          <a:xfrm>
            <a:off x="259580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3" name="Rechteck 142"/>
          <p:cNvSpPr/>
          <p:nvPr/>
        </p:nvSpPr>
        <p:spPr>
          <a:xfrm>
            <a:off x="216673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4" name="Rechteck 143"/>
          <p:cNvSpPr/>
          <p:nvPr/>
        </p:nvSpPr>
        <p:spPr>
          <a:xfrm>
            <a:off x="4073894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5" name="Rechteck 144"/>
          <p:cNvSpPr/>
          <p:nvPr/>
        </p:nvSpPr>
        <p:spPr>
          <a:xfrm>
            <a:off x="5981051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146" name="Rechteck 145"/>
          <p:cNvSpPr/>
          <p:nvPr/>
        </p:nvSpPr>
        <p:spPr>
          <a:xfrm>
            <a:off x="7888207" y="27826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147" name="Gerader Verbinder 146"/>
          <p:cNvCxnSpPr/>
          <p:nvPr/>
        </p:nvCxnSpPr>
        <p:spPr>
          <a:xfrm>
            <a:off x="763054" y="263980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8" name="Gerader Verbinder 147"/>
          <p:cNvCxnSpPr/>
          <p:nvPr/>
        </p:nvCxnSpPr>
        <p:spPr>
          <a:xfrm>
            <a:off x="8429391" y="2645960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9" name="Gerader Verbinder 148"/>
          <p:cNvCxnSpPr/>
          <p:nvPr/>
        </p:nvCxnSpPr>
        <p:spPr>
          <a:xfrm>
            <a:off x="6512806" y="2639809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0" name="Gerader Verbinder 149"/>
          <p:cNvCxnSpPr/>
          <p:nvPr/>
        </p:nvCxnSpPr>
        <p:spPr>
          <a:xfrm>
            <a:off x="2679638" y="2644217"/>
            <a:ext cx="0" cy="144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1" name="Gerader Verbinder 150"/>
          <p:cNvCxnSpPr/>
          <p:nvPr/>
        </p:nvCxnSpPr>
        <p:spPr>
          <a:xfrm>
            <a:off x="761615" y="2640159"/>
            <a:ext cx="7668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5993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Ausgangssituation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69" name="Textfeld 68"/>
          <p:cNvSpPr txBox="1"/>
          <p:nvPr/>
        </p:nvSpPr>
        <p:spPr>
          <a:xfrm>
            <a:off x="6958885" y="6195704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zukünftig</a:t>
            </a:r>
          </a:p>
        </p:txBody>
      </p:sp>
      <p:sp>
        <p:nvSpPr>
          <p:cNvPr id="74" name="Textfeld 73"/>
          <p:cNvSpPr txBox="1"/>
          <p:nvPr/>
        </p:nvSpPr>
        <p:spPr>
          <a:xfrm>
            <a:off x="6146764" y="6221025"/>
            <a:ext cx="71641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000" dirty="0">
                <a:solidFill>
                  <a:srgbClr val="003D6A"/>
                </a:solidFill>
              </a:rPr>
              <a:t>heute</a:t>
            </a:r>
          </a:p>
        </p:txBody>
      </p:sp>
      <p:sp>
        <p:nvSpPr>
          <p:cNvPr id="82" name="Gleichschenkliges Dreieck 81"/>
          <p:cNvSpPr/>
          <p:nvPr/>
        </p:nvSpPr>
        <p:spPr>
          <a:xfrm rot="10800000">
            <a:off x="2432318" y="4548477"/>
            <a:ext cx="4491377" cy="333926"/>
          </a:xfrm>
          <a:prstGeom prst="triangle">
            <a:avLst/>
          </a:prstGeom>
          <a:solidFill>
            <a:srgbClr val="00446B"/>
          </a:solidFill>
          <a:ln>
            <a:solidFill>
              <a:srgbClr val="00446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9" name="Gruppieren 65"/>
          <p:cNvGrpSpPr/>
          <p:nvPr/>
        </p:nvGrpSpPr>
        <p:grpSpPr>
          <a:xfrm>
            <a:off x="4570343" y="1532145"/>
            <a:ext cx="2703262" cy="1202205"/>
            <a:chOff x="5767163" y="696913"/>
            <a:chExt cx="2805337" cy="1505985"/>
          </a:xfrm>
        </p:grpSpPr>
        <p:sp>
          <p:nvSpPr>
            <p:cNvPr id="90" name="Rechteck 89"/>
            <p:cNvSpPr/>
            <p:nvPr/>
          </p:nvSpPr>
          <p:spPr bwMode="auto">
            <a:xfrm>
              <a:off x="6972300" y="771525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91" name="Gruppieren 125"/>
            <p:cNvGrpSpPr/>
            <p:nvPr/>
          </p:nvGrpSpPr>
          <p:grpSpPr>
            <a:xfrm>
              <a:off x="5767163" y="696913"/>
              <a:ext cx="2759203" cy="1505985"/>
              <a:chOff x="5424263" y="696913"/>
              <a:chExt cx="2759203" cy="1505985"/>
            </a:xfrm>
          </p:grpSpPr>
          <p:grpSp>
            <p:nvGrpSpPr>
              <p:cNvPr id="94" name="Gruppieren 53"/>
              <p:cNvGrpSpPr/>
              <p:nvPr/>
            </p:nvGrpSpPr>
            <p:grpSpPr>
              <a:xfrm>
                <a:off x="6577013" y="696913"/>
                <a:ext cx="1606453" cy="1505985"/>
                <a:chOff x="823913" y="696913"/>
                <a:chExt cx="1606453" cy="1682264"/>
              </a:xfrm>
            </p:grpSpPr>
            <p:grpSp>
              <p:nvGrpSpPr>
                <p:cNvPr id="96" name="Gruppieren 20"/>
                <p:cNvGrpSpPr/>
                <p:nvPr/>
              </p:nvGrpSpPr>
              <p:grpSpPr>
                <a:xfrm>
                  <a:off x="823913" y="696913"/>
                  <a:ext cx="1606453" cy="1323975"/>
                  <a:chOff x="1509712" y="1028697"/>
                  <a:chExt cx="1606453" cy="1438278"/>
                </a:xfrm>
              </p:grpSpPr>
              <p:cxnSp>
                <p:nvCxnSpPr>
                  <p:cNvPr id="98" name="Gerade Verbindung 70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9" name="Gerade Verbindung 71"/>
                  <p:cNvCxnSpPr/>
                  <p:nvPr/>
                </p:nvCxnSpPr>
                <p:spPr bwMode="auto">
                  <a:xfrm>
                    <a:off x="1509712" y="2466975"/>
                    <a:ext cx="1606453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97" name="Textfeld 96"/>
                <p:cNvSpPr txBox="1"/>
                <p:nvPr/>
              </p:nvSpPr>
              <p:spPr>
                <a:xfrm>
                  <a:off x="1927651" y="2035374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93" name="Textfeld 92"/>
              <p:cNvSpPr txBox="1"/>
              <p:nvPr/>
            </p:nvSpPr>
            <p:spPr>
              <a:xfrm>
                <a:off x="5424263" y="719093"/>
                <a:ext cx="1154891" cy="6554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Technologie-</a:t>
                </a:r>
              </a:p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fortschritt</a:t>
                </a:r>
              </a:p>
            </p:txBody>
          </p:sp>
        </p:grpSp>
      </p:grpSp>
      <p:sp>
        <p:nvSpPr>
          <p:cNvPr id="7" name="Textfeld 6"/>
          <p:cNvSpPr txBox="1"/>
          <p:nvPr/>
        </p:nvSpPr>
        <p:spPr>
          <a:xfrm>
            <a:off x="1282879" y="5152671"/>
            <a:ext cx="6631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003D6A"/>
                </a:solidFill>
              </a:rPr>
              <a:t>Anforderung an Spannmittel: Effizienz, Flexibilität und…</a:t>
            </a:r>
          </a:p>
        </p:txBody>
      </p:sp>
      <p:sp>
        <p:nvSpPr>
          <p:cNvPr id="71" name="Rechteck 70"/>
          <p:cNvSpPr/>
          <p:nvPr/>
        </p:nvSpPr>
        <p:spPr>
          <a:xfrm>
            <a:off x="4640219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79" name="Rechteck 78"/>
          <p:cNvSpPr/>
          <p:nvPr/>
        </p:nvSpPr>
        <p:spPr>
          <a:xfrm>
            <a:off x="1797746" y="1352298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grpSp>
        <p:nvGrpSpPr>
          <p:cNvPr id="122" name="Gruppieren 54"/>
          <p:cNvGrpSpPr/>
          <p:nvPr/>
        </p:nvGrpSpPr>
        <p:grpSpPr>
          <a:xfrm>
            <a:off x="1940219" y="1471759"/>
            <a:ext cx="2351957" cy="1202400"/>
            <a:chOff x="4772895" y="3826292"/>
            <a:chExt cx="2616783" cy="1498607"/>
          </a:xfrm>
        </p:grpSpPr>
        <p:sp>
          <p:nvSpPr>
            <p:cNvPr id="134" name="Rechteck 133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36" name="Gruppieren 146"/>
            <p:cNvGrpSpPr/>
            <p:nvPr/>
          </p:nvGrpSpPr>
          <p:grpSpPr>
            <a:xfrm>
              <a:off x="4772895" y="3826292"/>
              <a:ext cx="2616783" cy="1498607"/>
              <a:chOff x="-13418" y="687388"/>
              <a:chExt cx="2616783" cy="1498607"/>
            </a:xfrm>
          </p:grpSpPr>
          <p:grpSp>
            <p:nvGrpSpPr>
              <p:cNvPr id="138" name="Gruppieren 43"/>
              <p:cNvGrpSpPr/>
              <p:nvPr/>
            </p:nvGrpSpPr>
            <p:grpSpPr>
              <a:xfrm>
                <a:off x="881063" y="687388"/>
                <a:ext cx="1722302" cy="1498607"/>
                <a:chOff x="823913" y="696913"/>
                <a:chExt cx="1722302" cy="1674020"/>
              </a:xfrm>
            </p:grpSpPr>
            <p:grpSp>
              <p:nvGrpSpPr>
                <p:cNvPr id="140" name="Gruppieren 20"/>
                <p:cNvGrpSpPr/>
                <p:nvPr/>
              </p:nvGrpSpPr>
              <p:grpSpPr>
                <a:xfrm>
                  <a:off x="823913" y="696913"/>
                  <a:ext cx="1722302" cy="1323975"/>
                  <a:chOff x="1509712" y="1028697"/>
                  <a:chExt cx="1722302" cy="1438278"/>
                </a:xfrm>
              </p:grpSpPr>
              <p:cxnSp>
                <p:nvCxnSpPr>
                  <p:cNvPr id="142" name="Gerade Verbindung 59"/>
                  <p:cNvCxnSpPr/>
                  <p:nvPr/>
                </p:nvCxnSpPr>
                <p:spPr bwMode="auto">
                  <a:xfrm rot="16200000" flipH="1">
                    <a:off x="792955" y="1745454"/>
                    <a:ext cx="1438277" cy="4763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stealth" w="med" len="med"/>
                    <a:tailEnd type="none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3" name="Gerade Verbindung 60"/>
                  <p:cNvCxnSpPr/>
                  <p:nvPr/>
                </p:nvCxnSpPr>
                <p:spPr bwMode="auto">
                  <a:xfrm>
                    <a:off x="1509712" y="2466975"/>
                    <a:ext cx="1722302" cy="0"/>
                  </a:xfrm>
                  <a:prstGeom prst="line">
                    <a:avLst/>
                  </a:prstGeom>
                  <a:ln w="19050">
                    <a:solidFill>
                      <a:srgbClr val="003D6A"/>
                    </a:solidFill>
                    <a:headEnd type="none" w="med" len="med"/>
                    <a:tailEnd type="stealth" w="med" len="med"/>
                  </a:ln>
                  <a:effectLst/>
                </p:spPr>
                <p:style>
                  <a:lnRef idx="2">
                    <a:schemeClr val="accent6"/>
                  </a:lnRef>
                  <a:fillRef idx="0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41" name="Textfeld 140"/>
                <p:cNvSpPr txBox="1"/>
                <p:nvPr/>
              </p:nvSpPr>
              <p:spPr>
                <a:xfrm>
                  <a:off x="2030636" y="2027130"/>
                  <a:ext cx="465705" cy="34380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DE" sz="1400" dirty="0">
                      <a:solidFill>
                        <a:srgbClr val="003D6A"/>
                      </a:solidFill>
                    </a:rPr>
                    <a:t>Zeit</a:t>
                  </a:r>
                </a:p>
              </p:txBody>
            </p:sp>
          </p:grpSp>
          <p:sp>
            <p:nvSpPr>
              <p:cNvPr id="139" name="Textfeld 138"/>
              <p:cNvSpPr txBox="1"/>
              <p:nvPr/>
            </p:nvSpPr>
            <p:spPr>
              <a:xfrm>
                <a:off x="-13418" y="719303"/>
                <a:ext cx="899241" cy="65211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r"/>
                <a:r>
                  <a:rPr lang="de-DE" sz="1400" dirty="0">
                    <a:solidFill>
                      <a:srgbClr val="003D6A"/>
                    </a:solidFill>
                  </a:rPr>
                  <a:t>Prozess-</a:t>
                </a:r>
              </a:p>
              <a:p>
                <a:pPr algn="r"/>
                <a:r>
                  <a:rPr lang="de-DE" sz="1400" dirty="0" err="1">
                    <a:solidFill>
                      <a:srgbClr val="003D6A"/>
                    </a:solidFill>
                  </a:rPr>
                  <a:t>dynamik</a:t>
                </a:r>
                <a:endParaRPr lang="de-DE" sz="1400" dirty="0">
                  <a:solidFill>
                    <a:srgbClr val="003D6A"/>
                  </a:solidFill>
                </a:endParaRPr>
              </a:p>
            </p:txBody>
          </p:sp>
        </p:grpSp>
      </p:grpSp>
      <p:cxnSp>
        <p:nvCxnSpPr>
          <p:cNvPr id="144" name="Gerade Verbindung 54"/>
          <p:cNvCxnSpPr/>
          <p:nvPr/>
        </p:nvCxnSpPr>
        <p:spPr bwMode="auto">
          <a:xfrm flipV="1">
            <a:off x="5825928" y="1797599"/>
            <a:ext cx="1207107" cy="282766"/>
          </a:xfrm>
          <a:prstGeom prst="line">
            <a:avLst/>
          </a:pr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45" name="Freihandform 144"/>
          <p:cNvSpPr/>
          <p:nvPr/>
        </p:nvSpPr>
        <p:spPr bwMode="auto">
          <a:xfrm>
            <a:off x="2911739" y="1629382"/>
            <a:ext cx="1298524" cy="622987"/>
          </a:xfrm>
          <a:custGeom>
            <a:avLst/>
            <a:gdLst>
              <a:gd name="connsiteX0" fmla="*/ 0 w 1247775"/>
              <a:gd name="connsiteY0" fmla="*/ 942975 h 942975"/>
              <a:gd name="connsiteX1" fmla="*/ 114300 w 1247775"/>
              <a:gd name="connsiteY1" fmla="*/ 790575 h 942975"/>
              <a:gd name="connsiteX2" fmla="*/ 371475 w 1247775"/>
              <a:gd name="connsiteY2" fmla="*/ 733425 h 942975"/>
              <a:gd name="connsiteX3" fmla="*/ 533400 w 1247775"/>
              <a:gd name="connsiteY3" fmla="*/ 600075 h 942975"/>
              <a:gd name="connsiteX4" fmla="*/ 742950 w 1247775"/>
              <a:gd name="connsiteY4" fmla="*/ 590550 h 942975"/>
              <a:gd name="connsiteX5" fmla="*/ 952500 w 1247775"/>
              <a:gd name="connsiteY5" fmla="*/ 428625 h 942975"/>
              <a:gd name="connsiteX6" fmla="*/ 1247775 w 1247775"/>
              <a:gd name="connsiteY6" fmla="*/ 0 h 9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47775" h="942975">
                <a:moveTo>
                  <a:pt x="0" y="942975"/>
                </a:moveTo>
                <a:cubicBezTo>
                  <a:pt x="26194" y="884237"/>
                  <a:pt x="52388" y="825500"/>
                  <a:pt x="114300" y="790575"/>
                </a:cubicBezTo>
                <a:cubicBezTo>
                  <a:pt x="176213" y="755650"/>
                  <a:pt x="301625" y="765175"/>
                  <a:pt x="371475" y="733425"/>
                </a:cubicBezTo>
                <a:cubicBezTo>
                  <a:pt x="441325" y="701675"/>
                  <a:pt x="471488" y="623887"/>
                  <a:pt x="533400" y="600075"/>
                </a:cubicBezTo>
                <a:cubicBezTo>
                  <a:pt x="595312" y="576263"/>
                  <a:pt x="673100" y="619125"/>
                  <a:pt x="742950" y="590550"/>
                </a:cubicBezTo>
                <a:cubicBezTo>
                  <a:pt x="812800" y="561975"/>
                  <a:pt x="868363" y="527050"/>
                  <a:pt x="952500" y="428625"/>
                </a:cubicBezTo>
                <a:cubicBezTo>
                  <a:pt x="1036638" y="330200"/>
                  <a:pt x="1247775" y="0"/>
                  <a:pt x="1247775" y="0"/>
                </a:cubicBezTo>
              </a:path>
            </a:pathLst>
          </a:custGeom>
          <a:ln>
            <a:solidFill>
              <a:srgbClr val="C00000"/>
            </a:solidFill>
            <a:headEnd type="none" w="med" len="med"/>
            <a:tailEnd type="none" w="med" len="med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582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100" b="0" i="0" u="none" strike="noStrike" cap="none" normalizeH="0" baseline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Arial" charset="0"/>
            </a:endParaRPr>
          </a:p>
        </p:txBody>
      </p:sp>
      <p:grpSp>
        <p:nvGrpSpPr>
          <p:cNvPr id="146" name="Gruppieren 54"/>
          <p:cNvGrpSpPr/>
          <p:nvPr/>
        </p:nvGrpSpPr>
        <p:grpSpPr>
          <a:xfrm>
            <a:off x="3424483" y="3120928"/>
            <a:ext cx="2465192" cy="1202400"/>
            <a:chOff x="4646911" y="3826292"/>
            <a:chExt cx="2742767" cy="1498607"/>
          </a:xfrm>
        </p:grpSpPr>
        <p:sp>
          <p:nvSpPr>
            <p:cNvPr id="147" name="Rechteck 146"/>
            <p:cNvSpPr/>
            <p:nvPr/>
          </p:nvSpPr>
          <p:spPr bwMode="auto">
            <a:xfrm>
              <a:off x="5724525" y="3905250"/>
              <a:ext cx="1600200" cy="1076325"/>
            </a:xfrm>
            <a:prstGeom prst="rect">
              <a:avLst/>
            </a:prstGeom>
            <a:noFill/>
            <a:ln>
              <a:headEnd type="none" w="med" len="med"/>
              <a:tailEnd type="none" w="med" len="med"/>
            </a:ln>
          </p:spPr>
          <p:style>
            <a:lnRef idx="0">
              <a:schemeClr val="accent5"/>
            </a:lnRef>
            <a:fillRef idx="1002">
              <a:schemeClr val="lt1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5826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DE" sz="1100" b="0" i="0" u="none" strike="noStrike" cap="none" normalizeH="0" baseline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charset="0"/>
              </a:endParaRPr>
            </a:p>
          </p:txBody>
        </p:sp>
        <p:grpSp>
          <p:nvGrpSpPr>
            <p:cNvPr id="148" name="Gruppieren 226"/>
            <p:cNvGrpSpPr/>
            <p:nvPr/>
          </p:nvGrpSpPr>
          <p:grpSpPr>
            <a:xfrm>
              <a:off x="4646911" y="3826292"/>
              <a:ext cx="2742767" cy="1498607"/>
              <a:chOff x="4656436" y="3645317"/>
              <a:chExt cx="2742767" cy="1498607"/>
            </a:xfrm>
          </p:grpSpPr>
          <p:grpSp>
            <p:nvGrpSpPr>
              <p:cNvPr id="149" name="Gruppieren 146"/>
              <p:cNvGrpSpPr/>
              <p:nvPr/>
            </p:nvGrpSpPr>
            <p:grpSpPr>
              <a:xfrm>
                <a:off x="4656436" y="3645317"/>
                <a:ext cx="2742767" cy="1498607"/>
                <a:chOff x="-139402" y="687388"/>
                <a:chExt cx="2742767" cy="1498607"/>
              </a:xfrm>
            </p:grpSpPr>
            <p:grpSp>
              <p:nvGrpSpPr>
                <p:cNvPr id="151" name="Gruppieren 43"/>
                <p:cNvGrpSpPr/>
                <p:nvPr/>
              </p:nvGrpSpPr>
              <p:grpSpPr>
                <a:xfrm>
                  <a:off x="881063" y="687388"/>
                  <a:ext cx="1722302" cy="1498607"/>
                  <a:chOff x="823913" y="696913"/>
                  <a:chExt cx="1722302" cy="1674020"/>
                </a:xfrm>
              </p:grpSpPr>
              <p:grpSp>
                <p:nvGrpSpPr>
                  <p:cNvPr id="153" name="Gruppieren 20"/>
                  <p:cNvGrpSpPr/>
                  <p:nvPr/>
                </p:nvGrpSpPr>
                <p:grpSpPr>
                  <a:xfrm>
                    <a:off x="823913" y="696913"/>
                    <a:ext cx="1722302" cy="1323975"/>
                    <a:chOff x="1509712" y="1028697"/>
                    <a:chExt cx="1722302" cy="1438278"/>
                  </a:xfrm>
                </p:grpSpPr>
                <p:cxnSp>
                  <p:nvCxnSpPr>
                    <p:cNvPr id="155" name="Gerade Verbindung 59"/>
                    <p:cNvCxnSpPr/>
                    <p:nvPr/>
                  </p:nvCxnSpPr>
                  <p:spPr bwMode="auto">
                    <a:xfrm rot="16200000" flipH="1">
                      <a:off x="792955" y="1745454"/>
                      <a:ext cx="1438277" cy="4763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stealth" w="med" len="med"/>
                      <a:tailEnd type="none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" name="Gerade Verbindung 60"/>
                    <p:cNvCxnSpPr/>
                    <p:nvPr/>
                  </p:nvCxnSpPr>
                  <p:spPr bwMode="auto">
                    <a:xfrm>
                      <a:off x="1509712" y="2466975"/>
                      <a:ext cx="1722302" cy="0"/>
                    </a:xfrm>
                    <a:prstGeom prst="line">
                      <a:avLst/>
                    </a:prstGeom>
                    <a:ln w="19050">
                      <a:solidFill>
                        <a:srgbClr val="003D6A"/>
                      </a:solidFill>
                      <a:headEnd type="none" w="med" len="med"/>
                      <a:tailEnd type="stealth" w="med" len="med"/>
                    </a:ln>
                    <a:effectLst/>
                  </p:spPr>
                  <p:style>
                    <a:lnRef idx="2">
                      <a:schemeClr val="accent6"/>
                    </a:lnRef>
                    <a:fillRef idx="0">
                      <a:schemeClr val="accent6"/>
                    </a:fillRef>
                    <a:effectRef idx="1">
                      <a:schemeClr val="accent6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154" name="Textfeld 153"/>
                  <p:cNvSpPr txBox="1"/>
                  <p:nvPr/>
                </p:nvSpPr>
                <p:spPr>
                  <a:xfrm>
                    <a:off x="2030636" y="2027130"/>
                    <a:ext cx="465705" cy="34380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de-DE" sz="1400" dirty="0">
                        <a:solidFill>
                          <a:srgbClr val="003D6A"/>
                        </a:solidFill>
                      </a:rPr>
                      <a:t>Zeit</a:t>
                    </a:r>
                  </a:p>
                </p:txBody>
              </p:sp>
            </p:grpSp>
            <p:sp>
              <p:nvSpPr>
                <p:cNvPr id="152" name="Textfeld 151"/>
                <p:cNvSpPr txBox="1"/>
                <p:nvPr/>
              </p:nvSpPr>
              <p:spPr>
                <a:xfrm>
                  <a:off x="-139402" y="719303"/>
                  <a:ext cx="1025226" cy="65211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Energie-</a:t>
                  </a:r>
                </a:p>
                <a:p>
                  <a:pPr algn="r"/>
                  <a:r>
                    <a:rPr lang="de-DE" sz="1400" dirty="0">
                      <a:solidFill>
                        <a:srgbClr val="003D6A"/>
                      </a:solidFill>
                    </a:rPr>
                    <a:t>verbrauch</a:t>
                  </a:r>
                </a:p>
              </p:txBody>
            </p:sp>
          </p:grpSp>
          <p:cxnSp>
            <p:nvCxnSpPr>
              <p:cNvPr id="150" name="Gerade Verbindung 54"/>
              <p:cNvCxnSpPr/>
              <p:nvPr/>
            </p:nvCxnSpPr>
            <p:spPr bwMode="auto">
              <a:xfrm>
                <a:off x="5888069" y="3946710"/>
                <a:ext cx="1322455" cy="291228"/>
              </a:xfrm>
              <a:prstGeom prst="line">
                <a:avLst/>
              </a:prstGeom>
              <a:ln>
                <a:solidFill>
                  <a:srgbClr val="C00000"/>
                </a:solidFill>
                <a:headEnd type="none" w="med" len="med"/>
                <a:tailEnd type="none" w="med" len="med"/>
              </a:ln>
            </p:spPr>
            <p:style>
              <a:lnRef idx="3">
                <a:schemeClr val="accent6"/>
              </a:lnRef>
              <a:fillRef idx="0">
                <a:schemeClr val="accent6"/>
              </a:fillRef>
              <a:effectRef idx="2">
                <a:schemeClr val="accent6"/>
              </a:effectRef>
              <a:fontRef idx="minor">
                <a:schemeClr val="tx1"/>
              </a:fontRef>
            </p:style>
          </p:cxnSp>
        </p:grpSp>
      </p:grpSp>
      <p:sp>
        <p:nvSpPr>
          <p:cNvPr id="157" name="Rechteck 156"/>
          <p:cNvSpPr/>
          <p:nvPr/>
        </p:nvSpPr>
        <p:spPr>
          <a:xfrm>
            <a:off x="3313078" y="2944426"/>
            <a:ext cx="2700000" cy="143851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</p:spTree>
    <p:extLst>
      <p:ext uri="{BB962C8B-B14F-4D97-AF65-F5344CB8AC3E}">
        <p14:creationId xmlns:p14="http://schemas.microsoft.com/office/powerpoint/2010/main" val="19587922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hteck 32">
            <a:hlinkClick r:id="" action="ppaction://noaction"/>
          </p:cNvPr>
          <p:cNvSpPr/>
          <p:nvPr/>
        </p:nvSpPr>
        <p:spPr>
          <a:xfrm>
            <a:off x="4961287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Rechteck 33">
            <a:hlinkClick r:id="" action="ppaction://noaction"/>
          </p:cNvPr>
          <p:cNvSpPr/>
          <p:nvPr/>
        </p:nvSpPr>
        <p:spPr>
          <a:xfrm>
            <a:off x="3491474" y="4009434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Rechteck 34">
            <a:hlinkClick r:id="rId2" action="ppaction://hlinksldjump"/>
          </p:cNvPr>
          <p:cNvSpPr/>
          <p:nvPr/>
        </p:nvSpPr>
        <p:spPr>
          <a:xfrm>
            <a:off x="571533" y="4007471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hlinkClick r:id="rId2" action="ppaction://hlinksldjump"/>
          </p:cNvPr>
          <p:cNvSpPr/>
          <p:nvPr/>
        </p:nvSpPr>
        <p:spPr>
          <a:xfrm>
            <a:off x="2030730" y="1613198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Übersicht </a:t>
            </a:r>
            <a:br>
              <a:rPr lang="de-DE" dirty="0"/>
            </a:br>
            <a:r>
              <a:rPr lang="de-DE" sz="1800" dirty="0"/>
              <a:t>Kraftspannfutter mit Durchgangsbohrung</a:t>
            </a:r>
          </a:p>
        </p:txBody>
      </p:sp>
      <p:sp>
        <p:nvSpPr>
          <p:cNvPr id="9" name="Rechteck 8">
            <a:hlinkClick r:id="rId2" action="ppaction://hlinksldjump"/>
          </p:cNvPr>
          <p:cNvSpPr/>
          <p:nvPr/>
        </p:nvSpPr>
        <p:spPr>
          <a:xfrm>
            <a:off x="571533" y="3699243"/>
            <a:ext cx="216000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 plus 2/NCF plus 2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9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23" name="Rechteck 22">
            <a:hlinkClick r:id="" action="ppaction://noaction"/>
          </p:cNvPr>
          <p:cNvSpPr/>
          <p:nvPr/>
        </p:nvSpPr>
        <p:spPr>
          <a:xfrm>
            <a:off x="4946470" y="1304160"/>
            <a:ext cx="2174818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NCA</a:t>
            </a:r>
            <a:endParaRPr lang="de-DE" sz="1400" dirty="0">
              <a:solidFill>
                <a:srgbClr val="003D6A"/>
              </a:solidFill>
            </a:endParaRPr>
          </a:p>
        </p:txBody>
      </p:sp>
      <p:sp>
        <p:nvSpPr>
          <p:cNvPr id="24" name="Rechteck 23">
            <a:hlinkClick r:id="" action="ppaction://noaction"/>
          </p:cNvPr>
          <p:cNvSpPr/>
          <p:nvPr/>
        </p:nvSpPr>
        <p:spPr>
          <a:xfrm>
            <a:off x="3491473" y="3704290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NCD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1" name="Rechteck 30">
            <a:hlinkClick r:id="rId2" action="ppaction://hlinksldjump"/>
          </p:cNvPr>
          <p:cNvSpPr/>
          <p:nvPr/>
        </p:nvSpPr>
        <p:spPr>
          <a:xfrm>
            <a:off x="2030730" y="1293149"/>
            <a:ext cx="2170090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</a:rPr>
              <a:t>ROTA NCE</a:t>
            </a:r>
            <a:endParaRPr lang="de-DE" sz="1400" dirty="0">
              <a:solidFill>
                <a:srgbClr val="003D6A"/>
              </a:solidFill>
            </a:endParaRPr>
          </a:p>
        </p:txBody>
      </p:sp>
      <p:pic>
        <p:nvPicPr>
          <p:cNvPr id="5" name="Grafik 4">
            <a:hlinkClick r:id="" action="ppaction://noaction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554" y="4100750"/>
            <a:ext cx="1681690" cy="1620000"/>
          </a:xfrm>
          <a:prstGeom prst="rect">
            <a:avLst/>
          </a:prstGeom>
        </p:spPr>
      </p:pic>
      <p:pic>
        <p:nvPicPr>
          <p:cNvPr id="12" name="Grafik 1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19" y="4088743"/>
            <a:ext cx="1656227" cy="1620000"/>
          </a:xfrm>
          <a:prstGeom prst="rect">
            <a:avLst/>
          </a:prstGeom>
        </p:spPr>
      </p:pic>
      <p:pic>
        <p:nvPicPr>
          <p:cNvPr id="13" name="Grafik 1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642" y="1707678"/>
            <a:ext cx="1616059" cy="1620000"/>
          </a:xfrm>
          <a:prstGeom prst="rect">
            <a:avLst/>
          </a:prstGeom>
        </p:spPr>
      </p:pic>
      <p:sp>
        <p:nvSpPr>
          <p:cNvPr id="20" name="Rechteck 19">
            <a:hlinkClick r:id="" action="ppaction://noaction"/>
          </p:cNvPr>
          <p:cNvSpPr/>
          <p:nvPr/>
        </p:nvSpPr>
        <p:spPr>
          <a:xfrm>
            <a:off x="6406675" y="3985597"/>
            <a:ext cx="2160000" cy="180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hlinkClick r:id="" action="ppaction://noaction"/>
          </p:cNvPr>
          <p:cNvSpPr/>
          <p:nvPr/>
        </p:nvSpPr>
        <p:spPr>
          <a:xfrm>
            <a:off x="6406674" y="3680453"/>
            <a:ext cx="2158389" cy="30777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ROTA NCK plus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22" name="Grafik 21">
            <a:hlinkClick r:id="" action="ppaction://noaction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828" y="4075597"/>
            <a:ext cx="1654080" cy="1620000"/>
          </a:xfrm>
          <a:prstGeom prst="rect">
            <a:avLst/>
          </a:prstGeom>
        </p:spPr>
      </p:pic>
      <p:pic>
        <p:nvPicPr>
          <p:cNvPr id="25" name="Grafik 24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7456" y="1733434"/>
            <a:ext cx="1761103" cy="161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835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 / NCF plus 2</a:t>
            </a:r>
            <a:br>
              <a:rPr lang="de-DE" dirty="0"/>
            </a:br>
            <a:r>
              <a:rPr lang="de-DE" sz="2000" dirty="0"/>
              <a:t>Anwendungsbeispiel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8" name="Inhaltsplatzhalter 2"/>
          <p:cNvSpPr>
            <a:spLocks noGrp="1"/>
          </p:cNvSpPr>
          <p:nvPr>
            <p:ph sz="quarter" idx="10"/>
          </p:nvPr>
        </p:nvSpPr>
        <p:spPr>
          <a:xfrm>
            <a:off x="5756000" y="1629000"/>
            <a:ext cx="2880000" cy="3610574"/>
          </a:xfr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de-DE" sz="1400" b="1" u="sng" dirty="0"/>
              <a:t>Spannmittel:</a:t>
            </a:r>
          </a:p>
          <a:p>
            <a:pPr>
              <a:lnSpc>
                <a:spcPct val="100000"/>
              </a:lnSpc>
            </a:pPr>
            <a:r>
              <a:rPr lang="de-DE" sz="1400" dirty="0"/>
              <a:t>ROTA NCF plus 2 185 mit harten Stufenbacken.</a:t>
            </a:r>
          </a:p>
          <a:p>
            <a:pPr>
              <a:lnSpc>
                <a:spcPct val="100000"/>
              </a:lnSpc>
            </a:pPr>
            <a:endParaRPr lang="de-DE" sz="500" b="1" u="sng" dirty="0"/>
          </a:p>
          <a:p>
            <a:pPr>
              <a:lnSpc>
                <a:spcPct val="100000"/>
              </a:lnSpc>
            </a:pPr>
            <a:r>
              <a:rPr lang="de-DE" sz="1400" b="1" u="sng" dirty="0"/>
              <a:t>Merkmale/Anwendung:</a:t>
            </a:r>
          </a:p>
          <a:p>
            <a:pPr>
              <a:lnSpc>
                <a:spcPct val="100000"/>
              </a:lnSpc>
            </a:pPr>
            <a:r>
              <a:rPr lang="de-DE" sz="1400" dirty="0" err="1"/>
              <a:t>Aussenspannung</a:t>
            </a:r>
            <a:r>
              <a:rPr lang="de-DE" sz="1400" dirty="0"/>
              <a:t> von Stangenmaterial in der Futterbohrung mit harten Stufenbacken. Präzise Spannung bei automatisierter Beladung über Stangenlader. Höchste Dynamik Dank integriertem Fliehkraftausgleich. 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/>
          <a:srcRect l="1312" t="5814" r="-1" b="1354"/>
          <a:stretch/>
        </p:blipFill>
        <p:spPr>
          <a:xfrm>
            <a:off x="561443" y="1629000"/>
            <a:ext cx="5135954" cy="360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727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72" y="1348352"/>
            <a:ext cx="5261129" cy="431163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655597"/>
            <a:ext cx="2880000" cy="3697944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Verzahnung der Grundbacken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Robuster und weiterentwickelter Keilhaken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Innovative Kolbenführung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Gewichtsoptimiertes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Modulares Schutzbüchsensystem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Zusätzliche Dichtungen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982634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703558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498410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790064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3076396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3357989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662204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2988" y="4150227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454450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129051" y="2686207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066266" y="3388778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64274" y="2436027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454836" y="3246713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853274" y="2879596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838404" y="3964206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3244497" y="3836358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4062903" y="1582327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923377" y="193340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3829448" y="2376653"/>
            <a:ext cx="303649" cy="198000"/>
            <a:chOff x="4574032" y="733042"/>
            <a:chExt cx="40807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98885" y="4736251"/>
            <a:ext cx="303649" cy="198000"/>
            <a:chOff x="4574032" y="733042"/>
            <a:chExt cx="40807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2868" y="5024699"/>
            <a:ext cx="303649" cy="198000"/>
            <a:chOff x="4574032" y="733042"/>
            <a:chExt cx="40807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2208894" y="3775584"/>
            <a:ext cx="303649" cy="198000"/>
            <a:chOff x="4574032" y="733042"/>
            <a:chExt cx="40807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1876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06" y="1352834"/>
            <a:ext cx="5222693" cy="4281137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6019238" y="1280456"/>
            <a:ext cx="2880000" cy="4297088"/>
          </a:xfrm>
          <a:noFill/>
        </p:spPr>
        <p:txBody>
          <a:bodyPr/>
          <a:lstStyle/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Keilhakenantrieb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Gehärteter und extrem steifer Grundkörper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Große Durchgangsbohrung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Optimiertes Schmiersystem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Befestigungsgewinde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Verzahnung der Grundbacken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Integrierter Fliehkraftausgleich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Robuster und weiterentwickelter Keilhaken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Innovative Kolbenführung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Integriertes, patentiertes Fett-Pumpsystem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Gewichtsoptimiertes Design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Modulares Schutzbüchsensystem</a:t>
            </a:r>
          </a:p>
          <a:p>
            <a:pPr>
              <a:lnSpc>
                <a:spcPct val="100000"/>
              </a:lnSpc>
            </a:pPr>
            <a:r>
              <a:rPr lang="de-DE" sz="1400" dirty="0">
                <a:solidFill>
                  <a:srgbClr val="00446B"/>
                </a:solidFill>
              </a:rPr>
              <a:t>Zusätzliche Dichtungen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grpSp>
        <p:nvGrpSpPr>
          <p:cNvPr id="106" name="Gruppieren 105"/>
          <p:cNvGrpSpPr/>
          <p:nvPr/>
        </p:nvGrpSpPr>
        <p:grpSpPr>
          <a:xfrm>
            <a:off x="5846748" y="1607493"/>
            <a:ext cx="198000" cy="198000"/>
            <a:chOff x="4645063" y="732456"/>
            <a:chExt cx="266095" cy="271350"/>
          </a:xfrm>
        </p:grpSpPr>
        <p:sp>
          <p:nvSpPr>
            <p:cNvPr id="107" name="Ellipse 1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158" name="Gruppieren 157"/>
          <p:cNvGrpSpPr/>
          <p:nvPr/>
        </p:nvGrpSpPr>
        <p:grpSpPr>
          <a:xfrm>
            <a:off x="5846748" y="1328417"/>
            <a:ext cx="198000" cy="198000"/>
            <a:chOff x="4645063" y="729193"/>
            <a:chExt cx="266095" cy="271350"/>
          </a:xfrm>
        </p:grpSpPr>
        <p:sp>
          <p:nvSpPr>
            <p:cNvPr id="159" name="Ellipse 15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0" name="Textfeld 15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161" name="Gruppieren 160"/>
          <p:cNvGrpSpPr/>
          <p:nvPr/>
        </p:nvGrpSpPr>
        <p:grpSpPr>
          <a:xfrm>
            <a:off x="5846748" y="2123269"/>
            <a:ext cx="198000" cy="198000"/>
            <a:chOff x="4637578" y="732456"/>
            <a:chExt cx="266095" cy="271350"/>
          </a:xfrm>
        </p:grpSpPr>
        <p:sp>
          <p:nvSpPr>
            <p:cNvPr id="162" name="Ellipse 1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3" name="Textfeld 162"/>
            <p:cNvSpPr txBox="1"/>
            <p:nvPr/>
          </p:nvSpPr>
          <p:spPr>
            <a:xfrm>
              <a:off x="4637578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164" name="Gruppieren 163"/>
          <p:cNvGrpSpPr/>
          <p:nvPr/>
        </p:nvGrpSpPr>
        <p:grpSpPr>
          <a:xfrm>
            <a:off x="5846748" y="2414923"/>
            <a:ext cx="198000" cy="198000"/>
            <a:chOff x="4631178" y="738982"/>
            <a:chExt cx="266095" cy="271350"/>
          </a:xfrm>
        </p:grpSpPr>
        <p:sp>
          <p:nvSpPr>
            <p:cNvPr id="165" name="Ellipse 1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6" name="Textfeld 165"/>
            <p:cNvSpPr txBox="1"/>
            <p:nvPr/>
          </p:nvSpPr>
          <p:spPr>
            <a:xfrm>
              <a:off x="46311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167" name="Gruppieren 166"/>
          <p:cNvGrpSpPr/>
          <p:nvPr/>
        </p:nvGrpSpPr>
        <p:grpSpPr>
          <a:xfrm>
            <a:off x="5846748" y="2701255"/>
            <a:ext cx="198000" cy="198000"/>
            <a:chOff x="4637578" y="738982"/>
            <a:chExt cx="266095" cy="271350"/>
          </a:xfrm>
        </p:grpSpPr>
        <p:sp>
          <p:nvSpPr>
            <p:cNvPr id="168" name="Ellipse 1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9" name="Textfeld 168"/>
            <p:cNvSpPr txBox="1"/>
            <p:nvPr/>
          </p:nvSpPr>
          <p:spPr>
            <a:xfrm>
              <a:off x="46375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170" name="Gruppieren 169"/>
          <p:cNvGrpSpPr/>
          <p:nvPr/>
        </p:nvGrpSpPr>
        <p:grpSpPr>
          <a:xfrm>
            <a:off x="5846748" y="2982848"/>
            <a:ext cx="198000" cy="198000"/>
            <a:chOff x="4634378" y="738982"/>
            <a:chExt cx="266095" cy="271350"/>
          </a:xfrm>
        </p:grpSpPr>
        <p:sp>
          <p:nvSpPr>
            <p:cNvPr id="171" name="Ellipse 1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extfeld 171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173" name="Gruppieren 172"/>
          <p:cNvGrpSpPr/>
          <p:nvPr/>
        </p:nvGrpSpPr>
        <p:grpSpPr>
          <a:xfrm>
            <a:off x="5846748" y="3287063"/>
            <a:ext cx="198000" cy="198000"/>
            <a:chOff x="4640203" y="738588"/>
            <a:chExt cx="266095" cy="271350"/>
          </a:xfrm>
        </p:grpSpPr>
        <p:sp>
          <p:nvSpPr>
            <p:cNvPr id="174" name="Ellipse 1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Textfeld 174"/>
            <p:cNvSpPr txBox="1"/>
            <p:nvPr/>
          </p:nvSpPr>
          <p:spPr>
            <a:xfrm>
              <a:off x="4640203" y="738588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176" name="Gruppieren 175"/>
          <p:cNvGrpSpPr/>
          <p:nvPr/>
        </p:nvGrpSpPr>
        <p:grpSpPr>
          <a:xfrm>
            <a:off x="5842988" y="3579700"/>
            <a:ext cx="198000" cy="198000"/>
            <a:chOff x="4640203" y="732226"/>
            <a:chExt cx="266095" cy="271350"/>
          </a:xfrm>
        </p:grpSpPr>
        <p:sp>
          <p:nvSpPr>
            <p:cNvPr id="177" name="Ellipse 1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Textfeld 177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185" name="Gruppieren 184"/>
          <p:cNvGrpSpPr/>
          <p:nvPr/>
        </p:nvGrpSpPr>
        <p:grpSpPr>
          <a:xfrm>
            <a:off x="5844650" y="4079309"/>
            <a:ext cx="198000" cy="198000"/>
            <a:chOff x="4643403" y="733042"/>
            <a:chExt cx="266095" cy="271350"/>
          </a:xfrm>
        </p:grpSpPr>
        <p:sp>
          <p:nvSpPr>
            <p:cNvPr id="186" name="Ellipse 185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extfeld 186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194" name="Gruppieren 193"/>
          <p:cNvGrpSpPr/>
          <p:nvPr/>
        </p:nvGrpSpPr>
        <p:grpSpPr>
          <a:xfrm>
            <a:off x="5107745" y="2699311"/>
            <a:ext cx="198000" cy="198000"/>
            <a:chOff x="4645063" y="732456"/>
            <a:chExt cx="266095" cy="271350"/>
          </a:xfrm>
        </p:grpSpPr>
        <p:sp>
          <p:nvSpPr>
            <p:cNvPr id="195" name="Ellipse 19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Textfeld 195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200" name="Gruppieren 199"/>
          <p:cNvGrpSpPr/>
          <p:nvPr/>
        </p:nvGrpSpPr>
        <p:grpSpPr>
          <a:xfrm>
            <a:off x="2061255" y="3364611"/>
            <a:ext cx="198000" cy="198000"/>
            <a:chOff x="4645063" y="729193"/>
            <a:chExt cx="266095" cy="271350"/>
          </a:xfrm>
        </p:grpSpPr>
        <p:sp>
          <p:nvSpPr>
            <p:cNvPr id="201" name="Ellipse 20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Textfeld 20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203" name="Gruppieren 202"/>
          <p:cNvGrpSpPr/>
          <p:nvPr/>
        </p:nvGrpSpPr>
        <p:grpSpPr>
          <a:xfrm>
            <a:off x="2800138" y="2290418"/>
            <a:ext cx="198000" cy="198000"/>
            <a:chOff x="4637578" y="732679"/>
            <a:chExt cx="266095" cy="271350"/>
          </a:xfrm>
        </p:grpSpPr>
        <p:sp>
          <p:nvSpPr>
            <p:cNvPr id="204" name="Ellipse 20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4637578" y="732679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206" name="Gruppieren 205"/>
          <p:cNvGrpSpPr/>
          <p:nvPr/>
        </p:nvGrpSpPr>
        <p:grpSpPr>
          <a:xfrm>
            <a:off x="4372413" y="3284561"/>
            <a:ext cx="198000" cy="198000"/>
            <a:chOff x="4642882" y="738982"/>
            <a:chExt cx="266095" cy="271350"/>
          </a:xfrm>
        </p:grpSpPr>
        <p:sp>
          <p:nvSpPr>
            <p:cNvPr id="207" name="Ellipse 20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8" name="Textfeld 207"/>
            <p:cNvSpPr txBox="1"/>
            <p:nvPr/>
          </p:nvSpPr>
          <p:spPr>
            <a:xfrm>
              <a:off x="4642882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212" name="Gruppieren 211"/>
          <p:cNvGrpSpPr/>
          <p:nvPr/>
        </p:nvGrpSpPr>
        <p:grpSpPr>
          <a:xfrm>
            <a:off x="790080" y="2865567"/>
            <a:ext cx="198000" cy="198000"/>
            <a:chOff x="4634378" y="738982"/>
            <a:chExt cx="266095" cy="271350"/>
          </a:xfrm>
        </p:grpSpPr>
        <p:sp>
          <p:nvSpPr>
            <p:cNvPr id="213" name="Ellipse 21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Textfeld 213"/>
            <p:cNvSpPr txBox="1"/>
            <p:nvPr/>
          </p:nvSpPr>
          <p:spPr>
            <a:xfrm>
              <a:off x="4634378" y="73898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215" name="Gruppieren 214"/>
          <p:cNvGrpSpPr/>
          <p:nvPr/>
        </p:nvGrpSpPr>
        <p:grpSpPr>
          <a:xfrm>
            <a:off x="1286409" y="4090252"/>
            <a:ext cx="198000" cy="198000"/>
            <a:chOff x="4640203" y="727502"/>
            <a:chExt cx="266095" cy="271350"/>
          </a:xfrm>
        </p:grpSpPr>
        <p:sp>
          <p:nvSpPr>
            <p:cNvPr id="216" name="Ellipse 215"/>
            <p:cNvSpPr/>
            <p:nvPr/>
          </p:nvSpPr>
          <p:spPr>
            <a:xfrm>
              <a:off x="4650376" y="745934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Textfeld 216"/>
            <p:cNvSpPr txBox="1"/>
            <p:nvPr/>
          </p:nvSpPr>
          <p:spPr>
            <a:xfrm>
              <a:off x="4640203" y="72750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218" name="Gruppieren 217"/>
          <p:cNvGrpSpPr/>
          <p:nvPr/>
        </p:nvGrpSpPr>
        <p:grpSpPr>
          <a:xfrm>
            <a:off x="1740077" y="3935754"/>
            <a:ext cx="198000" cy="198000"/>
            <a:chOff x="4640203" y="732226"/>
            <a:chExt cx="266095" cy="271350"/>
          </a:xfrm>
        </p:grpSpPr>
        <p:sp>
          <p:nvSpPr>
            <p:cNvPr id="219" name="Ellipse 218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Textfeld 219"/>
            <p:cNvSpPr txBox="1"/>
            <p:nvPr/>
          </p:nvSpPr>
          <p:spPr>
            <a:xfrm>
              <a:off x="4640203" y="73222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221" name="Gruppieren 220"/>
          <p:cNvGrpSpPr/>
          <p:nvPr/>
        </p:nvGrpSpPr>
        <p:grpSpPr>
          <a:xfrm>
            <a:off x="3064725" y="3758792"/>
            <a:ext cx="198000" cy="198000"/>
            <a:chOff x="4643403" y="733042"/>
            <a:chExt cx="266095" cy="271350"/>
          </a:xfrm>
        </p:grpSpPr>
        <p:sp>
          <p:nvSpPr>
            <p:cNvPr id="222" name="Ellipse 22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3" name="Textfeld 222"/>
            <p:cNvSpPr txBox="1"/>
            <p:nvPr/>
          </p:nvSpPr>
          <p:spPr>
            <a:xfrm>
              <a:off x="4643403" y="733042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2" name="Gruppieren 91"/>
          <p:cNvGrpSpPr/>
          <p:nvPr/>
        </p:nvGrpSpPr>
        <p:grpSpPr>
          <a:xfrm>
            <a:off x="1907860" y="1931415"/>
            <a:ext cx="198000" cy="198000"/>
            <a:chOff x="4645477" y="728377"/>
            <a:chExt cx="266095" cy="271350"/>
          </a:xfrm>
        </p:grpSpPr>
        <p:sp>
          <p:nvSpPr>
            <p:cNvPr id="93" name="Ellipse 92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extfeld 93"/>
            <p:cNvSpPr txBox="1"/>
            <p:nvPr/>
          </p:nvSpPr>
          <p:spPr>
            <a:xfrm>
              <a:off x="4645477" y="728377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grpSp>
        <p:nvGrpSpPr>
          <p:cNvPr id="61" name="Gruppieren 60"/>
          <p:cNvGrpSpPr/>
          <p:nvPr/>
        </p:nvGrpSpPr>
        <p:grpSpPr>
          <a:xfrm>
            <a:off x="4071063" y="4394068"/>
            <a:ext cx="303649" cy="198000"/>
            <a:chOff x="4574032" y="733042"/>
            <a:chExt cx="408078" cy="271350"/>
          </a:xfrm>
        </p:grpSpPr>
        <p:sp>
          <p:nvSpPr>
            <p:cNvPr id="62" name="Ellipse 61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4" name="Gruppieren 63"/>
          <p:cNvGrpSpPr/>
          <p:nvPr/>
        </p:nvGrpSpPr>
        <p:grpSpPr>
          <a:xfrm>
            <a:off x="5798885" y="4361110"/>
            <a:ext cx="303649" cy="198000"/>
            <a:chOff x="4574032" y="733042"/>
            <a:chExt cx="408078" cy="271350"/>
          </a:xfrm>
        </p:grpSpPr>
        <p:sp>
          <p:nvSpPr>
            <p:cNvPr id="65" name="Ellipse 64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6" name="Textfeld 65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grpSp>
        <p:nvGrpSpPr>
          <p:cNvPr id="67" name="Gruppieren 66"/>
          <p:cNvGrpSpPr/>
          <p:nvPr/>
        </p:nvGrpSpPr>
        <p:grpSpPr>
          <a:xfrm>
            <a:off x="5792868" y="4860573"/>
            <a:ext cx="303649" cy="198000"/>
            <a:chOff x="4574032" y="733042"/>
            <a:chExt cx="408078" cy="271350"/>
          </a:xfrm>
        </p:grpSpPr>
        <p:sp>
          <p:nvSpPr>
            <p:cNvPr id="68" name="Ellipse 67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0" name="Gruppieren 69"/>
          <p:cNvGrpSpPr/>
          <p:nvPr/>
        </p:nvGrpSpPr>
        <p:grpSpPr>
          <a:xfrm>
            <a:off x="3999183" y="1618033"/>
            <a:ext cx="303649" cy="198000"/>
            <a:chOff x="4574032" y="733042"/>
            <a:chExt cx="408078" cy="271350"/>
          </a:xfrm>
        </p:grpSpPr>
        <p:sp>
          <p:nvSpPr>
            <p:cNvPr id="71" name="Ellipse 70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Textfeld 71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11</a:t>
              </a:r>
            </a:p>
          </p:txBody>
        </p:sp>
      </p:grpSp>
      <p:grpSp>
        <p:nvGrpSpPr>
          <p:cNvPr id="73" name="Gruppieren 72"/>
          <p:cNvGrpSpPr/>
          <p:nvPr/>
        </p:nvGrpSpPr>
        <p:grpSpPr>
          <a:xfrm>
            <a:off x="5784137" y="5446433"/>
            <a:ext cx="303649" cy="198000"/>
            <a:chOff x="4574032" y="733042"/>
            <a:chExt cx="408078" cy="271350"/>
          </a:xfrm>
        </p:grpSpPr>
        <p:sp>
          <p:nvSpPr>
            <p:cNvPr id="74" name="Ellipse 73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5" name="Textfeld 74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76" name="Gruppieren 75"/>
          <p:cNvGrpSpPr/>
          <p:nvPr/>
        </p:nvGrpSpPr>
        <p:grpSpPr>
          <a:xfrm>
            <a:off x="2166814" y="3665587"/>
            <a:ext cx="303649" cy="198000"/>
            <a:chOff x="4574032" y="733042"/>
            <a:chExt cx="408078" cy="271350"/>
          </a:xfrm>
        </p:grpSpPr>
        <p:sp>
          <p:nvSpPr>
            <p:cNvPr id="77" name="Ellipse 76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Textfeld 77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13</a:t>
              </a:r>
            </a:p>
          </p:txBody>
        </p:sp>
      </p:grpSp>
      <p:grpSp>
        <p:nvGrpSpPr>
          <p:cNvPr id="79" name="Gruppieren 78"/>
          <p:cNvGrpSpPr/>
          <p:nvPr/>
        </p:nvGrpSpPr>
        <p:grpSpPr>
          <a:xfrm>
            <a:off x="5792868" y="5153324"/>
            <a:ext cx="303649" cy="198000"/>
            <a:chOff x="4574032" y="733042"/>
            <a:chExt cx="408078" cy="271350"/>
          </a:xfrm>
        </p:grpSpPr>
        <p:sp>
          <p:nvSpPr>
            <p:cNvPr id="80" name="Ellipse 79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1" name="Textfeld 80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  <p:grpSp>
        <p:nvGrpSpPr>
          <p:cNvPr id="82" name="Gruppieren 81"/>
          <p:cNvGrpSpPr/>
          <p:nvPr/>
        </p:nvGrpSpPr>
        <p:grpSpPr>
          <a:xfrm>
            <a:off x="3739770" y="2295655"/>
            <a:ext cx="303649" cy="198000"/>
            <a:chOff x="4574032" y="733042"/>
            <a:chExt cx="408078" cy="271350"/>
          </a:xfrm>
        </p:grpSpPr>
        <p:sp>
          <p:nvSpPr>
            <p:cNvPr id="83" name="Ellipse 8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4" name="Textfeld 83"/>
            <p:cNvSpPr txBox="1"/>
            <p:nvPr/>
          </p:nvSpPr>
          <p:spPr>
            <a:xfrm>
              <a:off x="4574032" y="733042"/>
              <a:ext cx="408078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47021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176" y="1558552"/>
            <a:ext cx="2335196" cy="1460964"/>
          </a:xfrm>
          <a:prstGeom prst="rect">
            <a:avLst/>
          </a:prstGeom>
        </p:spPr>
      </p:pic>
      <p:sp>
        <p:nvSpPr>
          <p:cNvPr id="17" name="Rechteck 16"/>
          <p:cNvSpPr/>
          <p:nvPr/>
        </p:nvSpPr>
        <p:spPr>
          <a:xfrm>
            <a:off x="252338" y="3607979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Rechteck 18"/>
          <p:cNvSpPr/>
          <p:nvPr/>
        </p:nvSpPr>
        <p:spPr>
          <a:xfrm>
            <a:off x="4715890" y="98709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/>
          <p:cNvSpPr/>
          <p:nvPr/>
        </p:nvSpPr>
        <p:spPr>
          <a:xfrm>
            <a:off x="254183" y="98261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Textfeld 23"/>
          <p:cNvSpPr txBox="1"/>
          <p:nvPr/>
        </p:nvSpPr>
        <p:spPr>
          <a:xfrm>
            <a:off x="252341" y="3616688"/>
            <a:ext cx="4177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Optimierter Keilhaken und Präzisionsbackenführung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 plus 2 /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10" name="Textfeld 9"/>
          <p:cNvSpPr txBox="1"/>
          <p:nvPr/>
        </p:nvSpPr>
        <p:spPr>
          <a:xfrm>
            <a:off x="252338" y="987097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Modulares Schutzbüchsensystem</a:t>
            </a:r>
          </a:p>
        </p:txBody>
      </p:sp>
      <p:sp>
        <p:nvSpPr>
          <p:cNvPr id="25" name="Textfeld 24"/>
          <p:cNvSpPr txBox="1"/>
          <p:nvPr/>
        </p:nvSpPr>
        <p:spPr>
          <a:xfrm>
            <a:off x="4724514" y="990712"/>
            <a:ext cx="4176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Schutzbüchse wechseln</a:t>
            </a:r>
          </a:p>
        </p:txBody>
      </p:sp>
      <p:grpSp>
        <p:nvGrpSpPr>
          <p:cNvPr id="26" name="Gruppieren 25"/>
          <p:cNvGrpSpPr/>
          <p:nvPr/>
        </p:nvGrpSpPr>
        <p:grpSpPr>
          <a:xfrm>
            <a:off x="2913949" y="1440088"/>
            <a:ext cx="198000" cy="198000"/>
            <a:chOff x="4645063" y="729193"/>
            <a:chExt cx="266095" cy="271350"/>
          </a:xfrm>
        </p:grpSpPr>
        <p:sp>
          <p:nvSpPr>
            <p:cNvPr id="27" name="Ellipse 2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extfeld 2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32" name="Gruppieren 31"/>
          <p:cNvGrpSpPr/>
          <p:nvPr/>
        </p:nvGrpSpPr>
        <p:grpSpPr>
          <a:xfrm>
            <a:off x="1280972" y="1619907"/>
            <a:ext cx="198000" cy="198000"/>
            <a:chOff x="4645063" y="732456"/>
            <a:chExt cx="266095" cy="271350"/>
          </a:xfrm>
        </p:grpSpPr>
        <p:sp>
          <p:nvSpPr>
            <p:cNvPr id="33" name="Ellipse 32"/>
            <p:cNvSpPr/>
            <p:nvPr/>
          </p:nvSpPr>
          <p:spPr>
            <a:xfrm>
              <a:off x="4650377" y="757646"/>
              <a:ext cx="235132" cy="226423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Textfeld 33"/>
            <p:cNvSpPr txBox="1"/>
            <p:nvPr/>
          </p:nvSpPr>
          <p:spPr>
            <a:xfrm>
              <a:off x="4645063" y="732456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sp>
        <p:nvSpPr>
          <p:cNvPr id="8" name="Textfeld 7"/>
          <p:cNvSpPr txBox="1"/>
          <p:nvPr/>
        </p:nvSpPr>
        <p:spPr>
          <a:xfrm>
            <a:off x="3055876" y="1411871"/>
            <a:ext cx="13399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Verstellbarer Tiefenanschlag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Auswerfer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Spritzdüsen in der Schutzbüchse</a:t>
            </a:r>
          </a:p>
          <a:p>
            <a:r>
              <a:rPr lang="de-DE" sz="1200" dirty="0">
                <a:solidFill>
                  <a:srgbClr val="003D6A"/>
                </a:solidFill>
              </a:rPr>
              <a:t>Geschlossene Schutzbüchse</a:t>
            </a:r>
          </a:p>
        </p:txBody>
      </p:sp>
      <p:grpSp>
        <p:nvGrpSpPr>
          <p:cNvPr id="29" name="Gruppieren 28"/>
          <p:cNvGrpSpPr/>
          <p:nvPr/>
        </p:nvGrpSpPr>
        <p:grpSpPr>
          <a:xfrm>
            <a:off x="1844533" y="1910708"/>
            <a:ext cx="198000" cy="198000"/>
            <a:chOff x="4645063" y="729193"/>
            <a:chExt cx="266095" cy="271350"/>
          </a:xfrm>
        </p:grpSpPr>
        <p:sp>
          <p:nvSpPr>
            <p:cNvPr id="30" name="Ellipse 2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Textfeld 3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5" name="Gruppieren 34"/>
          <p:cNvGrpSpPr/>
          <p:nvPr/>
        </p:nvGrpSpPr>
        <p:grpSpPr>
          <a:xfrm>
            <a:off x="2906458" y="1994985"/>
            <a:ext cx="198000" cy="198000"/>
            <a:chOff x="4645063" y="729193"/>
            <a:chExt cx="266095" cy="271350"/>
          </a:xfrm>
        </p:grpSpPr>
        <p:sp>
          <p:nvSpPr>
            <p:cNvPr id="36" name="Ellipse 35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38" name="Gruppieren 37"/>
          <p:cNvGrpSpPr/>
          <p:nvPr/>
        </p:nvGrpSpPr>
        <p:grpSpPr>
          <a:xfrm>
            <a:off x="2310842" y="2597440"/>
            <a:ext cx="198000" cy="198000"/>
            <a:chOff x="4645063" y="729193"/>
            <a:chExt cx="266095" cy="271350"/>
          </a:xfrm>
        </p:grpSpPr>
        <p:sp>
          <p:nvSpPr>
            <p:cNvPr id="39" name="Ellipse 38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2910412" y="2363375"/>
            <a:ext cx="198000" cy="198000"/>
            <a:chOff x="4645063" y="729193"/>
            <a:chExt cx="266095" cy="271350"/>
          </a:xfrm>
        </p:grpSpPr>
        <p:sp>
          <p:nvSpPr>
            <p:cNvPr id="42" name="Ellipse 41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Textfeld 42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grpSp>
        <p:nvGrpSpPr>
          <p:cNvPr id="44" name="Gruppieren 43"/>
          <p:cNvGrpSpPr/>
          <p:nvPr/>
        </p:nvGrpSpPr>
        <p:grpSpPr>
          <a:xfrm>
            <a:off x="1631785" y="2799394"/>
            <a:ext cx="198000" cy="198000"/>
            <a:chOff x="4645063" y="729193"/>
            <a:chExt cx="266095" cy="271350"/>
          </a:xfrm>
        </p:grpSpPr>
        <p:sp>
          <p:nvSpPr>
            <p:cNvPr id="45" name="Ellipse 4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Textfeld 4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grpSp>
        <p:nvGrpSpPr>
          <p:cNvPr id="47" name="Gruppieren 46"/>
          <p:cNvGrpSpPr/>
          <p:nvPr/>
        </p:nvGrpSpPr>
        <p:grpSpPr>
          <a:xfrm>
            <a:off x="2902671" y="2711188"/>
            <a:ext cx="198000" cy="198000"/>
            <a:chOff x="4645063" y="729193"/>
            <a:chExt cx="266095" cy="271350"/>
          </a:xfrm>
        </p:grpSpPr>
        <p:sp>
          <p:nvSpPr>
            <p:cNvPr id="48" name="Ellipse 4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Textfeld 4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523" y="1527929"/>
            <a:ext cx="3266869" cy="142166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7" y="4310170"/>
            <a:ext cx="2184063" cy="1588868"/>
          </a:xfrm>
          <a:prstGeom prst="rect">
            <a:avLst/>
          </a:prstGeom>
        </p:spPr>
      </p:pic>
      <p:grpSp>
        <p:nvGrpSpPr>
          <p:cNvPr id="50" name="Gruppieren 49"/>
          <p:cNvGrpSpPr/>
          <p:nvPr/>
        </p:nvGrpSpPr>
        <p:grpSpPr>
          <a:xfrm>
            <a:off x="618189" y="4322875"/>
            <a:ext cx="198000" cy="198000"/>
            <a:chOff x="4645063" y="729193"/>
            <a:chExt cx="266095" cy="271350"/>
          </a:xfrm>
        </p:grpSpPr>
        <p:sp>
          <p:nvSpPr>
            <p:cNvPr id="51" name="Ellipse 5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3" name="Gruppieren 52"/>
          <p:cNvGrpSpPr/>
          <p:nvPr/>
        </p:nvGrpSpPr>
        <p:grpSpPr>
          <a:xfrm>
            <a:off x="2917076" y="4590630"/>
            <a:ext cx="198000" cy="198000"/>
            <a:chOff x="4645063" y="729193"/>
            <a:chExt cx="266095" cy="271350"/>
          </a:xfrm>
        </p:grpSpPr>
        <p:sp>
          <p:nvSpPr>
            <p:cNvPr id="54" name="Ellipse 5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6" name="Gruppieren 55"/>
          <p:cNvGrpSpPr/>
          <p:nvPr/>
        </p:nvGrpSpPr>
        <p:grpSpPr>
          <a:xfrm>
            <a:off x="1178836" y="4901780"/>
            <a:ext cx="198000" cy="198000"/>
            <a:chOff x="4645063" y="729193"/>
            <a:chExt cx="266095" cy="271350"/>
          </a:xfrm>
        </p:grpSpPr>
        <p:sp>
          <p:nvSpPr>
            <p:cNvPr id="57" name="Ellipse 56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Textfeld 57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59" name="Gruppieren 58"/>
          <p:cNvGrpSpPr/>
          <p:nvPr/>
        </p:nvGrpSpPr>
        <p:grpSpPr>
          <a:xfrm>
            <a:off x="2913838" y="4938362"/>
            <a:ext cx="198000" cy="198000"/>
            <a:chOff x="4645063" y="729193"/>
            <a:chExt cx="266095" cy="271350"/>
          </a:xfrm>
        </p:grpSpPr>
        <p:sp>
          <p:nvSpPr>
            <p:cNvPr id="60" name="Ellipse 59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7" name="Textfeld 6"/>
          <p:cNvSpPr txBox="1"/>
          <p:nvPr/>
        </p:nvSpPr>
        <p:spPr>
          <a:xfrm>
            <a:off x="3055876" y="4561788"/>
            <a:ext cx="14008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Trapezwinkel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Präzisions-Flachführung</a:t>
            </a:r>
          </a:p>
        </p:txBody>
      </p:sp>
    </p:spTree>
    <p:extLst>
      <p:ext uri="{BB962C8B-B14F-4D97-AF65-F5344CB8AC3E}">
        <p14:creationId xmlns:p14="http://schemas.microsoft.com/office/powerpoint/2010/main" val="2807560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ROTA NCF plus 2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fr-FR"/>
              <a:t>ROTA NC plus 2 I ROTA NCF plus 2</a:t>
            </a:r>
            <a:endParaRPr lang="de-DE" dirty="0"/>
          </a:p>
        </p:txBody>
      </p:sp>
      <p:sp>
        <p:nvSpPr>
          <p:cNvPr id="25" name="Textfeld 24"/>
          <p:cNvSpPr txBox="1"/>
          <p:nvPr/>
        </p:nvSpPr>
        <p:spPr>
          <a:xfrm>
            <a:off x="263498" y="2114207"/>
            <a:ext cx="417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Integriertes, patentiertes Fett-Pumpsystem im Fliehkraftausgleich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53" y="2702594"/>
            <a:ext cx="2063768" cy="1641682"/>
          </a:xfrm>
          <a:prstGeom prst="rect">
            <a:avLst/>
          </a:prstGeom>
        </p:spPr>
      </p:pic>
      <p:pic>
        <p:nvPicPr>
          <p:cNvPr id="51" name="Grafik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843" y="2540026"/>
            <a:ext cx="1438921" cy="1776169"/>
          </a:xfrm>
          <a:prstGeom prst="rect">
            <a:avLst/>
          </a:prstGeom>
        </p:spPr>
      </p:pic>
      <p:sp>
        <p:nvSpPr>
          <p:cNvPr id="53" name="Textfeld 52"/>
          <p:cNvSpPr txBox="1"/>
          <p:nvPr/>
        </p:nvSpPr>
        <p:spPr>
          <a:xfrm>
            <a:off x="4717122" y="2114207"/>
            <a:ext cx="41778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Integrierter Fliehkraftausgleich</a:t>
            </a:r>
          </a:p>
        </p:txBody>
      </p:sp>
      <p:grpSp>
        <p:nvGrpSpPr>
          <p:cNvPr id="54" name="Gruppieren 53"/>
          <p:cNvGrpSpPr/>
          <p:nvPr/>
        </p:nvGrpSpPr>
        <p:grpSpPr>
          <a:xfrm>
            <a:off x="6017696" y="4058014"/>
            <a:ext cx="198000" cy="198000"/>
            <a:chOff x="4645063" y="729193"/>
            <a:chExt cx="266095" cy="271350"/>
          </a:xfrm>
        </p:grpSpPr>
        <p:sp>
          <p:nvSpPr>
            <p:cNvPr id="55" name="Ellipse 54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57" name="Gruppieren 56"/>
          <p:cNvGrpSpPr/>
          <p:nvPr/>
        </p:nvGrpSpPr>
        <p:grpSpPr>
          <a:xfrm>
            <a:off x="6696061" y="2926359"/>
            <a:ext cx="198000" cy="198000"/>
            <a:chOff x="4645063" y="729193"/>
            <a:chExt cx="266095" cy="271350"/>
          </a:xfrm>
        </p:grpSpPr>
        <p:sp>
          <p:nvSpPr>
            <p:cNvPr id="58" name="Ellipse 57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Textfeld 58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60" name="Gruppieren 59"/>
          <p:cNvGrpSpPr/>
          <p:nvPr/>
        </p:nvGrpSpPr>
        <p:grpSpPr>
          <a:xfrm>
            <a:off x="5701412" y="3066623"/>
            <a:ext cx="198000" cy="198000"/>
            <a:chOff x="4645063" y="729193"/>
            <a:chExt cx="266095" cy="271350"/>
          </a:xfrm>
        </p:grpSpPr>
        <p:sp>
          <p:nvSpPr>
            <p:cNvPr id="61" name="Ellipse 60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grpSp>
        <p:nvGrpSpPr>
          <p:cNvPr id="63" name="Gruppieren 62"/>
          <p:cNvGrpSpPr/>
          <p:nvPr/>
        </p:nvGrpSpPr>
        <p:grpSpPr>
          <a:xfrm>
            <a:off x="6692824" y="3487938"/>
            <a:ext cx="198000" cy="198000"/>
            <a:chOff x="4645063" y="729193"/>
            <a:chExt cx="266095" cy="271350"/>
          </a:xfrm>
        </p:grpSpPr>
        <p:sp>
          <p:nvSpPr>
            <p:cNvPr id="64" name="Ellipse 63"/>
            <p:cNvSpPr/>
            <p:nvPr/>
          </p:nvSpPr>
          <p:spPr>
            <a:xfrm>
              <a:off x="4650377" y="757646"/>
              <a:ext cx="235133" cy="226422"/>
            </a:xfrm>
            <a:prstGeom prst="ellipse">
              <a:avLst/>
            </a:prstGeom>
            <a:solidFill>
              <a:srgbClr val="003D6A"/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Textfeld 64"/>
            <p:cNvSpPr txBox="1"/>
            <p:nvPr/>
          </p:nvSpPr>
          <p:spPr>
            <a:xfrm>
              <a:off x="4645063" y="729193"/>
              <a:ext cx="266095" cy="271350"/>
            </a:xfrm>
            <a:prstGeom prst="rect">
              <a:avLst/>
            </a:prstGeom>
            <a:noFill/>
          </p:spPr>
          <p:txBody>
            <a:bodyPr wrap="square" rtlCol="0" anchor="ctr" anchorCtr="0">
              <a:noAutofit/>
            </a:bodyPr>
            <a:lstStyle/>
            <a:p>
              <a:pPr algn="ctr"/>
              <a:r>
                <a:rPr lang="de-DE" sz="9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66" name="Textfeld 65"/>
          <p:cNvSpPr txBox="1"/>
          <p:nvPr/>
        </p:nvSpPr>
        <p:spPr>
          <a:xfrm>
            <a:off x="6834839" y="2905083"/>
            <a:ext cx="20471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>
                <a:solidFill>
                  <a:srgbClr val="003D6A"/>
                </a:solidFill>
              </a:rPr>
              <a:t>Fliehkraft über Ausgleichsgewicht</a:t>
            </a:r>
          </a:p>
          <a:p>
            <a:endParaRPr lang="de-DE" sz="1200" dirty="0">
              <a:solidFill>
                <a:srgbClr val="003D6A"/>
              </a:solidFill>
            </a:endParaRPr>
          </a:p>
          <a:p>
            <a:r>
              <a:rPr lang="de-DE" sz="1200" dirty="0">
                <a:solidFill>
                  <a:srgbClr val="003D6A"/>
                </a:solidFill>
              </a:rPr>
              <a:t>Teilweise Kompensation des Fliehkraftverlust bei Außenspannung</a:t>
            </a:r>
          </a:p>
        </p:txBody>
      </p:sp>
      <p:sp>
        <p:nvSpPr>
          <p:cNvPr id="26" name="Rechteck 25"/>
          <p:cNvSpPr/>
          <p:nvPr/>
        </p:nvSpPr>
        <p:spPr>
          <a:xfrm>
            <a:off x="4715890" y="2107447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254183" y="2102962"/>
            <a:ext cx="4176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019054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659</Words>
  <Application>Microsoft Office PowerPoint</Application>
  <PresentationFormat>Bildschirmpräsentation (4:3)</PresentationFormat>
  <Paragraphs>308</Paragraphs>
  <Slides>13</Slides>
  <Notes>1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17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Ausgangssituation</vt:lpstr>
      <vt:lpstr>ROTA Übersicht  Kraftspannfutter mit Durchgangsbohrung</vt:lpstr>
      <vt:lpstr>ROTA NC plus 2 / NCF plus 2 Anwendungsbeispiel</vt:lpstr>
      <vt:lpstr>ROTA NC plus 2</vt:lpstr>
      <vt:lpstr>ROTA NCF plus 2</vt:lpstr>
      <vt:lpstr>ROTA NC plus 2 / NCF plus 2</vt:lpstr>
      <vt:lpstr>ROTA NCF plus 2</vt:lpstr>
      <vt:lpstr>ROTA NCF plus 2</vt:lpstr>
      <vt:lpstr>Baureihen ROTA NC plus 2/NCF plus 2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Sarah</cp:lastModifiedBy>
  <cp:revision>692</cp:revision>
  <cp:lastPrinted>2018-01-05T10:34:27Z</cp:lastPrinted>
  <dcterms:created xsi:type="dcterms:W3CDTF">2015-04-07T09:55:40Z</dcterms:created>
  <dcterms:modified xsi:type="dcterms:W3CDTF">2021-07-30T05:47:19Z</dcterms:modified>
</cp:coreProperties>
</file>