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4" r:id="rId2"/>
  </p:sldMasterIdLst>
  <p:notesMasterIdLst>
    <p:notesMasterId r:id="rId18"/>
  </p:notesMasterIdLst>
  <p:handoutMasterIdLst>
    <p:handoutMasterId r:id="rId19"/>
  </p:handoutMasterIdLst>
  <p:sldIdLst>
    <p:sldId id="325" r:id="rId3"/>
    <p:sldId id="262" r:id="rId4"/>
    <p:sldId id="287" r:id="rId5"/>
    <p:sldId id="288" r:id="rId6"/>
    <p:sldId id="289" r:id="rId7"/>
    <p:sldId id="302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79" r:id="rId17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85">
          <p15:clr>
            <a:srgbClr val="A4A3A4"/>
          </p15:clr>
        </p15:guide>
        <p15:guide id="2" pos="40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D6A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9" autoAdjust="0"/>
    <p:restoredTop sz="94607" autoAdjust="0"/>
  </p:normalViewPr>
  <p:slideViewPr>
    <p:cSldViewPr snapToGrid="0" snapToObjects="1">
      <p:cViewPr varScale="1">
        <p:scale>
          <a:sx n="100" d="100"/>
          <a:sy n="100" d="100"/>
        </p:scale>
        <p:origin x="1224" y="72"/>
      </p:cViewPr>
      <p:guideLst>
        <p:guide orient="horz" pos="1085"/>
        <p:guide pos="4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30.07.2021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30.07.2021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97778"/>
            <a:ext cx="8229600" cy="71702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4055531"/>
            <a:ext cx="5333999" cy="406400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Unterüberschrift der Präsentation</a:t>
            </a:r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52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19988"/>
            <a:ext cx="4152902" cy="6593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3979331"/>
            <a:ext cx="4127499" cy="465669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Unterüberschrift der Präsentation</a:t>
            </a:r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1"/>
          </p:nvPr>
        </p:nvSpPr>
        <p:spPr>
          <a:xfrm>
            <a:off x="4876800" y="2616200"/>
            <a:ext cx="3683000" cy="36957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45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7" y="2367488"/>
            <a:ext cx="7962903" cy="6593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1" y="3026831"/>
            <a:ext cx="7937500" cy="440269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Unterüberschrift der Präsentation</a:t>
            </a:r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11"/>
          </p:nvPr>
        </p:nvSpPr>
        <p:spPr>
          <a:xfrm>
            <a:off x="596901" y="3835400"/>
            <a:ext cx="7899399" cy="24765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46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41299" y="206907"/>
            <a:ext cx="8661401" cy="762529"/>
          </a:xfrm>
          <a:prstGeom prst="rect">
            <a:avLst/>
          </a:prstGeom>
        </p:spPr>
        <p:txBody>
          <a:bodyPr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</a:t>
            </a:r>
            <a:r>
              <a:rPr lang="de-DE" dirty="0" err="1"/>
              <a:t>Powerpoint</a:t>
            </a:r>
            <a:r>
              <a:rPr lang="de-DE" dirty="0"/>
              <a:t>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260327" y="909638"/>
            <a:ext cx="8642373" cy="507206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260327" y="1066800"/>
            <a:ext cx="4298973" cy="4914899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41299" y="206907"/>
            <a:ext cx="8661401" cy="762529"/>
          </a:xfrm>
          <a:prstGeom prst="rect">
            <a:avLst/>
          </a:prstGeom>
        </p:spPr>
        <p:txBody>
          <a:bodyPr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</a:t>
            </a:r>
            <a:r>
              <a:rPr lang="de-DE" dirty="0" err="1"/>
              <a:t>Powerpoint</a:t>
            </a:r>
            <a:r>
              <a:rPr lang="de-DE" dirty="0"/>
              <a:t>-Folie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1"/>
          </p:nvPr>
        </p:nvSpPr>
        <p:spPr>
          <a:xfrm>
            <a:off x="4762500" y="909638"/>
            <a:ext cx="4140200" cy="507206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None/>
              <a:defRPr sz="2000">
                <a:solidFill>
                  <a:srgbClr val="404040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404040"/>
                </a:solidFill>
                <a:latin typeface="Calibri"/>
                <a:cs typeface="Calibri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2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936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19988"/>
            <a:ext cx="4152902" cy="6593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3979331"/>
            <a:ext cx="4127499" cy="465669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Unterüberschrift der Präsentation</a:t>
            </a:r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1"/>
          </p:nvPr>
        </p:nvSpPr>
        <p:spPr>
          <a:xfrm>
            <a:off x="4876800" y="2616200"/>
            <a:ext cx="3683000" cy="36957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4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7" y="2367488"/>
            <a:ext cx="7962903" cy="6593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1" y="3026831"/>
            <a:ext cx="7937500" cy="440269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Unterüberschrift der Präsentation</a:t>
            </a:r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11"/>
          </p:nvPr>
        </p:nvSpPr>
        <p:spPr>
          <a:xfrm>
            <a:off x="596901" y="3835400"/>
            <a:ext cx="7899399" cy="24765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4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1"/>
          </p:nvPr>
        </p:nvSpPr>
        <p:spPr>
          <a:xfrm>
            <a:off x="4762500" y="1604435"/>
            <a:ext cx="3941233" cy="423756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None/>
              <a:defRPr sz="2000">
                <a:solidFill>
                  <a:srgbClr val="404040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404040"/>
                </a:solidFill>
                <a:latin typeface="Calibri"/>
                <a:cs typeface="Calibri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2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561444" y="389470"/>
            <a:ext cx="8142290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2"/>
          </p:nvPr>
        </p:nvSpPr>
        <p:spPr>
          <a:xfrm>
            <a:off x="586844" y="1604434"/>
            <a:ext cx="3951289" cy="4237567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52936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04" y="6317852"/>
            <a:ext cx="9143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400" dirty="0" err="1">
                <a:solidFill>
                  <a:srgbClr val="FFFFFF"/>
                </a:solidFill>
                <a:latin typeface="Calibri"/>
                <a:cs typeface="Calibri"/>
              </a:rPr>
              <a:t>www.schunk.com</a:t>
            </a:r>
            <a:endParaRPr lang="de-DE" sz="14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6" name="Bild 5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  <p:pic>
        <p:nvPicPr>
          <p:cNvPr id="7" name="Bild 6" descr="TOOLS_RS_NEU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734" y="4457701"/>
            <a:ext cx="1913922" cy="191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7043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1944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97778"/>
            <a:ext cx="8229600" cy="71702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4055531"/>
            <a:ext cx="5333999" cy="406400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Unterüberschrift der Präsentation</a:t>
            </a:r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52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04" y="6324600"/>
            <a:ext cx="9143696" cy="5334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BALKEN_FOLIE2_NEU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"/>
          <a:stretch>
            <a:fillRect/>
          </a:stretch>
        </p:blipFill>
        <p:spPr>
          <a:xfrm>
            <a:off x="0" y="6165375"/>
            <a:ext cx="9144000" cy="646883"/>
          </a:xfrm>
          <a:prstGeom prst="rect">
            <a:avLst/>
          </a:prstGeom>
        </p:spPr>
      </p:pic>
      <p:pic>
        <p:nvPicPr>
          <p:cNvPr id="6" name="Grafik 5" descr="_SCHUNKGreiferKlammer_0114_ohneB_EN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771695" y="1"/>
            <a:ext cx="757033" cy="120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2" r:id="rId2"/>
    <p:sldLayoutId id="2147483663" r:id="rId3"/>
    <p:sldLayoutId id="2147483652" r:id="rId4"/>
    <p:sldLayoutId id="2147483660" r:id="rId5"/>
    <p:sldLayoutId id="2147483657" r:id="rId6"/>
    <p:sldLayoutId id="2147483671" r:id="rId7"/>
    <p:sldLayoutId id="2147483672" r:id="rId8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04" y="6261100"/>
            <a:ext cx="9143696" cy="5969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BALKEN_FOLIE2_NEU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5118"/>
            <a:ext cx="9144000" cy="61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hyperlink" Target="http://www.schunk.com/schunk/schunk_websites/products/products_level_1_overview_typ4.html?product_level_1=246&amp;product_level_2=0&amp;product_level_3=0&amp;country=INT&amp;lngCode=EN&amp;lngCode2=EN" TargetMode="External"/><Relationship Id="rId18" Type="http://schemas.openxmlformats.org/officeDocument/2006/relationships/image" Target="../media/image20.jpeg"/><Relationship Id="rId3" Type="http://schemas.openxmlformats.org/officeDocument/2006/relationships/image" Target="../media/image9.jpeg"/><Relationship Id="rId21" Type="http://schemas.openxmlformats.org/officeDocument/2006/relationships/image" Target="../media/image22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hyperlink" Target="http://www.schunk.com/schunk/schunk_websites/products/products_level_1_overview_typ4.html?product_level_1=247&amp;product_level_2=0&amp;product_level_3=0&amp;country=INT&amp;lngCode=EN&amp;lngCode2=EN" TargetMode="External"/><Relationship Id="rId2" Type="http://schemas.openxmlformats.org/officeDocument/2006/relationships/hyperlink" Target="http://www.gb.schunk.com/schunk/schunk_websites/products/products.html?product_level_1=245&amp;product_level_2=259&amp;product_level_3=0&amp;country=GBR&amp;lngCode=EN&amp;lngCode2=EN" TargetMode="External"/><Relationship Id="rId16" Type="http://schemas.openxmlformats.org/officeDocument/2006/relationships/image" Target="../media/image19.jpe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5" Type="http://schemas.openxmlformats.org/officeDocument/2006/relationships/hyperlink" Target="http://www.schunk.com/schunk/schunk_websites/products/products_level_1_overview_typ4.html?product_level_1=249&amp;product_level_2=0&amp;product_level_3=0&amp;country=INT&amp;lngCode=EN&amp;lngCode2=EN" TargetMode="External"/><Relationship Id="rId10" Type="http://schemas.openxmlformats.org/officeDocument/2006/relationships/image" Target="../media/image15.png"/><Relationship Id="rId19" Type="http://schemas.openxmlformats.org/officeDocument/2006/relationships/hyperlink" Target="http://www.schunk.com/schunk/schunk_websites/products/products_level_1_overview_typ4.html?product_level_1=248&amp;product_level_2=0&amp;product_level_3=0&amp;country=INT&amp;lngCode=EN&amp;lngCode2=EN" TargetMode="External"/><Relationship Id="rId4" Type="http://schemas.openxmlformats.org/officeDocument/2006/relationships/hyperlink" Target="http://www.gb.schunk.com/schunk/schunk_websites/products/products_level_1_overview_typ4.html?product_level_1=245&amp;product_level_2=0&amp;product_level_3=0&amp;country=GBR&amp;lngCode=EN&amp;lngCode2=EN" TargetMode="External"/><Relationship Id="rId9" Type="http://schemas.openxmlformats.org/officeDocument/2006/relationships/image" Target="../media/image14.png"/><Relationship Id="rId1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file:///\\Hage\hpw\DATEN\VERTRIEB\TV%20Spanntechnik%20Mengen\Schulungen\Filme\Renderfilme\Animationen_HQ_mp4\Rota_NCD-HQ.mp4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file:///\\HAGE\HPW\DATEN\VERTRIEB\TV%20Spanntechnik%20Mengen\Schulungen\Produktpr&#228;sentationen\Drehfutter\Kraftspannfutter%20mit%20Durchgangsbohrung\ROTA%20NCD\Deutsch\Kopie%20von%20Rota_NCD-HQ.wmv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NCD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Power </a:t>
            </a:r>
            <a:r>
              <a:rPr lang="de-DE" sz="1500" dirty="0" err="1">
                <a:solidFill>
                  <a:srgbClr val="FFFFFF"/>
                </a:solidFill>
              </a:rPr>
              <a:t>lathe</a:t>
            </a:r>
            <a:r>
              <a:rPr lang="de-DE" sz="1500" dirty="0">
                <a:solidFill>
                  <a:srgbClr val="FFFFFF"/>
                </a:solidFill>
              </a:rPr>
              <a:t> </a:t>
            </a:r>
            <a:r>
              <a:rPr lang="de-DE" sz="1500" dirty="0" err="1">
                <a:solidFill>
                  <a:srgbClr val="FFFFFF"/>
                </a:solidFill>
              </a:rPr>
              <a:t>chucks</a:t>
            </a:r>
            <a:r>
              <a:rPr lang="de-DE" sz="1500" dirty="0">
                <a:solidFill>
                  <a:srgbClr val="FFFFFF"/>
                </a:solidFill>
              </a:rPr>
              <a:t> with </a:t>
            </a:r>
            <a:r>
              <a:rPr lang="de-DE" sz="1500" dirty="0" err="1">
                <a:solidFill>
                  <a:srgbClr val="FFFFFF"/>
                </a:solidFill>
              </a:rPr>
              <a:t>through</a:t>
            </a:r>
            <a:r>
              <a:rPr lang="de-DE" sz="1500" dirty="0">
                <a:solidFill>
                  <a:srgbClr val="FFFFFF"/>
                </a:solidFill>
              </a:rPr>
              <a:t>-hole</a:t>
            </a:r>
          </a:p>
        </p:txBody>
      </p:sp>
      <p:pic>
        <p:nvPicPr>
          <p:cNvPr id="15" name="Picture 7" descr="M:\TV-FUTTER\Kataloge\Gesamtkatalog Drehfutter\Katalogbilder freigestellt 2007\JPG\ds-rota-einl-dbohrung-1.jpg">
            <a:extLst>
              <a:ext uri="{FF2B5EF4-FFF2-40B4-BE49-F238E27FC236}">
                <a16:creationId xmlns:a16="http://schemas.microsoft.com/office/drawing/2014/main" id="{2F84C50C-4E53-458C-A190-D80B079D0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06546" y="564608"/>
            <a:ext cx="3729688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1169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NCD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Technical </a:t>
            </a:r>
            <a:r>
              <a:rPr lang="de-DE" b="1" dirty="0" err="1"/>
              <a:t>highlights</a:t>
            </a:r>
            <a:endParaRPr lang="de-DE" b="1" dirty="0"/>
          </a:p>
          <a:p>
            <a:r>
              <a:rPr lang="de-DE" sz="1800" u="sng" dirty="0" err="1"/>
              <a:t>Wedge</a:t>
            </a:r>
            <a:r>
              <a:rPr lang="de-DE" sz="1800" u="sng" dirty="0"/>
              <a:t> bar </a:t>
            </a:r>
            <a:r>
              <a:rPr lang="de-DE" sz="1800" u="sng" dirty="0" err="1"/>
              <a:t>system</a:t>
            </a:r>
            <a:endParaRPr lang="de-DE" sz="1800" u="sng" dirty="0"/>
          </a:p>
          <a:p>
            <a:r>
              <a:rPr lang="de-DE" sz="1800" dirty="0"/>
              <a:t>Due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force</a:t>
            </a:r>
            <a:r>
              <a:rPr lang="de-DE" sz="1800" dirty="0"/>
              <a:t> </a:t>
            </a:r>
            <a:r>
              <a:rPr lang="de-DE" sz="1800" dirty="0" err="1"/>
              <a:t>transmission</a:t>
            </a:r>
            <a:r>
              <a:rPr lang="de-DE" sz="1800" dirty="0"/>
              <a:t> via </a:t>
            </a:r>
            <a:r>
              <a:rPr lang="de-DE" sz="1800" dirty="0" err="1"/>
              <a:t>wedge</a:t>
            </a:r>
            <a:r>
              <a:rPr lang="de-DE" sz="1800" dirty="0"/>
              <a:t> </a:t>
            </a:r>
            <a:r>
              <a:rPr lang="de-DE" sz="1800" dirty="0" err="1"/>
              <a:t>bars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low</a:t>
            </a:r>
            <a:r>
              <a:rPr lang="de-DE" sz="1800" dirty="0"/>
              <a:t> </a:t>
            </a:r>
            <a:r>
              <a:rPr lang="de-DE" sz="1800" dirty="0" err="1"/>
              <a:t>weight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base</a:t>
            </a:r>
            <a:r>
              <a:rPr lang="de-DE" sz="1800" dirty="0"/>
              <a:t> </a:t>
            </a:r>
            <a:r>
              <a:rPr lang="de-DE" sz="1800" dirty="0" err="1"/>
              <a:t>jaws</a:t>
            </a:r>
            <a:r>
              <a:rPr lang="de-DE" sz="1800" dirty="0"/>
              <a:t> </a:t>
            </a:r>
            <a:r>
              <a:rPr lang="de-DE" sz="1800" dirty="0" err="1"/>
              <a:t>very</a:t>
            </a:r>
            <a:r>
              <a:rPr lang="de-DE" sz="1800" dirty="0"/>
              <a:t> </a:t>
            </a:r>
            <a:r>
              <a:rPr lang="de-DE" sz="1800" dirty="0" err="1"/>
              <a:t>high</a:t>
            </a:r>
            <a:r>
              <a:rPr lang="de-DE" sz="1800" dirty="0"/>
              <a:t> RPMs </a:t>
            </a:r>
            <a:r>
              <a:rPr lang="de-DE" sz="1800" dirty="0" err="1"/>
              <a:t>can</a:t>
            </a:r>
            <a:r>
              <a:rPr lang="de-DE" sz="1800" dirty="0"/>
              <a:t> </a:t>
            </a:r>
            <a:r>
              <a:rPr lang="de-DE" sz="1800" dirty="0" err="1"/>
              <a:t>be</a:t>
            </a:r>
            <a:r>
              <a:rPr lang="de-DE" sz="1800" dirty="0"/>
              <a:t> </a:t>
            </a:r>
            <a:r>
              <a:rPr lang="de-DE" sz="1800" dirty="0" err="1"/>
              <a:t>achieved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ROTA NCD.</a:t>
            </a:r>
          </a:p>
          <a:p>
            <a:endParaRPr lang="de-DE" sz="1800" u="sng" dirty="0"/>
          </a:p>
          <a:p>
            <a:endParaRPr lang="de-DE" sz="1800" dirty="0"/>
          </a:p>
          <a:p>
            <a:endParaRPr lang="de-DE" b="1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6" name="Picture 10" descr="M:\TV-FUTTER\Kataloge\Gesamtkatalog Drehfutter\Katalogbilder freigestellt 2007\JPG\NCD_Innenleben_mp0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00338" y="3281363"/>
            <a:ext cx="4248150" cy="28241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NCD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319" y="1985836"/>
            <a:ext cx="8820150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NCD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 err="1"/>
              <a:t>Clamping</a:t>
            </a:r>
            <a:r>
              <a:rPr lang="de-DE" b="1" dirty="0"/>
              <a:t> </a:t>
            </a:r>
            <a:r>
              <a:rPr lang="de-DE" b="1" dirty="0" err="1"/>
              <a:t>force</a:t>
            </a:r>
            <a:r>
              <a:rPr lang="de-DE" b="1" dirty="0"/>
              <a:t>-RPM-</a:t>
            </a:r>
            <a:r>
              <a:rPr lang="de-DE" b="1" dirty="0" err="1"/>
              <a:t>diagram</a:t>
            </a:r>
            <a:r>
              <a:rPr lang="de-DE" b="1" dirty="0"/>
              <a:t> ROTA NCD 255-86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27" y="2135442"/>
            <a:ext cx="8704262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NCD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6" name="Picture 11" descr="M:\TV-FUTTER\STANDARD\Bilder-Fotos\Spannbacken\Spannbacken Katalogbilder freigestellt 2011\Backen\SWB_ohne-1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785937"/>
            <a:ext cx="2232025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M:\TV-FUTTER\STANDARD\Bilder-Fotos\Spannbacken\Spannbacken Katalogbilder freigestellt 2011\Backen\SWBL1-8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1884363"/>
            <a:ext cx="23050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M:\TV-FUTTER\STANDARD\Bilder-Fotos\Spannbacken\Spannbacken Katalogbilder freigestellt 2011\Backen\SHB-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6883" y="1863746"/>
            <a:ext cx="2325667" cy="232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28575" y="4049712"/>
            <a:ext cx="389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soft top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jaws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SWB, </a:t>
            </a:r>
          </a:p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SWB-FR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SWB-AL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419475" y="4049712"/>
            <a:ext cx="389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soft top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jaws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120°, </a:t>
            </a:r>
          </a:p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SWB-FR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SWBL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510337" y="4049712"/>
            <a:ext cx="389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hard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jaws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</a:p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SHB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SHB-FR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examples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ROTA NCD 210-66</a:t>
            </a:r>
          </a:p>
          <a:p>
            <a:r>
              <a:rPr lang="de-DE" sz="1800" dirty="0" err="1"/>
              <a:t>With</a:t>
            </a:r>
            <a:r>
              <a:rPr lang="de-DE" sz="1800" dirty="0"/>
              <a:t> </a:t>
            </a:r>
            <a:r>
              <a:rPr lang="de-DE" sz="1800" dirty="0" err="1"/>
              <a:t>standard</a:t>
            </a:r>
            <a:r>
              <a:rPr lang="de-DE" sz="1800" dirty="0"/>
              <a:t> SCHUNK </a:t>
            </a:r>
            <a:r>
              <a:rPr lang="de-DE" sz="1800" dirty="0" err="1"/>
              <a:t>collet</a:t>
            </a:r>
            <a:r>
              <a:rPr lang="de-DE" sz="1800" dirty="0"/>
              <a:t> </a:t>
            </a:r>
            <a:r>
              <a:rPr lang="de-DE" sz="1800" dirty="0" err="1"/>
              <a:t>jaws</a:t>
            </a:r>
            <a:endParaRPr lang="de-DE" sz="1800" dirty="0"/>
          </a:p>
          <a:p>
            <a:endParaRPr lang="de-DE" sz="1800" dirty="0"/>
          </a:p>
          <a:p>
            <a:r>
              <a:rPr lang="de-DE" b="1" dirty="0"/>
              <a:t>Main </a:t>
            </a:r>
            <a:r>
              <a:rPr lang="de-DE" b="1" dirty="0" err="1"/>
              <a:t>advantages</a:t>
            </a:r>
            <a:endParaRPr lang="de-DE" b="1" dirty="0"/>
          </a:p>
          <a:p>
            <a:pPr>
              <a:buFont typeface="Wingdings" pitchFamily="2" charset="2"/>
              <a:buChar char="§"/>
            </a:pPr>
            <a:r>
              <a:rPr lang="de-DE" sz="1800" dirty="0"/>
              <a:t> </a:t>
            </a:r>
            <a:r>
              <a:rPr lang="de-DE" sz="1800" dirty="0" err="1"/>
              <a:t>utilization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large </a:t>
            </a:r>
            <a:r>
              <a:rPr lang="de-DE" sz="1800" dirty="0" err="1"/>
              <a:t>through</a:t>
            </a:r>
            <a:r>
              <a:rPr lang="de-DE" sz="1800" dirty="0"/>
              <a:t>-hole</a:t>
            </a:r>
          </a:p>
          <a:p>
            <a:pPr>
              <a:buFont typeface="Wingdings" pitchFamily="2" charset="2"/>
              <a:buChar char="§"/>
            </a:pPr>
            <a:endParaRPr lang="de-DE" sz="1800" dirty="0"/>
          </a:p>
          <a:p>
            <a:pPr>
              <a:buFont typeface="Wingdings" pitchFamily="2" charset="2"/>
              <a:buChar char="§"/>
            </a:pPr>
            <a:r>
              <a:rPr lang="de-DE" sz="1800" dirty="0"/>
              <a:t> </a:t>
            </a:r>
            <a:r>
              <a:rPr lang="de-DE" sz="1800" dirty="0" err="1"/>
              <a:t>precision</a:t>
            </a:r>
            <a:r>
              <a:rPr lang="de-DE" sz="1800" dirty="0"/>
              <a:t> </a:t>
            </a:r>
            <a:r>
              <a:rPr lang="de-DE" sz="1800" dirty="0" err="1"/>
              <a:t>clamping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</a:t>
            </a:r>
            <a:r>
              <a:rPr lang="de-DE" sz="1800" dirty="0" err="1"/>
              <a:t>using</a:t>
            </a:r>
            <a:r>
              <a:rPr lang="de-DE" sz="1800" dirty="0"/>
              <a:t> </a:t>
            </a:r>
            <a:r>
              <a:rPr lang="de-DE" sz="1800" dirty="0" err="1"/>
              <a:t>hard</a:t>
            </a:r>
            <a:r>
              <a:rPr lang="de-DE" sz="1800" dirty="0"/>
              <a:t> SCHUNK </a:t>
            </a:r>
            <a:r>
              <a:rPr lang="de-DE" sz="1800" dirty="0" err="1"/>
              <a:t>collet</a:t>
            </a:r>
            <a:endParaRPr lang="de-DE" sz="1800" dirty="0"/>
          </a:p>
          <a:p>
            <a:r>
              <a:rPr lang="de-DE" sz="1800" dirty="0"/>
              <a:t>   </a:t>
            </a:r>
            <a:r>
              <a:rPr lang="de-DE" sz="1800" dirty="0" err="1"/>
              <a:t>jaws</a:t>
            </a:r>
            <a:r>
              <a:rPr lang="de-DE" sz="1800" dirty="0"/>
              <a:t> STD-H</a:t>
            </a:r>
          </a:p>
          <a:p>
            <a:endParaRPr lang="de-DE" sz="1800" dirty="0"/>
          </a:p>
          <a:p>
            <a:pPr>
              <a:buFont typeface="Wingdings" pitchFamily="2" charset="2"/>
              <a:buChar char="§"/>
            </a:pPr>
            <a:r>
              <a:rPr lang="de-DE" sz="1800" dirty="0"/>
              <a:t> </a:t>
            </a:r>
            <a:r>
              <a:rPr lang="de-DE" sz="1800" dirty="0" err="1"/>
              <a:t>low</a:t>
            </a:r>
            <a:r>
              <a:rPr lang="de-DE" sz="1800" dirty="0"/>
              <a:t> </a:t>
            </a:r>
            <a:r>
              <a:rPr lang="de-DE" sz="1800" dirty="0" err="1"/>
              <a:t>profile</a:t>
            </a:r>
            <a:r>
              <a:rPr lang="de-DE" sz="1800" dirty="0"/>
              <a:t> </a:t>
            </a:r>
            <a:r>
              <a:rPr lang="de-DE" sz="1800" dirty="0" err="1"/>
              <a:t>collet</a:t>
            </a:r>
            <a:r>
              <a:rPr lang="de-DE" sz="1800" dirty="0"/>
              <a:t> </a:t>
            </a:r>
            <a:r>
              <a:rPr lang="de-DE" sz="1800" dirty="0" err="1"/>
              <a:t>jaws</a:t>
            </a:r>
            <a:r>
              <a:rPr lang="de-DE" sz="1800" dirty="0"/>
              <a:t>, </a:t>
            </a:r>
            <a:r>
              <a:rPr lang="de-DE" sz="1800" dirty="0" err="1"/>
              <a:t>allow</a:t>
            </a:r>
            <a:r>
              <a:rPr lang="de-DE" sz="1800" dirty="0"/>
              <a:t> </a:t>
            </a:r>
            <a:r>
              <a:rPr lang="de-DE" sz="1800" dirty="0" err="1"/>
              <a:t>machining</a:t>
            </a:r>
            <a:endParaRPr lang="de-DE" sz="1800" dirty="0"/>
          </a:p>
          <a:p>
            <a:r>
              <a:rPr lang="de-DE" sz="1800" dirty="0"/>
              <a:t>   </a:t>
            </a:r>
            <a:r>
              <a:rPr lang="de-DE" sz="1800" dirty="0" err="1"/>
              <a:t>extremely</a:t>
            </a:r>
            <a:r>
              <a:rPr lang="de-DE" sz="1800" dirty="0"/>
              <a:t> </a:t>
            </a:r>
            <a:r>
              <a:rPr lang="de-DE" sz="1800" dirty="0" err="1"/>
              <a:t>close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chuck</a:t>
            </a:r>
            <a:r>
              <a:rPr lang="de-DE" sz="1800" dirty="0"/>
              <a:t> </a:t>
            </a:r>
            <a:r>
              <a:rPr lang="de-DE" sz="1800" dirty="0" err="1"/>
              <a:t>face</a:t>
            </a:r>
            <a:endParaRPr lang="de-DE" sz="1800" dirty="0"/>
          </a:p>
          <a:p>
            <a:endParaRPr lang="de-DE" b="1" dirty="0"/>
          </a:p>
          <a:p>
            <a:endParaRPr lang="de-DE" sz="1800" dirty="0"/>
          </a:p>
          <a:p>
            <a:endParaRPr lang="de-DE" sz="1800" b="1" dirty="0"/>
          </a:p>
          <a:p>
            <a:endParaRPr lang="de-DE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2938" y="1432468"/>
            <a:ext cx="3224216" cy="453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</a:t>
            </a:fld>
            <a:endParaRPr lang="de-DE" dirty="0"/>
          </a:p>
        </p:txBody>
      </p:sp>
      <p:grpSp>
        <p:nvGrpSpPr>
          <p:cNvPr id="7" name="Gruppieren 39"/>
          <p:cNvGrpSpPr/>
          <p:nvPr/>
        </p:nvGrpSpPr>
        <p:grpSpPr>
          <a:xfrm>
            <a:off x="339124" y="1604434"/>
            <a:ext cx="8296875" cy="4351782"/>
            <a:chOff x="0" y="1104137"/>
            <a:chExt cx="9015413" cy="4802107"/>
          </a:xfrm>
        </p:grpSpPr>
        <p:pic>
          <p:nvPicPr>
            <p:cNvPr id="8" name="Picture 2" descr="http://217.5.167.5/schunk_files/images/lathe_chucks_overview_handspannfutter_EN.jp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4695839"/>
              <a:ext cx="1085850" cy="1181101"/>
            </a:xfrm>
            <a:prstGeom prst="rect">
              <a:avLst/>
            </a:prstGeom>
            <a:noFill/>
          </p:spPr>
        </p:pic>
        <p:pic>
          <p:nvPicPr>
            <p:cNvPr id="10" name="Picture 2" descr="http://217.5.167.5/schunk_files/images/spanntechnik_overview_drehfutter_EN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55776" y="3068960"/>
              <a:ext cx="1095375" cy="1200150"/>
            </a:xfrm>
            <a:prstGeom prst="rect">
              <a:avLst/>
            </a:prstGeom>
            <a:noFill/>
          </p:spPr>
        </p:pic>
        <p:grpSp>
          <p:nvGrpSpPr>
            <p:cNvPr id="12" name="Gruppieren 62"/>
            <p:cNvGrpSpPr/>
            <p:nvPr/>
          </p:nvGrpSpPr>
          <p:grpSpPr>
            <a:xfrm>
              <a:off x="619135" y="2571744"/>
              <a:ext cx="8001056" cy="3305196"/>
              <a:chOff x="619135" y="2571744"/>
              <a:chExt cx="8001056" cy="3305196"/>
            </a:xfrm>
          </p:grpSpPr>
          <p:grpSp>
            <p:nvGrpSpPr>
              <p:cNvPr id="24" name="Gruppieren 58"/>
              <p:cNvGrpSpPr/>
              <p:nvPr/>
            </p:nvGrpSpPr>
            <p:grpSpPr>
              <a:xfrm>
                <a:off x="1785918" y="2571744"/>
                <a:ext cx="5286412" cy="428628"/>
                <a:chOff x="1785918" y="2571744"/>
                <a:chExt cx="5286412" cy="428628"/>
              </a:xfrm>
            </p:grpSpPr>
            <p:cxnSp>
              <p:nvCxnSpPr>
                <p:cNvPr id="37" name="Gerade Verbindung 36"/>
                <p:cNvCxnSpPr/>
                <p:nvPr/>
              </p:nvCxnSpPr>
              <p:spPr bwMode="auto">
                <a:xfrm>
                  <a:off x="1785918" y="2857496"/>
                  <a:ext cx="5286412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" name="Gerade Verbindung 37"/>
                <p:cNvCxnSpPr/>
                <p:nvPr/>
              </p:nvCxnSpPr>
              <p:spPr bwMode="auto">
                <a:xfrm rot="5400000">
                  <a:off x="1714480" y="2928934"/>
                  <a:ext cx="142876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" name="Gerade Verbindung 38"/>
                <p:cNvCxnSpPr/>
                <p:nvPr/>
              </p:nvCxnSpPr>
              <p:spPr bwMode="auto">
                <a:xfrm rot="5400000">
                  <a:off x="3071802" y="2928934"/>
                  <a:ext cx="142876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" name="Gerade Verbindung 39"/>
                <p:cNvCxnSpPr/>
                <p:nvPr/>
              </p:nvCxnSpPr>
              <p:spPr bwMode="auto">
                <a:xfrm rot="5400000">
                  <a:off x="4429124" y="2928934"/>
                  <a:ext cx="142876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" name="Gerade Verbindung 40"/>
                <p:cNvCxnSpPr/>
                <p:nvPr/>
              </p:nvCxnSpPr>
              <p:spPr bwMode="auto">
                <a:xfrm rot="5400000">
                  <a:off x="5786446" y="2928934"/>
                  <a:ext cx="142876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2" name="Gerade Verbindung 41"/>
                <p:cNvCxnSpPr/>
                <p:nvPr/>
              </p:nvCxnSpPr>
              <p:spPr bwMode="auto">
                <a:xfrm rot="5400000">
                  <a:off x="7000892" y="2928934"/>
                  <a:ext cx="142876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3" name="Gerade Verbindung 42"/>
                <p:cNvCxnSpPr/>
                <p:nvPr/>
              </p:nvCxnSpPr>
              <p:spPr bwMode="auto">
                <a:xfrm rot="5400000" flipH="1" flipV="1">
                  <a:off x="4357686" y="2714620"/>
                  <a:ext cx="285752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5" name="Gruppieren 56"/>
              <p:cNvGrpSpPr/>
              <p:nvPr/>
            </p:nvGrpSpPr>
            <p:grpSpPr>
              <a:xfrm>
                <a:off x="619135" y="4195773"/>
                <a:ext cx="8001056" cy="1681167"/>
                <a:chOff x="642910" y="4357694"/>
                <a:chExt cx="8001056" cy="1681167"/>
              </a:xfrm>
            </p:grpSpPr>
            <p:cxnSp>
              <p:nvCxnSpPr>
                <p:cNvPr id="26" name="Gerade Verbindung 25"/>
                <p:cNvCxnSpPr/>
                <p:nvPr/>
              </p:nvCxnSpPr>
              <p:spPr bwMode="auto">
                <a:xfrm>
                  <a:off x="642910" y="4643446"/>
                  <a:ext cx="8001056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" name="Gerade Verbindung 26"/>
                <p:cNvCxnSpPr/>
                <p:nvPr/>
              </p:nvCxnSpPr>
              <p:spPr bwMode="auto">
                <a:xfrm rot="5400000">
                  <a:off x="571472" y="4714884"/>
                  <a:ext cx="142876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8" name="Gerade Verbindung 27"/>
                <p:cNvCxnSpPr/>
                <p:nvPr/>
              </p:nvCxnSpPr>
              <p:spPr bwMode="auto">
                <a:xfrm rot="5400000">
                  <a:off x="2786050" y="4714884"/>
                  <a:ext cx="142876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9" name="Gerade Verbindung 28"/>
                <p:cNvCxnSpPr/>
                <p:nvPr/>
              </p:nvCxnSpPr>
              <p:spPr bwMode="auto">
                <a:xfrm rot="5400000">
                  <a:off x="4000496" y="4714884"/>
                  <a:ext cx="142876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" name="Gerade Verbindung 29"/>
                <p:cNvCxnSpPr/>
                <p:nvPr/>
              </p:nvCxnSpPr>
              <p:spPr bwMode="auto">
                <a:xfrm rot="5400000">
                  <a:off x="5143504" y="4714884"/>
                  <a:ext cx="142876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" name="Gerade Verbindung 30"/>
                <p:cNvCxnSpPr/>
                <p:nvPr/>
              </p:nvCxnSpPr>
              <p:spPr bwMode="auto">
                <a:xfrm rot="5400000">
                  <a:off x="6286512" y="4714884"/>
                  <a:ext cx="142876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" name="Gerade Verbindung 16"/>
                <p:cNvCxnSpPr/>
                <p:nvPr/>
              </p:nvCxnSpPr>
              <p:spPr bwMode="auto">
                <a:xfrm rot="5400000" flipH="1" flipV="1">
                  <a:off x="3000364" y="4500570"/>
                  <a:ext cx="285752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pic>
              <p:nvPicPr>
                <p:cNvPr id="33" name="Picture 7"/>
                <p:cNvPicPr>
                  <a:picLocks noChangeAspect="1" noChangeArrowheads="1"/>
                </p:cNvPicPr>
                <p:nvPr/>
              </p:nvPicPr>
              <p:blipFill>
                <a:blip r:embed="rId6" cstate="screen"/>
                <a:srcRect l="6522" b="4761"/>
                <a:stretch>
                  <a:fillRect/>
                </a:stretch>
              </p:blipFill>
              <p:spPr bwMode="auto">
                <a:xfrm>
                  <a:off x="4651958" y="4857427"/>
                  <a:ext cx="1023937" cy="11814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34" name="Gerade Verbindung 33"/>
                <p:cNvCxnSpPr/>
                <p:nvPr/>
              </p:nvCxnSpPr>
              <p:spPr bwMode="auto">
                <a:xfrm rot="5400000">
                  <a:off x="1714480" y="4714884"/>
                  <a:ext cx="142876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5" name="Gerade Verbindung 34"/>
                <p:cNvCxnSpPr/>
                <p:nvPr/>
              </p:nvCxnSpPr>
              <p:spPr bwMode="auto">
                <a:xfrm rot="5400000">
                  <a:off x="7429520" y="4714884"/>
                  <a:ext cx="142876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6" name="Gerade Verbindung 35"/>
                <p:cNvCxnSpPr/>
                <p:nvPr/>
              </p:nvCxnSpPr>
              <p:spPr bwMode="auto">
                <a:xfrm rot="5400000">
                  <a:off x="8572528" y="4714884"/>
                  <a:ext cx="142876" cy="0"/>
                </a:xfrm>
                <a:prstGeom prst="line">
                  <a:avLst/>
                </a:prstGeom>
                <a:solidFill>
                  <a:srgbClr val="FFFF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87624" y="4695839"/>
              <a:ext cx="1085850" cy="1210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90788" y="4695838"/>
              <a:ext cx="1085850" cy="1210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414712" y="4695838"/>
              <a:ext cx="1085850" cy="1210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843713" y="4695838"/>
              <a:ext cx="1085850" cy="121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929563" y="4695838"/>
              <a:ext cx="1085850" cy="1210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691188" y="4695838"/>
              <a:ext cx="1095375" cy="1210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8" descr="http://217.5.167.5/schunk_files/images/spanntechnik_overview_spannbacken_EN.jpg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178099" y="3068960"/>
              <a:ext cx="1095375" cy="1200150"/>
            </a:xfrm>
            <a:prstGeom prst="rect">
              <a:avLst/>
            </a:prstGeom>
            <a:noFill/>
          </p:spPr>
        </p:pic>
        <p:pic>
          <p:nvPicPr>
            <p:cNvPr id="20" name="Picture 10" descr="http://217.5.167.5/schunk_files/images/spanntechnik_overview_statspann_EN.jpg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524642" y="3068960"/>
              <a:ext cx="1095375" cy="1200150"/>
            </a:xfrm>
            <a:prstGeom prst="rect">
              <a:avLst/>
            </a:prstGeom>
            <a:noFill/>
          </p:spPr>
        </p:pic>
        <p:pic>
          <p:nvPicPr>
            <p:cNvPr id="21" name="Picture 12" descr="http://217.5.167.5/schunk_files/images/spanntechnik_overview_werkzeughalter_EN.jpg">
              <a:hlinkClick r:id="rId17"/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952874" y="3071810"/>
              <a:ext cx="1095375" cy="1200150"/>
            </a:xfrm>
            <a:prstGeom prst="rect">
              <a:avLst/>
            </a:prstGeom>
            <a:noFill/>
          </p:spPr>
        </p:pic>
        <p:pic>
          <p:nvPicPr>
            <p:cNvPr id="22" name="Picture 14" descr="http://217.5.167.5/schunk_files/images/spanntechnik_overview_sonderdehn_EN.jpg">
              <a:hlinkClick r:id="rId19"/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5310196" y="3071810"/>
              <a:ext cx="1095375" cy="1200150"/>
            </a:xfrm>
            <a:prstGeom prst="rect">
              <a:avLst/>
            </a:prstGeom>
            <a:noFill/>
          </p:spPr>
        </p:pic>
        <p:pic>
          <p:nvPicPr>
            <p:cNvPr id="23" name="Picture 16" descr="http://217.5.167.5/schunk_files/images/overview_spanntechnik_EN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2273474" y="1104137"/>
              <a:ext cx="4132097" cy="146760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NCD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6" name="Picture 7" descr="M:\TV-FUTTER\Kataloge\Gesamtkatalog Drehfutter\Katalogbilder freigestellt 2007\JPG\ds-rota-einl-dbohrung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3077" y="1494093"/>
            <a:ext cx="4686363" cy="452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NCD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/>
            <a:r>
              <a:rPr lang="de-DE" sz="1800" dirty="0"/>
              <a:t>The design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SCHUNK </a:t>
            </a:r>
            <a:r>
              <a:rPr lang="de-DE" sz="1800" dirty="0" err="1"/>
              <a:t>wedge</a:t>
            </a:r>
            <a:r>
              <a:rPr lang="de-DE" sz="1800" dirty="0"/>
              <a:t> bar power </a:t>
            </a:r>
            <a:r>
              <a:rPr lang="de-DE" sz="1800" dirty="0" err="1"/>
              <a:t>chuck</a:t>
            </a:r>
            <a:r>
              <a:rPr lang="de-DE" sz="1800" dirty="0"/>
              <a:t> ROTA NCD </a:t>
            </a:r>
            <a:r>
              <a:rPr lang="de-DE" sz="1800" dirty="0" err="1"/>
              <a:t>is</a:t>
            </a:r>
            <a:r>
              <a:rPr lang="de-DE" sz="1800" dirty="0"/>
              <a:t> </a:t>
            </a:r>
            <a:r>
              <a:rPr lang="de-DE" sz="1800" dirty="0" err="1"/>
              <a:t>based</a:t>
            </a:r>
            <a:r>
              <a:rPr lang="de-DE" sz="1800" dirty="0"/>
              <a:t> on</a:t>
            </a:r>
          </a:p>
          <a:p>
            <a:pPr marL="457200" indent="-457200"/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patented</a:t>
            </a:r>
            <a:r>
              <a:rPr lang="de-DE" sz="1800" dirty="0"/>
              <a:t> </a:t>
            </a:r>
            <a:r>
              <a:rPr lang="de-DE" sz="1800" dirty="0" err="1"/>
              <a:t>idea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high</a:t>
            </a:r>
            <a:r>
              <a:rPr lang="de-DE" sz="1800" dirty="0"/>
              <a:t> </a:t>
            </a:r>
            <a:r>
              <a:rPr lang="de-DE" sz="1800" dirty="0" err="1"/>
              <a:t>precision</a:t>
            </a:r>
            <a:r>
              <a:rPr lang="de-DE" sz="1800" dirty="0"/>
              <a:t> </a:t>
            </a:r>
            <a:r>
              <a:rPr lang="de-DE" sz="1800" dirty="0" err="1"/>
              <a:t>clamping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smallest</a:t>
            </a:r>
            <a:r>
              <a:rPr lang="de-DE" sz="1800" dirty="0"/>
              <a:t> </a:t>
            </a:r>
            <a:r>
              <a:rPr lang="de-DE" sz="1800" dirty="0" err="1"/>
              <a:t>workpiece</a:t>
            </a:r>
            <a:endParaRPr lang="de-DE" sz="1800" dirty="0"/>
          </a:p>
          <a:p>
            <a:pPr marL="457200" indent="-457200"/>
            <a:r>
              <a:rPr lang="de-DE" sz="1800" dirty="0" err="1"/>
              <a:t>diameters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SCHUNK </a:t>
            </a:r>
            <a:r>
              <a:rPr lang="de-DE" sz="1800" dirty="0" err="1"/>
              <a:t>collet</a:t>
            </a:r>
            <a:r>
              <a:rPr lang="de-DE" sz="1800" dirty="0"/>
              <a:t> </a:t>
            </a:r>
            <a:r>
              <a:rPr lang="de-DE" sz="1800" dirty="0" err="1"/>
              <a:t>jaws</a:t>
            </a:r>
            <a:r>
              <a:rPr lang="de-DE" sz="1800" dirty="0"/>
              <a:t>. </a:t>
            </a:r>
          </a:p>
          <a:p>
            <a:pPr marL="457200" indent="-457200"/>
            <a:endParaRPr lang="de-DE" sz="1800" dirty="0"/>
          </a:p>
          <a:p>
            <a:pPr marL="457200" indent="-457200"/>
            <a:r>
              <a:rPr lang="de-DE" sz="1800" dirty="0" err="1"/>
              <a:t>At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same time </a:t>
            </a:r>
            <a:r>
              <a:rPr lang="de-DE" sz="1800" dirty="0" err="1"/>
              <a:t>it</a:t>
            </a:r>
            <a:r>
              <a:rPr lang="de-DE" sz="1800" dirty="0"/>
              <a:t> </a:t>
            </a:r>
            <a:r>
              <a:rPr lang="de-DE" sz="1800" dirty="0" err="1"/>
              <a:t>is</a:t>
            </a:r>
            <a:r>
              <a:rPr lang="de-DE" sz="1800" dirty="0"/>
              <a:t> </a:t>
            </a:r>
            <a:r>
              <a:rPr lang="de-DE" sz="1800" dirty="0" err="1"/>
              <a:t>possible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clamp</a:t>
            </a:r>
            <a:r>
              <a:rPr lang="de-DE" sz="1800" dirty="0"/>
              <a:t> large </a:t>
            </a:r>
            <a:r>
              <a:rPr lang="de-DE" sz="1800" dirty="0" err="1"/>
              <a:t>workpieces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all</a:t>
            </a:r>
          </a:p>
          <a:p>
            <a:pPr marL="457200" indent="-457200"/>
            <a:r>
              <a:rPr lang="de-DE" sz="1800" dirty="0" err="1"/>
              <a:t>conventional</a:t>
            </a:r>
            <a:r>
              <a:rPr lang="de-DE" sz="1800" dirty="0"/>
              <a:t> top </a:t>
            </a:r>
            <a:r>
              <a:rPr lang="de-DE" sz="1800" dirty="0" err="1"/>
              <a:t>jaws</a:t>
            </a:r>
            <a:r>
              <a:rPr lang="de-DE" sz="1800" dirty="0"/>
              <a:t>. The </a:t>
            </a:r>
            <a:r>
              <a:rPr lang="de-DE" sz="1800" dirty="0" err="1"/>
              <a:t>continuous</a:t>
            </a:r>
            <a:r>
              <a:rPr lang="de-DE" sz="1800" dirty="0"/>
              <a:t> T-</a:t>
            </a:r>
            <a:r>
              <a:rPr lang="de-DE" sz="1800" dirty="0" err="1"/>
              <a:t>slot</a:t>
            </a:r>
            <a:r>
              <a:rPr lang="de-DE" sz="1800" dirty="0"/>
              <a:t> in</a:t>
            </a:r>
          </a:p>
          <a:p>
            <a:pPr marL="457200" indent="-457200"/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base</a:t>
            </a:r>
            <a:r>
              <a:rPr lang="de-DE" sz="1800" dirty="0"/>
              <a:t> </a:t>
            </a:r>
            <a:r>
              <a:rPr lang="de-DE" sz="1800" dirty="0" err="1"/>
              <a:t>jaws</a:t>
            </a:r>
            <a:r>
              <a:rPr lang="de-DE" sz="1800" dirty="0"/>
              <a:t> </a:t>
            </a:r>
            <a:r>
              <a:rPr lang="de-DE" sz="1800" dirty="0" err="1"/>
              <a:t>allows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highest</a:t>
            </a:r>
            <a:r>
              <a:rPr lang="de-DE" sz="1800" dirty="0"/>
              <a:t> </a:t>
            </a:r>
            <a:r>
              <a:rPr lang="de-DE" sz="1800" dirty="0" err="1"/>
              <a:t>flexibility</a:t>
            </a:r>
            <a:r>
              <a:rPr lang="de-DE" sz="1800" dirty="0"/>
              <a:t> in </a:t>
            </a:r>
            <a:r>
              <a:rPr lang="de-DE" sz="1800" dirty="0" err="1"/>
              <a:t>positioning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top </a:t>
            </a:r>
            <a:r>
              <a:rPr lang="de-DE" sz="1800" dirty="0" err="1"/>
              <a:t>jaws</a:t>
            </a:r>
            <a:r>
              <a:rPr lang="de-DE" sz="1800" dirty="0"/>
              <a:t>.</a:t>
            </a:r>
          </a:p>
          <a:p>
            <a:endParaRPr lang="de-DE" sz="18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2751" y="2169369"/>
            <a:ext cx="1260474" cy="127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7" descr="M:\TV-FUTTER\Kataloge\Gesamtkatalog Drehfutter\Katalogbilder freigestellt 2007\JPG\ds-rota-einl-dbohrung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0168" y="4297823"/>
            <a:ext cx="1984365" cy="191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NCD</a:t>
            </a: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sz="quarter" idx="10"/>
          </p:nvPr>
        </p:nvGraphicFramePr>
        <p:xfrm>
          <a:off x="569913" y="1604963"/>
          <a:ext cx="8066088" cy="427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3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3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err="1"/>
                        <a:t>Your</a:t>
                      </a:r>
                      <a:r>
                        <a:rPr lang="de-DE" sz="2000" b="1" dirty="0"/>
                        <a:t> </a:t>
                      </a:r>
                      <a:r>
                        <a:rPr lang="de-DE" sz="2000" b="1" dirty="0" err="1"/>
                        <a:t>advantages</a:t>
                      </a:r>
                      <a:endParaRPr lang="de-DE" sz="2000" b="1" dirty="0"/>
                    </a:p>
                  </a:txBody>
                  <a:tcPr anchor="ctr"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err="1"/>
                        <a:t>Your</a:t>
                      </a:r>
                      <a:r>
                        <a:rPr lang="de-DE" sz="2000" b="1" dirty="0"/>
                        <a:t> </a:t>
                      </a:r>
                      <a:r>
                        <a:rPr lang="de-DE" sz="2000" b="1" dirty="0" err="1"/>
                        <a:t>benefits</a:t>
                      </a:r>
                      <a:endParaRPr lang="de-DE" sz="2000" b="1" dirty="0"/>
                    </a:p>
                  </a:txBody>
                  <a:tcPr anchor="ctr"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Very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large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through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-hole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Enables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machining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of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large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raw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material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diameters</a:t>
                      </a:r>
                      <a:endParaRPr lang="de-DE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Extreme rigid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clamping</a:t>
                      </a:r>
                      <a:endParaRPr lang="de-DE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High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precision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clamping</a:t>
                      </a:r>
                      <a:endParaRPr lang="de-DE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Clamping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smallest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diameters</a:t>
                      </a:r>
                      <a:endParaRPr lang="de-DE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Flexibility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for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various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clamping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tasks</a:t>
                      </a:r>
                      <a:endParaRPr lang="de-DE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Base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jaws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with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fine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serration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1,5 mm x 60°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and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1/16“ x 90°</a:t>
                      </a:r>
                      <a:endParaRPr lang="de-DE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High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flexibility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within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the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range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of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the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top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jaws</a:t>
                      </a:r>
                      <a:endParaRPr lang="de-DE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Optimum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maw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support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for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O.D.-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and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I.D.-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clamping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due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the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use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of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very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long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base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jaw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guidance</a:t>
                      </a:r>
                      <a:endParaRPr lang="de-DE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High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clamping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forces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are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achieved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and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maintainted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throughout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the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machine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tool‘s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lifetime</a:t>
                      </a:r>
                      <a:endParaRPr lang="de-DE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 different DIN-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threaded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connection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pitch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circles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in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the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chuck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body</a:t>
                      </a:r>
                      <a:endParaRPr lang="de-DE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Fast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and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direct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chuck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assembly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on all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common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spindle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mountings</a:t>
                      </a:r>
                      <a:endParaRPr lang="de-DE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All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sides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of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the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functioning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parts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are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ground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and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hardened</a:t>
                      </a:r>
                      <a:endParaRPr lang="de-DE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High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run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-out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and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repeat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accuracy</a:t>
                      </a:r>
                      <a:endParaRPr lang="de-DE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5</a:t>
            </a:fld>
            <a:endParaRPr lang="de-DE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NCD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569910" y="1448986"/>
            <a:ext cx="8066089" cy="4279899"/>
          </a:xfrm>
        </p:spPr>
        <p:txBody>
          <a:bodyPr/>
          <a:lstStyle/>
          <a:p>
            <a:r>
              <a:rPr lang="de-DE" sz="1600" dirty="0"/>
              <a:t>      </a:t>
            </a:r>
            <a:r>
              <a:rPr lang="de-DE" sz="1600" dirty="0" err="1"/>
              <a:t>Two</a:t>
            </a:r>
            <a:r>
              <a:rPr lang="de-DE" sz="1600" dirty="0"/>
              <a:t> DIN </a:t>
            </a:r>
            <a:r>
              <a:rPr lang="de-DE" sz="1600" dirty="0" err="1"/>
              <a:t>pitch</a:t>
            </a:r>
            <a:r>
              <a:rPr lang="de-DE" sz="1600" dirty="0"/>
              <a:t> </a:t>
            </a:r>
            <a:r>
              <a:rPr lang="de-DE" sz="1600" dirty="0" err="1"/>
              <a:t>circles</a:t>
            </a:r>
            <a:endParaRPr lang="de-DE" sz="1600" dirty="0"/>
          </a:p>
          <a:p>
            <a:r>
              <a:rPr lang="de-DE" sz="1600" dirty="0"/>
              <a:t>      </a:t>
            </a:r>
            <a:r>
              <a:rPr lang="de-DE" sz="1600" dirty="0" err="1"/>
              <a:t>Mounting</a:t>
            </a:r>
            <a:r>
              <a:rPr lang="de-DE" sz="1600" dirty="0"/>
              <a:t> </a:t>
            </a:r>
            <a:r>
              <a:rPr lang="de-DE" sz="1600" dirty="0" err="1"/>
              <a:t>threads</a:t>
            </a:r>
            <a:endParaRPr lang="de-DE" sz="1600" dirty="0"/>
          </a:p>
          <a:p>
            <a:r>
              <a:rPr lang="de-DE" sz="1600" dirty="0"/>
              <a:t>      </a:t>
            </a:r>
            <a:r>
              <a:rPr lang="de-DE" sz="1600" dirty="0" err="1"/>
              <a:t>long</a:t>
            </a:r>
            <a:r>
              <a:rPr lang="de-DE" sz="1600" dirty="0"/>
              <a:t> </a:t>
            </a:r>
            <a:r>
              <a:rPr lang="de-DE" sz="1600" dirty="0" err="1"/>
              <a:t>jaw</a:t>
            </a:r>
            <a:r>
              <a:rPr lang="de-DE" sz="1600" dirty="0"/>
              <a:t> </a:t>
            </a:r>
            <a:r>
              <a:rPr lang="de-DE" sz="1600" dirty="0" err="1"/>
              <a:t>guiding</a:t>
            </a:r>
            <a:endParaRPr lang="de-DE" sz="1600" dirty="0"/>
          </a:p>
          <a:p>
            <a:r>
              <a:rPr lang="de-DE" sz="1600" dirty="0"/>
              <a:t>      additional </a:t>
            </a:r>
            <a:r>
              <a:rPr lang="de-DE" sz="1600" dirty="0" err="1"/>
              <a:t>ribbing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chuck</a:t>
            </a:r>
            <a:r>
              <a:rPr lang="de-DE" sz="1600" dirty="0"/>
              <a:t> </a:t>
            </a:r>
            <a:r>
              <a:rPr lang="de-DE" sz="1600" dirty="0" err="1"/>
              <a:t>body</a:t>
            </a:r>
            <a:endParaRPr lang="de-DE" sz="1600" dirty="0"/>
          </a:p>
          <a:p>
            <a:r>
              <a:rPr lang="de-DE" sz="1600" dirty="0"/>
              <a:t>     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sleeve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deeply</a:t>
            </a:r>
            <a:r>
              <a:rPr lang="de-DE" sz="1600" dirty="0"/>
              <a:t> </a:t>
            </a:r>
            <a:r>
              <a:rPr lang="de-DE" sz="1600" dirty="0" err="1"/>
              <a:t>implemented</a:t>
            </a:r>
            <a:r>
              <a:rPr lang="de-DE" sz="1600" dirty="0"/>
              <a:t> </a:t>
            </a:r>
            <a:r>
              <a:rPr lang="de-DE" sz="1600" dirty="0" err="1"/>
              <a:t>into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body</a:t>
            </a:r>
            <a:endParaRPr lang="de-DE" sz="1600" dirty="0"/>
          </a:p>
          <a:p>
            <a:r>
              <a:rPr lang="de-DE" sz="1600" dirty="0"/>
              <a:t>      </a:t>
            </a:r>
            <a:r>
              <a:rPr lang="de-DE" sz="1600" dirty="0" err="1"/>
              <a:t>continuous</a:t>
            </a:r>
            <a:r>
              <a:rPr lang="de-DE" sz="1600" dirty="0"/>
              <a:t> T-</a:t>
            </a:r>
            <a:r>
              <a:rPr lang="de-DE" sz="1600" dirty="0" err="1"/>
              <a:t>slots</a:t>
            </a:r>
            <a:endParaRPr lang="de-DE" sz="1600" dirty="0"/>
          </a:p>
          <a:p>
            <a:r>
              <a:rPr lang="de-DE" sz="1600" dirty="0"/>
              <a:t>      radial </a:t>
            </a:r>
            <a:r>
              <a:rPr lang="de-DE" sz="1600" dirty="0" err="1"/>
              <a:t>base</a:t>
            </a:r>
            <a:r>
              <a:rPr lang="de-DE" sz="1600" dirty="0"/>
              <a:t> </a:t>
            </a:r>
            <a:r>
              <a:rPr lang="de-DE" sz="1600" dirty="0" err="1"/>
              <a:t>jaw</a:t>
            </a:r>
            <a:r>
              <a:rPr lang="de-DE" sz="1600" dirty="0"/>
              <a:t> </a:t>
            </a:r>
            <a:r>
              <a:rPr lang="de-DE" sz="1600" dirty="0" err="1"/>
              <a:t>serration</a:t>
            </a:r>
            <a:endParaRPr lang="de-DE" sz="1600" dirty="0"/>
          </a:p>
          <a:p>
            <a:r>
              <a:rPr lang="de-DE" sz="1600" dirty="0"/>
              <a:t>      </a:t>
            </a:r>
            <a:r>
              <a:rPr lang="de-DE" sz="1600" dirty="0" err="1"/>
              <a:t>wedge</a:t>
            </a:r>
            <a:r>
              <a:rPr lang="de-DE" sz="1600" dirty="0"/>
              <a:t> bar </a:t>
            </a:r>
            <a:r>
              <a:rPr lang="de-DE" sz="1600" dirty="0" err="1"/>
              <a:t>principle</a:t>
            </a:r>
            <a:endParaRPr lang="de-DE" sz="1600" dirty="0"/>
          </a:p>
          <a:p>
            <a:r>
              <a:rPr lang="de-DE" sz="1600" dirty="0"/>
              <a:t>     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wedge</a:t>
            </a:r>
            <a:r>
              <a:rPr lang="de-DE" sz="1600" dirty="0"/>
              <a:t> </a:t>
            </a:r>
            <a:r>
              <a:rPr lang="de-DE" sz="1600" dirty="0" err="1"/>
              <a:t>bars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positioned</a:t>
            </a:r>
            <a:r>
              <a:rPr lang="de-DE" sz="1600" dirty="0"/>
              <a:t> </a:t>
            </a:r>
            <a:r>
              <a:rPr lang="de-DE" sz="1600" dirty="0" err="1"/>
              <a:t>tangentially</a:t>
            </a:r>
            <a:endParaRPr lang="de-DE" sz="1600" dirty="0"/>
          </a:p>
          <a:p>
            <a:r>
              <a:rPr lang="de-DE" sz="1600" dirty="0"/>
              <a:t>      in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chuck</a:t>
            </a:r>
            <a:r>
              <a:rPr lang="de-DE" sz="1600" dirty="0"/>
              <a:t> </a:t>
            </a:r>
            <a:r>
              <a:rPr lang="de-DE" sz="1600" dirty="0" err="1"/>
              <a:t>body</a:t>
            </a:r>
            <a:endParaRPr lang="de-DE" sz="16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6" name="Picture 2" descr="http://www.schunk.int/pimexport/IM0006147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1410" y="1220004"/>
            <a:ext cx="4333955" cy="3555198"/>
          </a:xfrm>
          <a:prstGeom prst="rect">
            <a:avLst/>
          </a:prstGeom>
          <a:noFill/>
        </p:spPr>
      </p:pic>
      <p:sp>
        <p:nvSpPr>
          <p:cNvPr id="7" name="Flussdiagramm: Verbindungsstelle 6"/>
          <p:cNvSpPr/>
          <p:nvPr/>
        </p:nvSpPr>
        <p:spPr>
          <a:xfrm>
            <a:off x="650401" y="198648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Flussdiagramm: Verbindungsstelle 7"/>
          <p:cNvSpPr/>
          <p:nvPr/>
        </p:nvSpPr>
        <p:spPr>
          <a:xfrm>
            <a:off x="650401" y="351904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9" name="Flussdiagramm: Verbindungsstelle 8"/>
          <p:cNvSpPr/>
          <p:nvPr/>
        </p:nvSpPr>
        <p:spPr>
          <a:xfrm>
            <a:off x="650401" y="2744786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" name="Flussdiagramm: Verbindungsstelle 9"/>
          <p:cNvSpPr/>
          <p:nvPr/>
        </p:nvSpPr>
        <p:spPr>
          <a:xfrm>
            <a:off x="650401" y="3887809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1" name="Flussdiagramm: Verbindungsstelle 10"/>
          <p:cNvSpPr/>
          <p:nvPr/>
        </p:nvSpPr>
        <p:spPr>
          <a:xfrm>
            <a:off x="650401" y="4274859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2" name="Flussdiagramm: Verbindungsstelle 11"/>
          <p:cNvSpPr/>
          <p:nvPr/>
        </p:nvSpPr>
        <p:spPr>
          <a:xfrm>
            <a:off x="650401" y="2364394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Flussdiagramm: Verbindungsstelle 12"/>
          <p:cNvSpPr/>
          <p:nvPr/>
        </p:nvSpPr>
        <p:spPr>
          <a:xfrm>
            <a:off x="650401" y="3122692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Flussdiagramm: Verbindungsstelle 13"/>
          <p:cNvSpPr/>
          <p:nvPr/>
        </p:nvSpPr>
        <p:spPr>
          <a:xfrm>
            <a:off x="650401" y="1604865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Flussdiagramm: Verbindungsstelle 14"/>
          <p:cNvSpPr/>
          <p:nvPr/>
        </p:nvSpPr>
        <p:spPr>
          <a:xfrm>
            <a:off x="6286903" y="2205944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Flussdiagramm: Verbindungsstelle 15"/>
          <p:cNvSpPr/>
          <p:nvPr/>
        </p:nvSpPr>
        <p:spPr>
          <a:xfrm>
            <a:off x="6957859" y="1684090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7" name="Flussdiagramm: Verbindungsstelle 16"/>
          <p:cNvSpPr/>
          <p:nvPr/>
        </p:nvSpPr>
        <p:spPr>
          <a:xfrm>
            <a:off x="6286903" y="2507111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8" name="Flussdiagramm: Verbindungsstelle 17"/>
          <p:cNvSpPr/>
          <p:nvPr/>
        </p:nvSpPr>
        <p:spPr>
          <a:xfrm>
            <a:off x="7240704" y="190726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9" name="Flussdiagramm: Verbindungsstelle 18"/>
          <p:cNvSpPr/>
          <p:nvPr/>
        </p:nvSpPr>
        <p:spPr>
          <a:xfrm>
            <a:off x="7522468" y="324928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0" name="Flussdiagramm: Verbindungsstelle 19"/>
          <p:cNvSpPr/>
          <p:nvPr/>
        </p:nvSpPr>
        <p:spPr>
          <a:xfrm>
            <a:off x="8148292" y="320191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1" name="Flussdiagramm: Verbindungsstelle 20"/>
          <p:cNvSpPr/>
          <p:nvPr/>
        </p:nvSpPr>
        <p:spPr>
          <a:xfrm>
            <a:off x="6863938" y="332850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2" name="Flussdiagramm: Verbindungsstelle 21"/>
          <p:cNvSpPr/>
          <p:nvPr/>
        </p:nvSpPr>
        <p:spPr>
          <a:xfrm>
            <a:off x="6005138" y="2047494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0" name="Flussdiagramm: Verbindungsstelle 29"/>
          <p:cNvSpPr/>
          <p:nvPr/>
        </p:nvSpPr>
        <p:spPr>
          <a:xfrm>
            <a:off x="650401" y="4616752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31" name="Flussdiagramm: Verbindungsstelle 30"/>
          <p:cNvSpPr/>
          <p:nvPr/>
        </p:nvSpPr>
        <p:spPr>
          <a:xfrm>
            <a:off x="7710311" y="3729359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32" name="Interaktive Schaltfläche: Nächste(r) oder Weiter 31">
            <a:hlinkClick r:id="rId4" action="ppaction://hlinkfile" highlightClick="1"/>
          </p:cNvPr>
          <p:cNvSpPr/>
          <p:nvPr/>
        </p:nvSpPr>
        <p:spPr>
          <a:xfrm>
            <a:off x="8054371" y="5499366"/>
            <a:ext cx="509953" cy="415498"/>
          </a:xfrm>
          <a:prstGeom prst="actionButtonForwardNex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NCD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569911" y="1604434"/>
            <a:ext cx="5254817" cy="4279899"/>
          </a:xfrm>
        </p:spPr>
        <p:txBody>
          <a:bodyPr/>
          <a:lstStyle/>
          <a:p>
            <a:r>
              <a:rPr lang="de-DE" b="1" dirty="0"/>
              <a:t>Universal </a:t>
            </a:r>
            <a:r>
              <a:rPr lang="de-DE" b="1" dirty="0" err="1"/>
              <a:t>for</a:t>
            </a:r>
            <a:r>
              <a:rPr lang="de-DE" b="1" dirty="0"/>
              <a:t> large </a:t>
            </a:r>
            <a:r>
              <a:rPr lang="de-DE" b="1" dirty="0" err="1"/>
              <a:t>clamping</a:t>
            </a:r>
            <a:r>
              <a:rPr lang="de-DE" b="1" dirty="0"/>
              <a:t> </a:t>
            </a:r>
            <a:r>
              <a:rPr lang="de-DE" b="1" dirty="0" err="1"/>
              <a:t>diameters</a:t>
            </a:r>
            <a:endParaRPr lang="de-DE" b="1" dirty="0"/>
          </a:p>
          <a:p>
            <a:r>
              <a:rPr lang="de-DE" sz="1800" dirty="0"/>
              <a:t>Every </a:t>
            </a:r>
            <a:r>
              <a:rPr lang="de-DE" sz="1800" dirty="0" err="1"/>
              <a:t>suitable</a:t>
            </a:r>
            <a:r>
              <a:rPr lang="de-DE" sz="1800" dirty="0"/>
              <a:t> </a:t>
            </a:r>
            <a:r>
              <a:rPr lang="de-DE" sz="1800" dirty="0" err="1"/>
              <a:t>standard</a:t>
            </a:r>
            <a:r>
              <a:rPr lang="de-DE" sz="1800" dirty="0"/>
              <a:t> </a:t>
            </a:r>
            <a:r>
              <a:rPr lang="de-DE" sz="1800" dirty="0" err="1"/>
              <a:t>jaw</a:t>
            </a:r>
            <a:r>
              <a:rPr lang="de-DE" sz="1800" dirty="0"/>
              <a:t> </a:t>
            </a:r>
            <a:r>
              <a:rPr lang="de-DE" sz="1800" dirty="0" err="1"/>
              <a:t>from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wide</a:t>
            </a:r>
            <a:r>
              <a:rPr lang="de-DE" sz="1800" dirty="0"/>
              <a:t> </a:t>
            </a:r>
            <a:r>
              <a:rPr lang="de-DE" sz="1800" dirty="0" err="1"/>
              <a:t>range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SCHUNK‘s</a:t>
            </a:r>
            <a:r>
              <a:rPr lang="de-DE" sz="1800" dirty="0"/>
              <a:t> </a:t>
            </a:r>
            <a:r>
              <a:rPr lang="de-DE" sz="1800" dirty="0" err="1"/>
              <a:t>standard</a:t>
            </a:r>
            <a:r>
              <a:rPr lang="de-DE" sz="1800" dirty="0"/>
              <a:t> </a:t>
            </a:r>
            <a:r>
              <a:rPr lang="de-DE" sz="1800" dirty="0" err="1"/>
              <a:t>chuck</a:t>
            </a:r>
            <a:r>
              <a:rPr lang="de-DE" sz="1800" dirty="0"/>
              <a:t> </a:t>
            </a:r>
            <a:r>
              <a:rPr lang="de-DE" sz="1800" dirty="0" err="1"/>
              <a:t>jaws</a:t>
            </a:r>
            <a:r>
              <a:rPr lang="de-DE" sz="1800" dirty="0"/>
              <a:t> </a:t>
            </a:r>
            <a:r>
              <a:rPr lang="de-DE" sz="1800" dirty="0" err="1"/>
              <a:t>can</a:t>
            </a:r>
            <a:r>
              <a:rPr lang="de-DE" sz="1800" dirty="0"/>
              <a:t> </a:t>
            </a:r>
            <a:r>
              <a:rPr lang="de-DE" sz="1800" dirty="0" err="1"/>
              <a:t>be</a:t>
            </a:r>
            <a:r>
              <a:rPr lang="de-DE" sz="1800" dirty="0"/>
              <a:t> </a:t>
            </a:r>
            <a:r>
              <a:rPr lang="de-DE" sz="1800" dirty="0" err="1"/>
              <a:t>used</a:t>
            </a:r>
            <a:r>
              <a:rPr lang="de-DE" sz="1800" dirty="0"/>
              <a:t>. </a:t>
            </a:r>
          </a:p>
          <a:p>
            <a:r>
              <a:rPr lang="de-DE" sz="1800" dirty="0" err="1"/>
              <a:t>Application</a:t>
            </a:r>
            <a:r>
              <a:rPr lang="de-DE" sz="1800" dirty="0"/>
              <a:t>: O.D.-</a:t>
            </a:r>
            <a:r>
              <a:rPr lang="de-DE" sz="1800" dirty="0" err="1"/>
              <a:t>Clamping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large </a:t>
            </a:r>
            <a:r>
              <a:rPr lang="de-DE" sz="1800" dirty="0" err="1"/>
              <a:t>workpiece</a:t>
            </a:r>
            <a:r>
              <a:rPr lang="de-DE" sz="1800" dirty="0"/>
              <a:t> </a:t>
            </a:r>
            <a:r>
              <a:rPr lang="de-DE" sz="1800" dirty="0" err="1"/>
              <a:t>diameters</a:t>
            </a:r>
            <a:r>
              <a:rPr lang="de-DE" sz="1800" dirty="0"/>
              <a:t>.</a:t>
            </a:r>
          </a:p>
          <a:p>
            <a:endParaRPr lang="de-DE" sz="1800" dirty="0"/>
          </a:p>
          <a:p>
            <a:r>
              <a:rPr lang="de-DE" b="1" kern="0" dirty="0"/>
              <a:t>Universal </a:t>
            </a:r>
            <a:r>
              <a:rPr lang="de-DE" b="1" kern="0" dirty="0" err="1"/>
              <a:t>for</a:t>
            </a:r>
            <a:r>
              <a:rPr lang="de-DE" b="1" kern="0" dirty="0"/>
              <a:t> bar </a:t>
            </a:r>
            <a:r>
              <a:rPr lang="de-DE" b="1" kern="0" dirty="0" err="1"/>
              <a:t>machining</a:t>
            </a:r>
            <a:endParaRPr lang="de-DE" b="1" kern="0" dirty="0"/>
          </a:p>
          <a:p>
            <a:r>
              <a:rPr lang="de-DE" sz="1800" dirty="0" err="1"/>
              <a:t>Patented</a:t>
            </a:r>
            <a:r>
              <a:rPr lang="de-DE" sz="1800" dirty="0"/>
              <a:t> </a:t>
            </a:r>
            <a:r>
              <a:rPr lang="de-DE" sz="1800" dirty="0" err="1"/>
              <a:t>standard</a:t>
            </a:r>
            <a:r>
              <a:rPr lang="de-DE" sz="1800" dirty="0"/>
              <a:t> </a:t>
            </a:r>
            <a:r>
              <a:rPr lang="de-DE" sz="1800" dirty="0" err="1"/>
              <a:t>collet</a:t>
            </a:r>
            <a:r>
              <a:rPr lang="de-DE" sz="1800" dirty="0"/>
              <a:t> </a:t>
            </a:r>
            <a:r>
              <a:rPr lang="de-DE" sz="1800" dirty="0" err="1"/>
              <a:t>jaw</a:t>
            </a:r>
            <a:r>
              <a:rPr lang="de-DE" sz="1800" dirty="0"/>
              <a:t> </a:t>
            </a:r>
            <a:r>
              <a:rPr lang="de-DE" sz="1800" dirty="0" err="1"/>
              <a:t>system</a:t>
            </a:r>
            <a:r>
              <a:rPr lang="de-DE" sz="1800" dirty="0"/>
              <a:t> </a:t>
            </a:r>
            <a:r>
              <a:rPr lang="de-DE" sz="1800" dirty="0" err="1"/>
              <a:t>from</a:t>
            </a:r>
            <a:r>
              <a:rPr lang="de-DE" sz="1800" dirty="0"/>
              <a:t> SCHUNK </a:t>
            </a:r>
            <a:r>
              <a:rPr lang="de-DE" sz="1800" dirty="0" err="1"/>
              <a:t>for</a:t>
            </a:r>
            <a:r>
              <a:rPr lang="de-DE" sz="1800" dirty="0"/>
              <a:t> bar </a:t>
            </a:r>
            <a:r>
              <a:rPr lang="de-DE" sz="1800" dirty="0" err="1"/>
              <a:t>clamping</a:t>
            </a:r>
            <a:r>
              <a:rPr lang="de-DE" sz="1800" dirty="0"/>
              <a:t> </a:t>
            </a:r>
            <a:r>
              <a:rPr lang="de-DE" sz="1800" dirty="0" err="1"/>
              <a:t>operations</a:t>
            </a:r>
            <a:r>
              <a:rPr lang="de-DE" sz="1800" dirty="0"/>
              <a:t> </a:t>
            </a:r>
            <a:r>
              <a:rPr lang="de-DE" sz="1800" dirty="0" err="1"/>
              <a:t>similar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a </a:t>
            </a:r>
            <a:r>
              <a:rPr lang="de-DE" sz="1800" dirty="0" err="1"/>
              <a:t>collet</a:t>
            </a:r>
            <a:r>
              <a:rPr lang="de-DE" sz="1800" dirty="0"/>
              <a:t> </a:t>
            </a:r>
            <a:r>
              <a:rPr lang="de-DE" sz="1800" dirty="0" err="1"/>
              <a:t>chuck</a:t>
            </a:r>
            <a:endParaRPr lang="de-DE" sz="1800" dirty="0"/>
          </a:p>
          <a:p>
            <a:r>
              <a:rPr lang="de-DE" sz="1800" dirty="0" err="1"/>
              <a:t>Application</a:t>
            </a:r>
            <a:r>
              <a:rPr lang="de-DE" sz="1800" dirty="0"/>
              <a:t>: </a:t>
            </a:r>
            <a:r>
              <a:rPr lang="de-DE" sz="1800" dirty="0" err="1"/>
              <a:t>Clamping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very</a:t>
            </a:r>
            <a:r>
              <a:rPr lang="de-DE" sz="1800" dirty="0"/>
              <a:t> </a:t>
            </a:r>
            <a:r>
              <a:rPr lang="de-DE" sz="1800" dirty="0" err="1"/>
              <a:t>small</a:t>
            </a:r>
            <a:r>
              <a:rPr lang="de-DE" sz="1800" dirty="0"/>
              <a:t> bar </a:t>
            </a:r>
            <a:r>
              <a:rPr lang="de-DE" sz="1800" dirty="0" err="1"/>
              <a:t>diameters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</a:t>
            </a:r>
            <a:r>
              <a:rPr lang="de-DE" sz="1800" dirty="0" err="1"/>
              <a:t>using</a:t>
            </a:r>
            <a:r>
              <a:rPr lang="de-DE" sz="1800" dirty="0"/>
              <a:t> </a:t>
            </a:r>
            <a:r>
              <a:rPr lang="de-DE" sz="1800" dirty="0" err="1"/>
              <a:t>collet</a:t>
            </a:r>
            <a:r>
              <a:rPr lang="de-DE" sz="1800" dirty="0"/>
              <a:t> </a:t>
            </a:r>
            <a:r>
              <a:rPr lang="de-DE" sz="1800" dirty="0" err="1"/>
              <a:t>jaws</a:t>
            </a:r>
            <a:r>
              <a:rPr lang="de-DE" sz="1800" dirty="0"/>
              <a:t> STD</a:t>
            </a:r>
          </a:p>
          <a:p>
            <a:endParaRPr lang="de-DE" b="1" kern="0" dirty="0"/>
          </a:p>
          <a:p>
            <a:endParaRPr lang="de-DE" sz="1800" dirty="0"/>
          </a:p>
          <a:p>
            <a:endParaRPr lang="de-DE" sz="1800" dirty="0"/>
          </a:p>
          <a:p>
            <a:endParaRPr lang="de-DE" b="1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6" name="Picture 11" descr="M:\TV-FUTTER\Kataloge\Gesamtkatalog Drehfutter\Katalogbilder freigestellt 2007\JPG\ds-rota-ncd-3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2027" y="1290003"/>
            <a:ext cx="3241831" cy="415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NCD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Technical </a:t>
            </a:r>
            <a:r>
              <a:rPr lang="de-DE" b="1" dirty="0" err="1"/>
              <a:t>highlights</a:t>
            </a:r>
            <a:endParaRPr lang="de-DE" b="1" dirty="0"/>
          </a:p>
          <a:p>
            <a:r>
              <a:rPr lang="de-DE" sz="1800" u="sng" dirty="0" err="1"/>
              <a:t>Continuous</a:t>
            </a:r>
            <a:r>
              <a:rPr lang="de-DE" sz="1800" u="sng" dirty="0"/>
              <a:t> T-</a:t>
            </a:r>
            <a:r>
              <a:rPr lang="de-DE" sz="1800" u="sng" dirty="0" err="1"/>
              <a:t>slot</a:t>
            </a:r>
            <a:endParaRPr lang="de-DE" sz="1800" u="sng" dirty="0"/>
          </a:p>
          <a:p>
            <a:r>
              <a:rPr lang="de-DE" sz="1800" dirty="0"/>
              <a:t>ROTA NCD </a:t>
            </a:r>
            <a:r>
              <a:rPr lang="de-DE" sz="1800" dirty="0" err="1"/>
              <a:t>chuck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a </a:t>
            </a:r>
            <a:r>
              <a:rPr lang="de-DE" sz="1800" dirty="0" err="1"/>
              <a:t>continuous</a:t>
            </a:r>
            <a:r>
              <a:rPr lang="de-DE" sz="1800" dirty="0"/>
              <a:t> T-</a:t>
            </a:r>
            <a:r>
              <a:rPr lang="de-DE" sz="1800" dirty="0" err="1"/>
              <a:t>slot</a:t>
            </a:r>
            <a:r>
              <a:rPr lang="de-DE" sz="1800" dirty="0"/>
              <a:t> in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base</a:t>
            </a:r>
            <a:r>
              <a:rPr lang="de-DE" sz="1800" dirty="0"/>
              <a:t> </a:t>
            </a:r>
            <a:r>
              <a:rPr lang="de-DE" sz="1800" dirty="0" err="1"/>
              <a:t>jaw</a:t>
            </a:r>
            <a:r>
              <a:rPr lang="de-DE" sz="1800" dirty="0"/>
              <a:t> </a:t>
            </a:r>
            <a:r>
              <a:rPr lang="de-DE" sz="1800" dirty="0" err="1"/>
              <a:t>offers</a:t>
            </a:r>
            <a:r>
              <a:rPr lang="de-DE" sz="1800" dirty="0"/>
              <a:t> a </a:t>
            </a:r>
            <a:r>
              <a:rPr lang="de-DE" sz="1800" dirty="0" err="1"/>
              <a:t>maximum</a:t>
            </a:r>
            <a:r>
              <a:rPr lang="de-DE" sz="1800" dirty="0"/>
              <a:t> </a:t>
            </a:r>
            <a:r>
              <a:rPr lang="de-DE" sz="1800" dirty="0" err="1"/>
              <a:t>clamping</a:t>
            </a:r>
            <a:r>
              <a:rPr lang="de-DE" sz="1800" dirty="0"/>
              <a:t> </a:t>
            </a:r>
            <a:r>
              <a:rPr lang="de-DE" sz="1800" dirty="0" err="1"/>
              <a:t>range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top </a:t>
            </a:r>
            <a:r>
              <a:rPr lang="de-DE" sz="1800" dirty="0" err="1"/>
              <a:t>jaws</a:t>
            </a:r>
            <a:r>
              <a:rPr lang="de-DE" sz="1800" dirty="0"/>
              <a:t>. The </a:t>
            </a:r>
            <a:r>
              <a:rPr lang="de-DE" sz="1800" dirty="0" err="1"/>
              <a:t>additionally</a:t>
            </a:r>
            <a:r>
              <a:rPr lang="de-DE" sz="1800" dirty="0"/>
              <a:t> </a:t>
            </a:r>
            <a:r>
              <a:rPr lang="de-DE" sz="1800" dirty="0" err="1"/>
              <a:t>integrated</a:t>
            </a:r>
            <a:r>
              <a:rPr lang="de-DE" sz="1800" dirty="0"/>
              <a:t> </a:t>
            </a:r>
            <a:r>
              <a:rPr lang="de-DE" sz="1800" dirty="0" err="1"/>
              <a:t>serration</a:t>
            </a:r>
            <a:r>
              <a:rPr lang="de-DE" sz="1800" dirty="0"/>
              <a:t> in </a:t>
            </a:r>
            <a:r>
              <a:rPr lang="de-DE" sz="1800" dirty="0" err="1"/>
              <a:t>the</a:t>
            </a:r>
            <a:r>
              <a:rPr lang="de-DE" sz="1800" dirty="0"/>
              <a:t> front, </a:t>
            </a:r>
            <a:r>
              <a:rPr lang="de-DE" sz="1800" dirty="0" err="1"/>
              <a:t>together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patented</a:t>
            </a:r>
            <a:r>
              <a:rPr lang="de-DE" sz="1800" dirty="0"/>
              <a:t> </a:t>
            </a:r>
            <a:r>
              <a:rPr lang="de-DE" sz="1800" dirty="0" err="1"/>
              <a:t>collet</a:t>
            </a:r>
            <a:r>
              <a:rPr lang="de-DE" sz="1800" dirty="0"/>
              <a:t> </a:t>
            </a:r>
            <a:r>
              <a:rPr lang="de-DE" sz="1800" dirty="0" err="1"/>
              <a:t>jaw</a:t>
            </a:r>
            <a:r>
              <a:rPr lang="de-DE" sz="1800" dirty="0"/>
              <a:t> </a:t>
            </a:r>
            <a:r>
              <a:rPr lang="de-DE" sz="1800" dirty="0" err="1"/>
              <a:t>system</a:t>
            </a:r>
            <a:r>
              <a:rPr lang="de-DE" sz="1800" dirty="0"/>
              <a:t> </a:t>
            </a:r>
            <a:r>
              <a:rPr lang="de-DE" sz="1800" dirty="0" err="1"/>
              <a:t>from</a:t>
            </a:r>
            <a:r>
              <a:rPr lang="de-DE" sz="1800" dirty="0"/>
              <a:t> SCHUNK </a:t>
            </a:r>
            <a:r>
              <a:rPr lang="de-DE" sz="1800" dirty="0" err="1"/>
              <a:t>ensures</a:t>
            </a:r>
            <a:r>
              <a:rPr lang="de-DE" sz="1800" dirty="0"/>
              <a:t> </a:t>
            </a:r>
            <a:r>
              <a:rPr lang="de-DE" sz="1800" dirty="0" err="1"/>
              <a:t>clamping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smallest</a:t>
            </a:r>
            <a:r>
              <a:rPr lang="de-DE" sz="1800" dirty="0"/>
              <a:t> </a:t>
            </a:r>
            <a:r>
              <a:rPr lang="de-DE" sz="1800" dirty="0" err="1"/>
              <a:t>workpieces</a:t>
            </a:r>
            <a:r>
              <a:rPr lang="de-DE" sz="1800" dirty="0"/>
              <a:t>.</a:t>
            </a:r>
          </a:p>
          <a:p>
            <a:endParaRPr lang="de-DE" sz="1800" u="sng" dirty="0"/>
          </a:p>
          <a:p>
            <a:endParaRPr lang="de-DE" b="1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2763" y="3712633"/>
            <a:ext cx="303847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NCD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Technical </a:t>
            </a:r>
            <a:r>
              <a:rPr lang="de-DE" b="1" dirty="0" err="1"/>
              <a:t>highlights</a:t>
            </a:r>
            <a:endParaRPr lang="de-DE" b="1" dirty="0"/>
          </a:p>
          <a:p>
            <a:r>
              <a:rPr lang="de-DE" sz="1800" u="sng" dirty="0" err="1"/>
              <a:t>Very</a:t>
            </a:r>
            <a:r>
              <a:rPr lang="de-DE" sz="1800" u="sng" dirty="0"/>
              <a:t> large </a:t>
            </a:r>
            <a:r>
              <a:rPr lang="de-DE" sz="1800" u="sng" dirty="0" err="1"/>
              <a:t>through</a:t>
            </a:r>
            <a:r>
              <a:rPr lang="de-DE" sz="1800" u="sng" dirty="0"/>
              <a:t>-hole </a:t>
            </a:r>
            <a:r>
              <a:rPr lang="de-DE" sz="1800" u="sng" dirty="0" err="1"/>
              <a:t>of</a:t>
            </a:r>
            <a:r>
              <a:rPr lang="de-DE" sz="1800" u="sng" dirty="0"/>
              <a:t> </a:t>
            </a:r>
            <a:r>
              <a:rPr lang="de-DE" sz="1800" u="sng" dirty="0" err="1"/>
              <a:t>the</a:t>
            </a:r>
            <a:r>
              <a:rPr lang="de-DE" sz="1800" u="sng" dirty="0"/>
              <a:t> </a:t>
            </a:r>
            <a:r>
              <a:rPr lang="de-DE" sz="1800" u="sng" dirty="0" err="1"/>
              <a:t>chuck</a:t>
            </a:r>
            <a:endParaRPr lang="de-DE" sz="1800" u="sng" dirty="0"/>
          </a:p>
          <a:p>
            <a:r>
              <a:rPr lang="de-DE" sz="1800" dirty="0"/>
              <a:t>The </a:t>
            </a:r>
            <a:r>
              <a:rPr lang="de-DE" sz="1800" dirty="0" err="1"/>
              <a:t>very</a:t>
            </a:r>
            <a:r>
              <a:rPr lang="de-DE" sz="1800" dirty="0"/>
              <a:t> large </a:t>
            </a:r>
            <a:r>
              <a:rPr lang="de-DE" sz="1800" dirty="0" err="1"/>
              <a:t>through</a:t>
            </a:r>
            <a:r>
              <a:rPr lang="de-DE" sz="1800" dirty="0"/>
              <a:t>-hole </a:t>
            </a:r>
            <a:r>
              <a:rPr lang="de-DE" sz="1800" dirty="0" err="1"/>
              <a:t>ensures</a:t>
            </a:r>
            <a:r>
              <a:rPr lang="de-DE" sz="1800" dirty="0"/>
              <a:t> </a:t>
            </a:r>
            <a:r>
              <a:rPr lang="de-DE" sz="1800" dirty="0" err="1"/>
              <a:t>maximum</a:t>
            </a:r>
            <a:r>
              <a:rPr lang="de-DE" sz="1800" dirty="0"/>
              <a:t> </a:t>
            </a:r>
            <a:r>
              <a:rPr lang="de-DE" sz="1800" dirty="0" err="1"/>
              <a:t>use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spindle </a:t>
            </a:r>
            <a:r>
              <a:rPr lang="de-DE" sz="1800" dirty="0" err="1"/>
              <a:t>capacity</a:t>
            </a:r>
            <a:r>
              <a:rPr lang="de-DE" sz="1800" dirty="0"/>
              <a:t>. In </a:t>
            </a:r>
            <a:r>
              <a:rPr lang="de-DE" sz="1800" dirty="0" err="1"/>
              <a:t>combination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patented</a:t>
            </a:r>
            <a:r>
              <a:rPr lang="de-DE" sz="1800" dirty="0"/>
              <a:t> </a:t>
            </a:r>
            <a:r>
              <a:rPr lang="de-DE" sz="1800" dirty="0" err="1"/>
              <a:t>collet</a:t>
            </a:r>
            <a:r>
              <a:rPr lang="de-DE" sz="1800" dirty="0"/>
              <a:t> </a:t>
            </a:r>
            <a:r>
              <a:rPr lang="de-DE" sz="1800" dirty="0" err="1"/>
              <a:t>jaw</a:t>
            </a:r>
            <a:r>
              <a:rPr lang="de-DE" sz="1800" dirty="0"/>
              <a:t> </a:t>
            </a:r>
            <a:r>
              <a:rPr lang="de-DE" sz="1800" dirty="0" err="1"/>
              <a:t>system</a:t>
            </a:r>
            <a:r>
              <a:rPr lang="de-DE" sz="1800" dirty="0"/>
              <a:t>, </a:t>
            </a:r>
            <a:r>
              <a:rPr lang="de-DE" sz="1800" dirty="0" err="1"/>
              <a:t>the</a:t>
            </a:r>
            <a:r>
              <a:rPr lang="de-DE" sz="1800" dirty="0"/>
              <a:t> ROTA NCD </a:t>
            </a:r>
            <a:r>
              <a:rPr lang="de-DE" sz="1800" dirty="0" err="1"/>
              <a:t>is</a:t>
            </a:r>
            <a:r>
              <a:rPr lang="de-DE" sz="1800" dirty="0"/>
              <a:t> a </a:t>
            </a:r>
            <a:r>
              <a:rPr lang="de-DE" sz="1800" dirty="0" err="1"/>
              <a:t>very</a:t>
            </a:r>
            <a:r>
              <a:rPr lang="de-DE" sz="1800" dirty="0"/>
              <a:t> flexible </a:t>
            </a:r>
            <a:r>
              <a:rPr lang="de-DE" sz="1800" dirty="0" err="1"/>
              <a:t>clamping</a:t>
            </a:r>
            <a:r>
              <a:rPr lang="de-DE" sz="1800" dirty="0"/>
              <a:t> </a:t>
            </a:r>
            <a:r>
              <a:rPr lang="de-DE" sz="1800" dirty="0" err="1"/>
              <a:t>device</a:t>
            </a:r>
            <a:r>
              <a:rPr lang="de-DE" sz="1800" dirty="0"/>
              <a:t> </a:t>
            </a:r>
            <a:r>
              <a:rPr lang="de-DE" sz="1800" dirty="0" err="1"/>
              <a:t>even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bar </a:t>
            </a:r>
            <a:r>
              <a:rPr lang="de-DE" sz="1800" dirty="0" err="1"/>
              <a:t>clamping</a:t>
            </a:r>
            <a:r>
              <a:rPr lang="de-DE" sz="1800" dirty="0"/>
              <a:t> </a:t>
            </a:r>
            <a:r>
              <a:rPr lang="de-DE" sz="1800" dirty="0" err="1"/>
              <a:t>operations</a:t>
            </a:r>
            <a:r>
              <a:rPr lang="de-DE" sz="1800" dirty="0"/>
              <a:t> </a:t>
            </a:r>
            <a:r>
              <a:rPr lang="de-DE" sz="1800" dirty="0" err="1"/>
              <a:t>similar</a:t>
            </a:r>
            <a:r>
              <a:rPr lang="de-DE" sz="1800" dirty="0"/>
              <a:t>.</a:t>
            </a:r>
          </a:p>
          <a:p>
            <a:endParaRPr lang="de-DE" b="1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7" name="Picture 11" descr="M:\TV-FUTTER\Kataloge\Gesamtkatalog Drehfutter\Katalogbilder freigestellt 2007\JPG\NCD_v_oben_MP0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00338" y="3581654"/>
            <a:ext cx="3455987" cy="2593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H_PPT_Vorlage_draft_4-3_0504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 SCH_PPT_Vorlage_4-3_0802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SCH_PPT_Vorlage_draft_4-3_050412</Template>
  <TotalTime>0</TotalTime>
  <Words>601</Words>
  <Application>Microsoft Office PowerPoint</Application>
  <PresentationFormat>Bildschirmpräsentation (4:3)</PresentationFormat>
  <Paragraphs>135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Calibri</vt:lpstr>
      <vt:lpstr>Wingdings</vt:lpstr>
      <vt:lpstr>SCH_PPT_Vorlage_draft_4-3_050412</vt:lpstr>
      <vt:lpstr> SCH_PPT_Vorlage_4-3_080212</vt:lpstr>
      <vt:lpstr>PowerPoint-Präsentation</vt:lpstr>
      <vt:lpstr>Product overview</vt:lpstr>
      <vt:lpstr>ROTA NCD</vt:lpstr>
      <vt:lpstr>ROTA NCD</vt:lpstr>
      <vt:lpstr>ROTA NCD</vt:lpstr>
      <vt:lpstr>ROTA NCD</vt:lpstr>
      <vt:lpstr>ROTA NCD</vt:lpstr>
      <vt:lpstr>ROTA NCD</vt:lpstr>
      <vt:lpstr>ROTA NCD</vt:lpstr>
      <vt:lpstr>ROTA NCD</vt:lpstr>
      <vt:lpstr>ROTA NCD</vt:lpstr>
      <vt:lpstr>ROTA NCD</vt:lpstr>
      <vt:lpstr>ROTA NCD</vt:lpstr>
      <vt:lpstr>Application examples</vt:lpstr>
      <vt:lpstr>PowerPoint-Präsentation</vt:lpstr>
    </vt:vector>
  </TitlesOfParts>
  <Company>SCHUNK GmbH &amp; Co. KG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Präsentationstitel</dc:title>
  <dc:creator>Ann-Kathrin Ockenfuß</dc:creator>
  <cp:lastModifiedBy>Sarah</cp:lastModifiedBy>
  <cp:revision>16</cp:revision>
  <dcterms:created xsi:type="dcterms:W3CDTF">2012-11-15T15:45:18Z</dcterms:created>
  <dcterms:modified xsi:type="dcterms:W3CDTF">2021-07-30T05:59:49Z</dcterms:modified>
</cp:coreProperties>
</file>