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8"/>
  </p:notesMasterIdLst>
  <p:handoutMasterIdLst>
    <p:handoutMasterId r:id="rId19"/>
  </p:handoutMasterIdLst>
  <p:sldIdLst>
    <p:sldId id="325" r:id="rId3"/>
    <p:sldId id="262" r:id="rId4"/>
    <p:sldId id="288" r:id="rId5"/>
    <p:sldId id="289" r:id="rId6"/>
    <p:sldId id="290" r:id="rId7"/>
    <p:sldId id="303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79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5">
          <p15:clr>
            <a:srgbClr val="A4A3A4"/>
          </p15:clr>
        </p15:guide>
        <p15:guide id="2" pos="4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6A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07" autoAdjust="0"/>
  </p:normalViewPr>
  <p:slideViewPr>
    <p:cSldViewPr snapToGrid="0" snapToObjects="1">
      <p:cViewPr varScale="1">
        <p:scale>
          <a:sx n="100" d="100"/>
          <a:sy n="100" d="100"/>
        </p:scale>
        <p:origin x="1224" y="7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8" name="Grafik 7" descr="_SCHUNKGreiferKlammer_0114_ohneB_D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54586" y="8792"/>
            <a:ext cx="756363" cy="12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260327" y="1066800"/>
            <a:ext cx="4298973" cy="4914899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909638"/>
            <a:ext cx="4140200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831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00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  <p:pic>
        <p:nvPicPr>
          <p:cNvPr id="6" name="Grafik 5" descr="_SCHUNKGreiferKlammer_0114_ohneB_DE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754586" y="8792"/>
            <a:ext cx="756363" cy="12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  <p:sldLayoutId id="2147483671" r:id="rId7"/>
    <p:sldLayoutId id="2147483672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261100"/>
            <a:ext cx="9143696" cy="5969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5118"/>
            <a:ext cx="9144000" cy="6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://www.de.schunk.com/schunk/schunk_websites/products/products_level_1_overview_typ4.html?product_level_1=245&amp;product_level_2=0&amp;product_level_3=0&amp;country=DEU&amp;lngCode=DE&amp;lngCode2=DE" TargetMode="External"/><Relationship Id="rId1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17" Type="http://schemas.openxmlformats.org/officeDocument/2006/relationships/hyperlink" Target="http://www.de.schunk.com/schunk/schunk_websites/products/products_level_1_overview_typ4.html?product_level_1=248&amp;product_level_2=0&amp;product_level_3=0&amp;country=DEU&amp;lngCode=DE&amp;lngCode2=DE" TargetMode="External"/><Relationship Id="rId2" Type="http://schemas.openxmlformats.org/officeDocument/2006/relationships/image" Target="../media/image9.jpeg"/><Relationship Id="rId16" Type="http://schemas.openxmlformats.org/officeDocument/2006/relationships/image" Target="../media/image20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hyperlink" Target="http://www.de.schunk.com/schunk/schunk_websites/products/products_level_1_overview_typ4.html?product_level_1=246&amp;product_level_2=0&amp;product_level_3=0&amp;country=DEU&amp;lngCode=DE&amp;lngCode2=DE" TargetMode="External"/><Relationship Id="rId5" Type="http://schemas.openxmlformats.org/officeDocument/2006/relationships/image" Target="../media/image12.png"/><Relationship Id="rId15" Type="http://schemas.openxmlformats.org/officeDocument/2006/relationships/hyperlink" Target="http://www.de.schunk.com/schunk/schunk_websites/products/products_level_1_overview_typ4.html?product_level_1=247&amp;product_level_2=0&amp;product_level_3=0&amp;country=DEU&amp;lngCode=DE&amp;lngCode2=DE" TargetMode="External"/><Relationship Id="rId10" Type="http://schemas.openxmlformats.org/officeDocument/2006/relationships/image" Target="../media/image17.jpeg"/><Relationship Id="rId19" Type="http://schemas.openxmlformats.org/officeDocument/2006/relationships/hyperlink" Target="http://www.de.schunk.com/schunk/schunk_websites/products/products_level_1_overview_typ4.html?product_level_1=249&amp;product_level_2=0&amp;product_level_3=0&amp;country=DEU&amp;lngCode=DE&amp;lngCode2=DE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ile:///\\Hage\hpw\DATEN\VERTRIEB\TV%20Spanntechnik%20Mengen\Schulungen\Filme\Renderfilme\Animationen_HQ_mp4\Rota_NCD-HQ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file:///\\HAGE\HPW\DATEN\VERTRIEB\TV%20Spanntechnik%20Mengen\Schulungen\Produktpr&#228;sentationen\Drehfutter\Kraftspannfutter%20mit%20Durchgangsbohrung\ROTA%20NCD\Deutsch\Kopie%20von%20Rota_NCD-HQ.wm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NCD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ohne Durchgangsbohrung</a:t>
            </a:r>
          </a:p>
        </p:txBody>
      </p:sp>
      <p:pic>
        <p:nvPicPr>
          <p:cNvPr id="15" name="Picture 7" descr="M:\TV-FUTTER\Kataloge\Gesamtkatalog Drehfutter\Katalogbilder freigestellt 2007\JPG\ds-rota-einl-dbohrung-1.jpg">
            <a:extLst>
              <a:ext uri="{FF2B5EF4-FFF2-40B4-BE49-F238E27FC236}">
                <a16:creationId xmlns:a16="http://schemas.microsoft.com/office/drawing/2014/main" id="{2F84C50C-4E53-458C-A190-D80B079D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6546" y="564608"/>
            <a:ext cx="372968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16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Technische Highlights</a:t>
            </a:r>
          </a:p>
          <a:p>
            <a:r>
              <a:rPr lang="de-DE" sz="1800" u="sng" dirty="0"/>
              <a:t>Sehr große Futterbohrung</a:t>
            </a:r>
          </a:p>
          <a:p>
            <a:r>
              <a:rPr lang="de-DE" sz="1800" dirty="0"/>
              <a:t>Die sehr große Futterbohrung ermöglicht die optimale Ausnutzung der Maschinenspindel. In Verbindung mit dem patentierten Zangenbackensystem ist das ROTA NCD ein sehr flexibles Spannmittel auch für die Stangenbearbeitung.</a:t>
            </a:r>
          </a:p>
          <a:p>
            <a:endParaRPr lang="de-DE" sz="1800" u="sng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6" name="Picture 11" descr="M:\TV-FUTTER\Kataloge\Gesamtkatalog Drehfutter\Katalogbilder freigestellt 2007\JPG\NCD_v_oben_MP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00338" y="3435350"/>
            <a:ext cx="3455987" cy="259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6" name="Picture 14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9913" y="2256563"/>
            <a:ext cx="8066087" cy="29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Spannkraft-Drehzahl-Diagramm am Beispiel ROTA NCD 255-86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162874"/>
            <a:ext cx="870426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Aufsatzbacken / Segmentbacken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Picture 11" descr="M:\TV-FUTTER\STANDARD\Bilder-Fotos\Spannbacken\Spannbacken Katalogbilder freigestellt 2011\Backen\SWB_ohne-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464" y="2708275"/>
            <a:ext cx="22320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M:\TV-FUTTER\STANDARD\Bilder-Fotos\Spannbacken\Spannbacken Katalogbilder freigestellt 2011\Backen\SWBL1-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36838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M:\TV-FUTTER\STANDARD\Bilder-Fotos\Spannbacken\Spannbacken Katalogbilder freigestellt 2011\Backen\SHB-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420938"/>
            <a:ext cx="29527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Anwendungsbeispiele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ROTA NCD 210-66</a:t>
            </a:r>
          </a:p>
          <a:p>
            <a:r>
              <a:rPr lang="de-DE" sz="1800" dirty="0"/>
              <a:t>Mit Standard SCHUNK-Zangenbacken</a:t>
            </a:r>
          </a:p>
          <a:p>
            <a:endParaRPr lang="de-DE" sz="1800" dirty="0"/>
          </a:p>
          <a:p>
            <a:r>
              <a:rPr lang="de-DE" b="1" dirty="0"/>
              <a:t>Hauptvorteile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Ausnutzung der großen Futterbohrung</a:t>
            </a:r>
          </a:p>
          <a:p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präzise Spannung mit harten SCHUNK-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   Zangenbacken STD-H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niedrige Bauhöhe der Zangenbacken,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   ermöglichen eine extrem nahe Bearbeitung zur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   Futterstirnseite</a:t>
            </a:r>
          </a:p>
          <a:p>
            <a:endParaRPr lang="de-DE" sz="1800" b="1" dirty="0"/>
          </a:p>
          <a:p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1538" y="1390650"/>
            <a:ext cx="30130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Produktübersicht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7" name="Gruppieren 38"/>
          <p:cNvGrpSpPr/>
          <p:nvPr/>
        </p:nvGrpSpPr>
        <p:grpSpPr>
          <a:xfrm>
            <a:off x="251183" y="1441612"/>
            <a:ext cx="8588375" cy="4225843"/>
            <a:chOff x="47625" y="995381"/>
            <a:chExt cx="9015413" cy="4671994"/>
          </a:xfrm>
        </p:grpSpPr>
        <p:grpSp>
          <p:nvGrpSpPr>
            <p:cNvPr id="8" name="Gruppieren 5"/>
            <p:cNvGrpSpPr>
              <a:grpSpLocks/>
            </p:cNvGrpSpPr>
            <p:nvPr/>
          </p:nvGrpSpPr>
          <p:grpSpPr bwMode="auto">
            <a:xfrm>
              <a:off x="47625" y="2400290"/>
              <a:ext cx="9015413" cy="3267073"/>
              <a:chOff x="47631" y="2571744"/>
              <a:chExt cx="9015468" cy="3267103"/>
            </a:xfrm>
          </p:grpSpPr>
          <p:grpSp>
            <p:nvGrpSpPr>
              <p:cNvPr id="17" name="Gruppieren 58"/>
              <p:cNvGrpSpPr>
                <a:grpSpLocks/>
              </p:cNvGrpSpPr>
              <p:nvPr/>
            </p:nvGrpSpPr>
            <p:grpSpPr bwMode="auto">
              <a:xfrm>
                <a:off x="1785918" y="2571744"/>
                <a:ext cx="5286412" cy="428628"/>
                <a:chOff x="1785918" y="2571744"/>
                <a:chExt cx="5286412" cy="428628"/>
              </a:xfrm>
            </p:grpSpPr>
            <p:cxnSp>
              <p:nvCxnSpPr>
                <p:cNvPr id="37" name="Gerade Verbindung 28"/>
                <p:cNvCxnSpPr>
                  <a:cxnSpLocks noChangeShapeType="1"/>
                </p:cNvCxnSpPr>
                <p:nvPr/>
              </p:nvCxnSpPr>
              <p:spPr bwMode="auto">
                <a:xfrm>
                  <a:off x="1785918" y="2857496"/>
                  <a:ext cx="5286412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" name="Gerade Verbindung 2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714480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" name="Gerade Verbindung 3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71802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" name="Gerade Verbindung 3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29124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" name="Gerade Verbindung 3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786446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" name="Gerade Verbindung 3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000892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" name="Gerade Verbindung 3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357686" y="2714620"/>
                  <a:ext cx="285752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8" name="Gruppieren 56"/>
              <p:cNvGrpSpPr>
                <a:grpSpLocks/>
              </p:cNvGrpSpPr>
              <p:nvPr/>
            </p:nvGrpSpPr>
            <p:grpSpPr bwMode="auto">
              <a:xfrm>
                <a:off x="47631" y="4195773"/>
                <a:ext cx="9015468" cy="1643074"/>
                <a:chOff x="71406" y="4357694"/>
                <a:chExt cx="9015468" cy="1643074"/>
              </a:xfrm>
            </p:grpSpPr>
            <p:cxnSp>
              <p:nvCxnSpPr>
                <p:cNvPr id="19" name="Gerade Verbindung 9"/>
                <p:cNvCxnSpPr>
                  <a:cxnSpLocks noChangeShapeType="1"/>
                </p:cNvCxnSpPr>
                <p:nvPr/>
              </p:nvCxnSpPr>
              <p:spPr bwMode="auto">
                <a:xfrm>
                  <a:off x="642910" y="4643446"/>
                  <a:ext cx="800105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" name="Gerade Verbindung 1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71472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" name="Gerade Verbindung 1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86050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" name="Gerade Verbindung 1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000496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" name="Gerade Verbindung 1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143504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" name="Gerade Verbindung 1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286512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" name="Gerade Verbindung 1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3000364" y="4500570"/>
                  <a:ext cx="285752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6576" b="3225"/>
                <a:stretch>
                  <a:fillRect/>
                </a:stretch>
              </p:blipFill>
              <p:spPr bwMode="auto">
                <a:xfrm>
                  <a:off x="71406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7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6579" b="3225"/>
                <a:stretch>
                  <a:fillRect/>
                </a:stretch>
              </p:blipFill>
              <p:spPr bwMode="auto">
                <a:xfrm>
                  <a:off x="1214413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8" name="Picture 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579" b="3225"/>
                <a:stretch>
                  <a:fillRect/>
                </a:stretch>
              </p:blipFill>
              <p:spPr bwMode="auto">
                <a:xfrm>
                  <a:off x="2357420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9" name="Picture 5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6579" b="3225"/>
                <a:stretch>
                  <a:fillRect/>
                </a:stretch>
              </p:blipFill>
              <p:spPr bwMode="auto">
                <a:xfrm>
                  <a:off x="3500427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0" name="Picture 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6522" b="4761"/>
                <a:stretch>
                  <a:fillRect/>
                </a:stretch>
              </p:blipFill>
              <p:spPr bwMode="auto">
                <a:xfrm>
                  <a:off x="4643434" y="4857758"/>
                  <a:ext cx="1023944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8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6522" b="4761"/>
                <a:stretch>
                  <a:fillRect/>
                </a:stretch>
              </p:blipFill>
              <p:spPr bwMode="auto">
                <a:xfrm>
                  <a:off x="5786441" y="4857758"/>
                  <a:ext cx="1023944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2" name="Picture 9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6579" b="3225"/>
                <a:stretch>
                  <a:fillRect/>
                </a:stretch>
              </p:blipFill>
              <p:spPr bwMode="auto">
                <a:xfrm>
                  <a:off x="6929448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3" name="Picture 10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 l="6579" b="3225"/>
                <a:stretch>
                  <a:fillRect/>
                </a:stretch>
              </p:blipFill>
              <p:spPr bwMode="auto">
                <a:xfrm>
                  <a:off x="8072455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Gerade Verbindung 2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714480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" name="Gerade Verbindung 2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429520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" name="Gerade Verbindung 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72528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pic>
          <p:nvPicPr>
            <p:cNvPr id="10" name="Picture 5" descr="http://www.schunk.com/schunk_files/images/overview_spanntechnik_DE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338344" y="995381"/>
              <a:ext cx="4448219" cy="1579885"/>
            </a:xfrm>
            <a:prstGeom prst="rect">
              <a:avLst/>
            </a:prstGeom>
            <a:noFill/>
          </p:spPr>
        </p:pic>
        <p:pic>
          <p:nvPicPr>
            <p:cNvPr id="12" name="Picture 9" descr="http://www.schunk.com/schunk_files/images/spanntechnik_overview_spannbacken_DE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214438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3" name="Picture 11" descr="http://www.schunk.com/schunk_files/images/spanntechnik_overview_drehfutter_DE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571750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4" name="Picture 7" descr="http://www.schunk.com/schunk_files/images/spanntechnik_overview_werkzeughalter_DE.jp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952875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5" name="Picture 13" descr="http://www.schunk.com/schunk_files/images/spanntechnik_overview_sonderdehn_DE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310188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6" name="Picture 15" descr="http://www.schunk.com/schunk_files/images/spanntechnik_overview_statspann_DE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524626" y="2933701"/>
              <a:ext cx="1095375" cy="12001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Picture 7" descr="M:\TV-FUTTER\Kataloge\Gesamtkatalog Drehfutter\Katalogbilder freigestellt 2007\JPG\ds-rota-einl-dbohrung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2264" y="1302090"/>
            <a:ext cx="4980686" cy="480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/>
            <a:r>
              <a:rPr lang="de-DE" sz="1800" dirty="0"/>
              <a:t>Hinter dem Keilstangen-Kraftspannfutter ROTA NCD verbirgt sich die</a:t>
            </a:r>
          </a:p>
          <a:p>
            <a:pPr marL="457200" indent="-457200"/>
            <a:r>
              <a:rPr lang="de-DE" sz="1800" dirty="0"/>
              <a:t>patentierte Idee der hochgenauen Spannung kleinster </a:t>
            </a:r>
          </a:p>
          <a:p>
            <a:pPr marL="457200" indent="-457200"/>
            <a:r>
              <a:rPr lang="de-DE" sz="1800" dirty="0"/>
              <a:t>Werkstückdurchmesser mit der SCHUNK-Zangenbacke.</a:t>
            </a:r>
          </a:p>
          <a:p>
            <a:pPr marL="457200" indent="-457200"/>
            <a:endParaRPr lang="de-DE" sz="1800" dirty="0"/>
          </a:p>
          <a:p>
            <a:pPr marL="457200" indent="-457200"/>
            <a:r>
              <a:rPr lang="de-DE" sz="1800" dirty="0"/>
              <a:t>ROTA NCD bietet die Möglichkeit große Werkstücke mit allen</a:t>
            </a:r>
          </a:p>
          <a:p>
            <a:pPr marL="457200" indent="-457200"/>
            <a:r>
              <a:rPr lang="de-DE" sz="1800" dirty="0"/>
              <a:t>Aufsatzbacken zu spannen.</a:t>
            </a:r>
          </a:p>
          <a:p>
            <a:pPr marL="457200" indent="-457200"/>
            <a:endParaRPr lang="de-DE" sz="1800" dirty="0"/>
          </a:p>
          <a:p>
            <a:pPr marL="457200" indent="-457200"/>
            <a:r>
              <a:rPr lang="de-DE" sz="1800" dirty="0"/>
              <a:t>Die durchgängige T-Nut in den Grundbacken ermöglicht eine</a:t>
            </a:r>
          </a:p>
          <a:p>
            <a:pPr marL="457200" indent="-457200"/>
            <a:r>
              <a:rPr lang="de-DE" sz="1800" dirty="0"/>
              <a:t>größtmögliche Flexibilität bei der Positionierung der Aufsatzbacken.</a:t>
            </a:r>
          </a:p>
          <a:p>
            <a:pPr marL="457200" indent="-457200"/>
            <a:endParaRPr lang="de-DE" sz="1800" dirty="0"/>
          </a:p>
          <a:p>
            <a:endParaRPr lang="de-DE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quarter" idx="10"/>
          </p:nvPr>
        </p:nvGraphicFramePr>
        <p:xfrm>
          <a:off x="569913" y="1604963"/>
          <a:ext cx="8066088" cy="427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3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Ihre Vorteile</a:t>
                      </a:r>
                    </a:p>
                  </a:txBody>
                  <a:tcPr anchor="ctr"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Ihr</a:t>
                      </a:r>
                      <a:r>
                        <a:rPr lang="de-DE" sz="2000" baseline="0" dirty="0"/>
                        <a:t> Nutzen</a:t>
                      </a:r>
                      <a:endParaRPr lang="de-DE" sz="2000" dirty="0"/>
                    </a:p>
                  </a:txBody>
                  <a:tcPr anchor="ctr"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Sehr große Futterbohrung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Ermöglicht die Bearbeitung von großen Rohmaterial-Durchmessern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Extrem steife Spannung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Hohe Präzision am Werkstück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Spannen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von kleinen Durchmessern möglich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Flexibilität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für verschiedene Spannaufgaben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Grundbacken mit Spitzverzahnung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zoll und metrisch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Hohe Flexibilität im Bereich Aufsatzbacken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Optimale Backenabstützung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für Außen- und Innenspannung durch sehr lange Grundbackenführung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Ermöglicht höchste Spannkräfte bei langer Lebensdauer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verschiedene DIN-Verschraubungs-Teilkreise im Futterkörper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Schnelle und direkte Futtermontage für die gängigsten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Spindelaufnahmen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Allseitig gehärtete und geschliffene Funktionsteile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Hohe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Rundlauf- und Wechselwiederholgenauigkeit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schunk.int/pimexport/IM0006147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4998" y="1220004"/>
            <a:ext cx="4620368" cy="379014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448986"/>
            <a:ext cx="8066089" cy="4279899"/>
          </a:xfrm>
        </p:spPr>
        <p:txBody>
          <a:bodyPr/>
          <a:lstStyle/>
          <a:p>
            <a:r>
              <a:rPr lang="de-DE" sz="1600" dirty="0"/>
              <a:t>      zwei DIN-Teilkreise</a:t>
            </a:r>
          </a:p>
          <a:p>
            <a:r>
              <a:rPr lang="de-DE" sz="1600" dirty="0"/>
              <a:t>      Befestigungsgewinde</a:t>
            </a:r>
          </a:p>
          <a:p>
            <a:r>
              <a:rPr lang="de-DE" sz="1600" dirty="0"/>
              <a:t>      lange Backenführung</a:t>
            </a:r>
          </a:p>
          <a:p>
            <a:r>
              <a:rPr lang="de-DE" sz="1600" dirty="0"/>
              <a:t>      zusätzliche </a:t>
            </a:r>
            <a:r>
              <a:rPr lang="de-DE" sz="1600" dirty="0" err="1"/>
              <a:t>Verrippung</a:t>
            </a:r>
            <a:r>
              <a:rPr lang="de-DE" sz="1600" dirty="0"/>
              <a:t> des Futterkörpers</a:t>
            </a:r>
          </a:p>
          <a:p>
            <a:r>
              <a:rPr lang="de-DE" sz="1600" dirty="0"/>
              <a:t>      Tief im Futter eingebaute Büchse</a:t>
            </a:r>
          </a:p>
          <a:p>
            <a:r>
              <a:rPr lang="de-DE" sz="1600" dirty="0"/>
              <a:t>      durchgehende T-Nuten</a:t>
            </a:r>
          </a:p>
          <a:p>
            <a:r>
              <a:rPr lang="de-DE" sz="1600" dirty="0"/>
              <a:t>      stirnseitige Grundbackenverzahnung</a:t>
            </a:r>
          </a:p>
          <a:p>
            <a:r>
              <a:rPr lang="de-DE" sz="1600" dirty="0"/>
              <a:t>      Keilstangenprinzip</a:t>
            </a:r>
          </a:p>
          <a:p>
            <a:r>
              <a:rPr lang="de-DE" sz="1600" dirty="0"/>
              <a:t>      Keilstangen liegen tangential im Futterkörper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Flussdiagramm: Verbindungsstelle 6"/>
          <p:cNvSpPr/>
          <p:nvPr/>
        </p:nvSpPr>
        <p:spPr>
          <a:xfrm>
            <a:off x="650401" y="198648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Flussdiagramm: Verbindungsstelle 7"/>
          <p:cNvSpPr/>
          <p:nvPr/>
        </p:nvSpPr>
        <p:spPr>
          <a:xfrm>
            <a:off x="650401" y="35190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650401" y="274478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650401" y="388780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650401" y="427485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50401" y="236439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50401" y="312269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650401" y="160486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6099060" y="222416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Flussdiagramm: Verbindungsstelle 15"/>
          <p:cNvSpPr/>
          <p:nvPr/>
        </p:nvSpPr>
        <p:spPr>
          <a:xfrm>
            <a:off x="6770016" y="16840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Flussdiagramm: Verbindungsstelle 16"/>
          <p:cNvSpPr/>
          <p:nvPr/>
        </p:nvSpPr>
        <p:spPr>
          <a:xfrm>
            <a:off x="6099060" y="258633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7052861" y="198648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7428547" y="336059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Flussdiagramm: Verbindungsstelle 19"/>
          <p:cNvSpPr/>
          <p:nvPr/>
        </p:nvSpPr>
        <p:spPr>
          <a:xfrm>
            <a:off x="8054371" y="33285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6676095" y="343982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5911217" y="206571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Flussdiagramm: Verbindungsstelle 29"/>
          <p:cNvSpPr/>
          <p:nvPr/>
        </p:nvSpPr>
        <p:spPr>
          <a:xfrm>
            <a:off x="650401" y="461675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1" name="Flussdiagramm: Verbindungsstelle 30"/>
          <p:cNvSpPr/>
          <p:nvPr/>
        </p:nvSpPr>
        <p:spPr>
          <a:xfrm>
            <a:off x="7616390" y="396703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2" name="Interaktive Schaltfläche: Nächste(r) oder Weiter 31">
            <a:hlinkClick r:id="rId4" action="ppaction://hlinkfile" highlightClick="1"/>
          </p:cNvPr>
          <p:cNvSpPr/>
          <p:nvPr/>
        </p:nvSpPr>
        <p:spPr>
          <a:xfrm>
            <a:off x="8054371" y="5499366"/>
            <a:ext cx="509953" cy="415498"/>
          </a:xfrm>
          <a:prstGeom prst="actionButtonForwardNex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1" y="1604434"/>
            <a:ext cx="4706178" cy="4279899"/>
          </a:xfrm>
        </p:spPr>
        <p:txBody>
          <a:bodyPr/>
          <a:lstStyle/>
          <a:p>
            <a:r>
              <a:rPr lang="de-DE" b="1" dirty="0"/>
              <a:t>Universell für große Spanndurchmesser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Jede passende Standardbacke aus dem umfangreichen SCHUNK-Programm ist hier einsetzbar.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Einsatzbeispiel: Außenspannung von großen Spanndurchmessern.</a:t>
            </a:r>
          </a:p>
          <a:p>
            <a:endParaRPr lang="de-DE" sz="1800" dirty="0"/>
          </a:p>
          <a:p>
            <a:r>
              <a:rPr lang="de-DE" b="1" kern="0" dirty="0"/>
              <a:t>Universell für Stangenbearbeitung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Patentiertes, standardisiertes Zangenbackensystem von SCHUNK zum Spannen von Stangenmaterial, ähnlich eines Spannzangenfutters.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Einsatzbeispiel: Spannen von kleinsten Stangendurchmessern mittels Zangenbacken STD.</a:t>
            </a:r>
          </a:p>
          <a:p>
            <a:endParaRPr lang="de-DE" sz="1800" dirty="0"/>
          </a:p>
          <a:p>
            <a:endParaRPr lang="de-DE" sz="1800" b="1" kern="0" dirty="0"/>
          </a:p>
          <a:p>
            <a:endParaRPr lang="de-DE" sz="1800" dirty="0"/>
          </a:p>
          <a:p>
            <a:endParaRPr lang="de-DE" sz="1800" dirty="0"/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Picture 11" descr="M:\TV-FUTTER\Kataloge\Gesamtkatalog Drehfutter\Katalogbilder freigestellt 2007\JPG\ds-rota-ncd-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198563"/>
            <a:ext cx="3744913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Technische Highlights</a:t>
            </a:r>
          </a:p>
          <a:p>
            <a:r>
              <a:rPr lang="de-DE" sz="1800" u="sng" dirty="0"/>
              <a:t>Durchgehende T-Nut</a:t>
            </a:r>
          </a:p>
          <a:p>
            <a:r>
              <a:rPr lang="de-DE" sz="1800" dirty="0"/>
              <a:t>ROTA NCD bietet mit der durchgehenden T-Nut in der Grundbacke einen maximalen </a:t>
            </a:r>
            <a:r>
              <a:rPr lang="de-DE" sz="1800" dirty="0" err="1"/>
              <a:t>Versetzbereich</a:t>
            </a:r>
            <a:r>
              <a:rPr lang="de-DE" sz="1800" dirty="0"/>
              <a:t> der Aufsatzbacken. </a:t>
            </a:r>
          </a:p>
          <a:p>
            <a:r>
              <a:rPr lang="de-DE" sz="1800" dirty="0"/>
              <a:t>Die zusätzlich eingearbeitete stirnseitige Verzahnung erlaubt mit dem patentierten Zangenbackensystem von SCHUNK selbst das Spannen von kleinsten Werkstücken</a:t>
            </a:r>
            <a:r>
              <a:rPr lang="de-DE" sz="1600" dirty="0"/>
              <a:t>.</a:t>
            </a:r>
          </a:p>
          <a:p>
            <a:endParaRPr lang="de-DE" sz="1800" u="sng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6499" y="3824478"/>
            <a:ext cx="30384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NCD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Technische Highlights</a:t>
            </a:r>
          </a:p>
          <a:p>
            <a:r>
              <a:rPr lang="de-DE" sz="1800" u="sng" dirty="0"/>
              <a:t>Keilstangen-System</a:t>
            </a:r>
          </a:p>
          <a:p>
            <a:r>
              <a:rPr lang="de-DE" sz="1800" dirty="0"/>
              <a:t>Die Kraftübertragung über Keilstangen und das geringe Gewicht der Grundbacken lassen beim ROTA NCD sehr hohe Drehzahlen zu. Die tief sitzende Schutzbüchse dichtet den Futterkörper zusätzlich ab.</a:t>
            </a:r>
          </a:p>
          <a:p>
            <a:endParaRPr lang="de-DE" sz="1800" u="sng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NCD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6" name="Picture 10" descr="M:\TV-FUTTER\Kataloge\Gesamtkatalog Drehfutter\Katalogbilder freigestellt 2007\JPG\NCD_Innenleben_mp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00338" y="3327083"/>
            <a:ext cx="4248150" cy="2824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draft_4-3_05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 SCH_PPT_Vorlage_4-3_0802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SCH_PPT_Vorlage_draft_4-3_050412</Template>
  <TotalTime>0</TotalTime>
  <Words>448</Words>
  <Application>Microsoft Office PowerPoint</Application>
  <PresentationFormat>Bildschirmpräsentation (4:3)</PresentationFormat>
  <Paragraphs>136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SCH_PPT_Vorlage_draft_4-3_050412</vt:lpstr>
      <vt:lpstr> SCH_PPT_Vorlage_4-3_080212</vt:lpstr>
      <vt:lpstr>PowerPoint-Präsentation</vt:lpstr>
      <vt:lpstr>Produktübersicht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ROTA NCD</vt:lpstr>
      <vt:lpstr>Anwendungsbeispiele</vt:lpstr>
      <vt:lpstr>PowerPoint-Präsentation</vt:lpstr>
    </vt:vector>
  </TitlesOfParts>
  <Company>SCHUNK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</dc:title>
  <dc:creator>Ann-Kathrin Ockenfuß</dc:creator>
  <cp:lastModifiedBy>Sarah</cp:lastModifiedBy>
  <cp:revision>13</cp:revision>
  <dcterms:created xsi:type="dcterms:W3CDTF">2012-11-15T15:45:18Z</dcterms:created>
  <dcterms:modified xsi:type="dcterms:W3CDTF">2021-07-30T05:58:36Z</dcterms:modified>
</cp:coreProperties>
</file>