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541" r:id="rId2"/>
    <p:sldId id="516" r:id="rId3"/>
    <p:sldId id="537" r:id="rId4"/>
    <p:sldId id="518" r:id="rId5"/>
    <p:sldId id="525" r:id="rId6"/>
    <p:sldId id="497" r:id="rId7"/>
    <p:sldId id="502" r:id="rId8"/>
    <p:sldId id="498" r:id="rId9"/>
    <p:sldId id="505" r:id="rId10"/>
    <p:sldId id="526" r:id="rId11"/>
    <p:sldId id="527" r:id="rId12"/>
    <p:sldId id="540" r:id="rId13"/>
    <p:sldId id="279" r:id="rId14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01" autoAdjust="0"/>
  </p:normalViewPr>
  <p:slideViewPr>
    <p:cSldViewPr snapToGrid="0" snapToObjects="1">
      <p:cViewPr varScale="1">
        <p:scale>
          <a:sx n="106" d="100"/>
          <a:sy n="106" d="100"/>
        </p:scale>
        <p:origin x="1056" y="108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30.07.2021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30.07.2021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937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Video/ROTA_NCF_plus2_gek&#252;rzt.mp4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e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jpeg"/><Relationship Id="rId5" Type="http://schemas.openxmlformats.org/officeDocument/2006/relationships/image" Target="../media/image11.jpg"/><Relationship Id="rId15" Type="http://schemas.openxmlformats.org/officeDocument/2006/relationships/image" Target="../media/image21.pn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15.jp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NC plus 2 | NCF plus 2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Power Lathe Chucks with Through-hole</a:t>
            </a:r>
          </a:p>
        </p:txBody>
      </p:sp>
      <p:pic>
        <p:nvPicPr>
          <p:cNvPr id="15" name="Grafik 14">
            <a:hlinkClick r:id="rId4" action="ppaction://hlinksldjump"/>
            <a:extLst>
              <a:ext uri="{FF2B5EF4-FFF2-40B4-BE49-F238E27FC236}">
                <a16:creationId xmlns:a16="http://schemas.microsoft.com/office/drawing/2014/main" id="{6A3CF095-BA5D-4576-B8B3-2652FBB8D1D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38" y="691898"/>
            <a:ext cx="368050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56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NCF plus 2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515" y="1503191"/>
            <a:ext cx="6500971" cy="3600000"/>
          </a:xfrm>
          <a:prstGeom prst="rect">
            <a:avLst/>
          </a:prstGeom>
        </p:spPr>
      </p:pic>
      <p:grpSp>
        <p:nvGrpSpPr>
          <p:cNvPr id="4" name="Gruppieren 3"/>
          <p:cNvGrpSpPr/>
          <p:nvPr/>
        </p:nvGrpSpPr>
        <p:grpSpPr>
          <a:xfrm>
            <a:off x="4014001" y="2745191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Ellipse 5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Gleichschenkliges Dreieck 6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567151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ROTA NC plus 2/NCF plus 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593929"/>
              </p:ext>
            </p:extLst>
          </p:nvPr>
        </p:nvGraphicFramePr>
        <p:xfrm>
          <a:off x="561440" y="1153186"/>
          <a:ext cx="8074559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9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30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91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47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8872">
                <a:tc>
                  <a:txBody>
                    <a:bodyPr/>
                    <a:lstStyle/>
                    <a:p>
                      <a:r>
                        <a:rPr lang="de-DE" sz="1200" dirty="0"/>
                        <a:t>Technical </a:t>
                      </a:r>
                      <a:r>
                        <a:rPr lang="de-DE" sz="1200" dirty="0" err="1"/>
                        <a:t>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RPM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Actuating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Through-hole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Piston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plus 2 185-52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plus 2 215-66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plus 2 260-86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140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plus 2 315-104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104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400-120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187.5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500-160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630-180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11.2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800-230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11.2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1000-350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NCF plus 2 185-52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NCF plus 2 215-66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NCF plus 2 260-86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140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NCF plus 2 315-104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104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NCF 400-120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187.5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NCF 500-160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NCF 630-180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11.2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1557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3688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109920" y="5429958"/>
            <a:ext cx="1208985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Manual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</a:rPr>
              <a:t>Power </a:t>
            </a:r>
            <a:r>
              <a:rPr lang="de-DE" sz="900" b="1" dirty="0" err="1">
                <a:solidFill>
                  <a:srgbClr val="009EE3"/>
                </a:solidFill>
              </a:rPr>
              <a:t>Lathe</a:t>
            </a:r>
            <a:r>
              <a:rPr lang="de-DE" sz="900" b="1" dirty="0">
                <a:solidFill>
                  <a:srgbClr val="009EE3"/>
                </a:solidFill>
              </a:rPr>
              <a:t> Chucks </a:t>
            </a:r>
            <a:r>
              <a:rPr lang="de-DE" sz="900" b="1" dirty="0" err="1">
                <a:solidFill>
                  <a:srgbClr val="009EE3"/>
                </a:solidFill>
              </a:rPr>
              <a:t>with</a:t>
            </a:r>
            <a:r>
              <a:rPr lang="de-DE" sz="900" b="1" dirty="0">
                <a:solidFill>
                  <a:srgbClr val="009EE3"/>
                </a:solidFill>
              </a:rPr>
              <a:t> Through-hole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08111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</a:t>
            </a:r>
            <a:r>
              <a:rPr lang="de-DE" sz="900" b="1" dirty="0" err="1">
                <a:solidFill>
                  <a:srgbClr val="003D6A"/>
                </a:solidFill>
              </a:rPr>
              <a:t>Jaw</a:t>
            </a:r>
            <a:r>
              <a:rPr lang="de-DE" sz="900" b="1" dirty="0">
                <a:solidFill>
                  <a:srgbClr val="003D6A"/>
                </a:solidFill>
              </a:rPr>
              <a:t> Quick-change System</a:t>
            </a: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without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Pneumatic</a:t>
            </a:r>
            <a:r>
              <a:rPr lang="de-DE" sz="900" b="1" dirty="0">
                <a:solidFill>
                  <a:srgbClr val="003D6A"/>
                </a:solidFill>
              </a:rPr>
              <a:t> Power Chucks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7" name="Gerader Verbinder 76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Steady</a:t>
            </a:r>
            <a:r>
              <a:rPr lang="de-DE" sz="900" b="1" dirty="0">
                <a:solidFill>
                  <a:srgbClr val="003D6A"/>
                </a:solidFill>
              </a:rPr>
              <a:t> Rests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Quick-change Systems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Customized</a:t>
            </a:r>
            <a:r>
              <a:rPr lang="de-DE" sz="900" b="1" dirty="0">
                <a:solidFill>
                  <a:srgbClr val="003D6A"/>
                </a:solidFill>
              </a:rPr>
              <a:t> Solutions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Gerader Verbinder 102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Gerader Verbinder 103"/>
          <p:cNvCxnSpPr/>
          <p:nvPr/>
        </p:nvCxnSpPr>
        <p:spPr>
          <a:xfrm>
            <a:off x="4500593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5" name="Grafi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Grafik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Grafik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Grafik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Grafik 10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110" name="Rechteck 109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1" name="Rechteck 3"/>
          <p:cNvSpPr>
            <a:spLocks noChangeArrowheads="1"/>
          </p:cNvSpPr>
          <p:nvPr/>
        </p:nvSpPr>
        <p:spPr bwMode="auto">
          <a:xfrm>
            <a:off x="259515" y="3730942"/>
            <a:ext cx="998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2" name="Rechteck 51"/>
          <p:cNvSpPr>
            <a:spLocks noChangeArrowheads="1"/>
          </p:cNvSpPr>
          <p:nvPr/>
        </p:nvSpPr>
        <p:spPr bwMode="auto">
          <a:xfrm>
            <a:off x="5902516" y="3722920"/>
            <a:ext cx="1151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3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4" name="Rechteck 113"/>
          <p:cNvSpPr/>
          <p:nvPr/>
        </p:nvSpPr>
        <p:spPr>
          <a:xfrm>
            <a:off x="1805568" y="3724267"/>
            <a:ext cx="175631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Stationary</a:t>
            </a:r>
            <a:r>
              <a:rPr lang="de-DE" sz="12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Workholding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15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9EE3"/>
                </a:solidFill>
                <a:latin typeface="+mj-lt"/>
              </a:rPr>
              <a:t>Lathe</a:t>
            </a:r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 Chucks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116" name="Rechteck 115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7" name="Rechteck 116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8" name="Rechteck 117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19" name="Rechteck 118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20" name="Gerader Verbinder 119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Gerader Verbinder 120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Gerader Verbinder 121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Gerader Verbinder 122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Gerader Verbinder 123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221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9" name="Gruppieren 65"/>
          <p:cNvGrpSpPr/>
          <p:nvPr/>
        </p:nvGrpSpPr>
        <p:grpSpPr>
          <a:xfrm>
            <a:off x="4635876" y="1524521"/>
            <a:ext cx="2821608" cy="1264288"/>
            <a:chOff x="5644348" y="696913"/>
            <a:chExt cx="2928152" cy="1583756"/>
          </a:xfrm>
        </p:grpSpPr>
        <p:sp>
          <p:nvSpPr>
            <p:cNvPr id="90" name="Rechteck 89"/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91" name="Gruppieren 125"/>
            <p:cNvGrpSpPr/>
            <p:nvPr/>
          </p:nvGrpSpPr>
          <p:grpSpPr>
            <a:xfrm>
              <a:off x="5644348" y="696913"/>
              <a:ext cx="2918621" cy="1583756"/>
              <a:chOff x="5301448" y="696913"/>
              <a:chExt cx="2918621" cy="1583756"/>
            </a:xfrm>
          </p:grpSpPr>
          <p:grpSp>
            <p:nvGrpSpPr>
              <p:cNvPr id="94" name="Gruppieren 53"/>
              <p:cNvGrpSpPr/>
              <p:nvPr/>
            </p:nvGrpSpPr>
            <p:grpSpPr>
              <a:xfrm>
                <a:off x="6577013" y="696913"/>
                <a:ext cx="1643056" cy="1583756"/>
                <a:chOff x="823913" y="696913"/>
                <a:chExt cx="1643056" cy="1769138"/>
              </a:xfrm>
            </p:grpSpPr>
            <p:grpSp>
              <p:nvGrpSpPr>
                <p:cNvPr id="96" name="Gruppieren 20"/>
                <p:cNvGrpSpPr/>
                <p:nvPr/>
              </p:nvGrpSpPr>
              <p:grpSpPr>
                <a:xfrm>
                  <a:off x="823913" y="696913"/>
                  <a:ext cx="1606453" cy="1323975"/>
                  <a:chOff x="1509712" y="1028697"/>
                  <a:chExt cx="1606453" cy="1438278"/>
                </a:xfrm>
              </p:grpSpPr>
              <p:cxnSp>
                <p:nvCxnSpPr>
                  <p:cNvPr id="98" name="Gerade Verbindung 70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Gerade Verbindung 71"/>
                  <p:cNvCxnSpPr/>
                  <p:nvPr/>
                </p:nvCxnSpPr>
                <p:spPr bwMode="auto">
                  <a:xfrm>
                    <a:off x="1509712" y="2466975"/>
                    <a:ext cx="1606453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7" name="Textfeld 96"/>
                <p:cNvSpPr txBox="1"/>
                <p:nvPr/>
              </p:nvSpPr>
              <p:spPr>
                <a:xfrm>
                  <a:off x="1927651" y="2035374"/>
                  <a:ext cx="539318" cy="4306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93" name="Textfeld 92"/>
              <p:cNvSpPr txBox="1"/>
              <p:nvPr/>
            </p:nvSpPr>
            <p:spPr>
              <a:xfrm>
                <a:off x="5301448" y="719093"/>
                <a:ext cx="1354647" cy="655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Technnological</a:t>
                </a:r>
                <a:r>
                  <a:rPr lang="de-DE" sz="1400" dirty="0">
                    <a:solidFill>
                      <a:srgbClr val="003D6A"/>
                    </a:solidFill>
                  </a:rPr>
                  <a:t> </a:t>
                </a:r>
              </a:p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progress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sp>
        <p:nvSpPr>
          <p:cNvPr id="7" name="Textfeld 6"/>
          <p:cNvSpPr txBox="1"/>
          <p:nvPr/>
        </p:nvSpPr>
        <p:spPr>
          <a:xfrm>
            <a:off x="1282879" y="5152671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003D6A"/>
                </a:solidFill>
              </a:rPr>
              <a:t>Requirements</a:t>
            </a:r>
            <a:r>
              <a:rPr lang="de-DE" dirty="0">
                <a:solidFill>
                  <a:srgbClr val="003D6A"/>
                </a:solidFill>
              </a:rPr>
              <a:t> on </a:t>
            </a:r>
            <a:r>
              <a:rPr lang="de-DE" dirty="0" err="1">
                <a:solidFill>
                  <a:srgbClr val="003D6A"/>
                </a:solidFill>
              </a:rPr>
              <a:t>the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clamping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fixture</a:t>
            </a:r>
            <a:r>
              <a:rPr lang="de-DE" dirty="0">
                <a:solidFill>
                  <a:srgbClr val="003D6A"/>
                </a:solidFill>
              </a:rPr>
              <a:t>: </a:t>
            </a:r>
            <a:r>
              <a:rPr lang="de-DE" dirty="0" err="1">
                <a:solidFill>
                  <a:srgbClr val="003D6A"/>
                </a:solidFill>
              </a:rPr>
              <a:t>efficiency</a:t>
            </a:r>
            <a:r>
              <a:rPr lang="de-DE" dirty="0">
                <a:solidFill>
                  <a:srgbClr val="003D6A"/>
                </a:solidFill>
              </a:rPr>
              <a:t>, </a:t>
            </a:r>
            <a:r>
              <a:rPr lang="de-DE" dirty="0" err="1">
                <a:solidFill>
                  <a:srgbClr val="003D6A"/>
                </a:solidFill>
              </a:rPr>
              <a:t>flexibility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and</a:t>
            </a:r>
            <a:r>
              <a:rPr lang="de-DE" dirty="0">
                <a:solidFill>
                  <a:srgbClr val="003D6A"/>
                </a:solidFill>
              </a:rPr>
              <a:t>…</a:t>
            </a:r>
          </a:p>
        </p:txBody>
      </p:sp>
      <p:grpSp>
        <p:nvGrpSpPr>
          <p:cNvPr id="122" name="Gruppieren 54"/>
          <p:cNvGrpSpPr/>
          <p:nvPr/>
        </p:nvGrpSpPr>
        <p:grpSpPr>
          <a:xfrm>
            <a:off x="1876345" y="1522033"/>
            <a:ext cx="2593582" cy="1263233"/>
            <a:chOff x="4566695" y="3826292"/>
            <a:chExt cx="2885615" cy="1574426"/>
          </a:xfrm>
        </p:grpSpPr>
        <p:sp>
          <p:nvSpPr>
            <p:cNvPr id="134" name="Rechteck 133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36" name="Gruppieren 146"/>
            <p:cNvGrpSpPr/>
            <p:nvPr/>
          </p:nvGrpSpPr>
          <p:grpSpPr>
            <a:xfrm>
              <a:off x="4566695" y="3826292"/>
              <a:ext cx="2885615" cy="1574426"/>
              <a:chOff x="-219618" y="687388"/>
              <a:chExt cx="2885615" cy="1574426"/>
            </a:xfrm>
          </p:grpSpPr>
          <p:grpSp>
            <p:nvGrpSpPr>
              <p:cNvPr id="138" name="Gruppieren 43"/>
              <p:cNvGrpSpPr/>
              <p:nvPr/>
            </p:nvGrpSpPr>
            <p:grpSpPr>
              <a:xfrm>
                <a:off x="881063" y="687388"/>
                <a:ext cx="1784934" cy="1574426"/>
                <a:chOff x="823913" y="696913"/>
                <a:chExt cx="1784934" cy="1758714"/>
              </a:xfrm>
            </p:grpSpPr>
            <p:grpSp>
              <p:nvGrpSpPr>
                <p:cNvPr id="140" name="Gruppieren 20"/>
                <p:cNvGrpSpPr/>
                <p:nvPr/>
              </p:nvGrpSpPr>
              <p:grpSpPr>
                <a:xfrm>
                  <a:off x="823913" y="696913"/>
                  <a:ext cx="1722302" cy="1323975"/>
                  <a:chOff x="1509712" y="1028697"/>
                  <a:chExt cx="1722302" cy="1438278"/>
                </a:xfrm>
              </p:grpSpPr>
              <p:cxnSp>
                <p:nvCxnSpPr>
                  <p:cNvPr id="142" name="Gerade Verbindung 59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Gerade Verbindung 60"/>
                  <p:cNvCxnSpPr/>
                  <p:nvPr/>
                </p:nvCxnSpPr>
                <p:spPr bwMode="auto">
                  <a:xfrm>
                    <a:off x="1509712" y="2466975"/>
                    <a:ext cx="1722302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1" name="Textfeld 140"/>
                <p:cNvSpPr txBox="1"/>
                <p:nvPr/>
              </p:nvSpPr>
              <p:spPr>
                <a:xfrm>
                  <a:off x="2030636" y="2027130"/>
                  <a:ext cx="578211" cy="4284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139" name="Textfeld 138"/>
              <p:cNvSpPr txBox="1"/>
              <p:nvPr/>
            </p:nvSpPr>
            <p:spPr>
              <a:xfrm>
                <a:off x="-219618" y="719303"/>
                <a:ext cx="1105441" cy="652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Process</a:t>
                </a:r>
                <a:r>
                  <a:rPr lang="de-DE" sz="1400" dirty="0">
                    <a:solidFill>
                      <a:srgbClr val="003D6A"/>
                    </a:solidFill>
                  </a:rPr>
                  <a:t> </a:t>
                </a:r>
                <a:r>
                  <a:rPr lang="de-DE" sz="1400" dirty="0" err="1">
                    <a:solidFill>
                      <a:srgbClr val="003D6A"/>
                    </a:solidFill>
                  </a:rPr>
                  <a:t>dynamics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cxnSp>
        <p:nvCxnSpPr>
          <p:cNvPr id="144" name="Gerade Verbindung 54"/>
          <p:cNvCxnSpPr/>
          <p:nvPr/>
        </p:nvCxnSpPr>
        <p:spPr bwMode="auto">
          <a:xfrm flipV="1">
            <a:off x="6092183" y="1790398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5" name="Freihandform 144"/>
          <p:cNvSpPr/>
          <p:nvPr/>
        </p:nvSpPr>
        <p:spPr bwMode="auto">
          <a:xfrm>
            <a:off x="3033197" y="1679656"/>
            <a:ext cx="1298524" cy="622987"/>
          </a:xfrm>
          <a:custGeom>
            <a:avLst/>
            <a:gdLst>
              <a:gd name="connsiteX0" fmla="*/ 0 w 1247775"/>
              <a:gd name="connsiteY0" fmla="*/ 942975 h 942975"/>
              <a:gd name="connsiteX1" fmla="*/ 114300 w 1247775"/>
              <a:gd name="connsiteY1" fmla="*/ 790575 h 942975"/>
              <a:gd name="connsiteX2" fmla="*/ 371475 w 1247775"/>
              <a:gd name="connsiteY2" fmla="*/ 733425 h 942975"/>
              <a:gd name="connsiteX3" fmla="*/ 533400 w 1247775"/>
              <a:gd name="connsiteY3" fmla="*/ 600075 h 942975"/>
              <a:gd name="connsiteX4" fmla="*/ 742950 w 1247775"/>
              <a:gd name="connsiteY4" fmla="*/ 590550 h 942975"/>
              <a:gd name="connsiteX5" fmla="*/ 952500 w 1247775"/>
              <a:gd name="connsiteY5" fmla="*/ 428625 h 942975"/>
              <a:gd name="connsiteX6" fmla="*/ 1247775 w 1247775"/>
              <a:gd name="connsiteY6" fmla="*/ 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7775" h="942975">
                <a:moveTo>
                  <a:pt x="0" y="942975"/>
                </a:moveTo>
                <a:cubicBezTo>
                  <a:pt x="26194" y="884237"/>
                  <a:pt x="52388" y="825500"/>
                  <a:pt x="114300" y="790575"/>
                </a:cubicBezTo>
                <a:cubicBezTo>
                  <a:pt x="176213" y="755650"/>
                  <a:pt x="301625" y="765175"/>
                  <a:pt x="371475" y="733425"/>
                </a:cubicBezTo>
                <a:cubicBezTo>
                  <a:pt x="441325" y="701675"/>
                  <a:pt x="471488" y="623887"/>
                  <a:pt x="533400" y="600075"/>
                </a:cubicBezTo>
                <a:cubicBezTo>
                  <a:pt x="595312" y="576263"/>
                  <a:pt x="673100" y="619125"/>
                  <a:pt x="742950" y="590550"/>
                </a:cubicBezTo>
                <a:cubicBezTo>
                  <a:pt x="812800" y="561975"/>
                  <a:pt x="868363" y="527050"/>
                  <a:pt x="952500" y="428625"/>
                </a:cubicBezTo>
                <a:cubicBezTo>
                  <a:pt x="1036638" y="330200"/>
                  <a:pt x="1247775" y="0"/>
                  <a:pt x="1247775" y="0"/>
                </a:cubicBezTo>
              </a:path>
            </a:pathLst>
          </a:cu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82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none" strike="noStrike" cap="none" normalizeH="0" baseline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</a:endParaRPr>
          </a:p>
        </p:txBody>
      </p:sp>
      <p:grpSp>
        <p:nvGrpSpPr>
          <p:cNvPr id="146" name="Gruppieren 54"/>
          <p:cNvGrpSpPr/>
          <p:nvPr/>
        </p:nvGrpSpPr>
        <p:grpSpPr>
          <a:xfrm>
            <a:off x="3200072" y="3084396"/>
            <a:ext cx="2774707" cy="1263233"/>
            <a:chOff x="4365178" y="3826292"/>
            <a:chExt cx="3087131" cy="1574426"/>
          </a:xfrm>
        </p:grpSpPr>
        <p:sp>
          <p:nvSpPr>
            <p:cNvPr id="147" name="Rechteck 146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48" name="Gruppieren 226"/>
            <p:cNvGrpSpPr/>
            <p:nvPr/>
          </p:nvGrpSpPr>
          <p:grpSpPr>
            <a:xfrm>
              <a:off x="4365178" y="3826292"/>
              <a:ext cx="3087131" cy="1574426"/>
              <a:chOff x="4374703" y="3645317"/>
              <a:chExt cx="3087131" cy="1574426"/>
            </a:xfrm>
          </p:grpSpPr>
          <p:grpSp>
            <p:nvGrpSpPr>
              <p:cNvPr id="149" name="Gruppieren 146"/>
              <p:cNvGrpSpPr/>
              <p:nvPr/>
            </p:nvGrpSpPr>
            <p:grpSpPr>
              <a:xfrm>
                <a:off x="4374703" y="3645317"/>
                <a:ext cx="3087131" cy="1574426"/>
                <a:chOff x="-421135" y="687388"/>
                <a:chExt cx="3087131" cy="1574426"/>
              </a:xfrm>
            </p:grpSpPr>
            <p:grpSp>
              <p:nvGrpSpPr>
                <p:cNvPr id="151" name="Gruppieren 43"/>
                <p:cNvGrpSpPr/>
                <p:nvPr/>
              </p:nvGrpSpPr>
              <p:grpSpPr>
                <a:xfrm>
                  <a:off x="881063" y="687388"/>
                  <a:ext cx="1784933" cy="1574426"/>
                  <a:chOff x="823913" y="696913"/>
                  <a:chExt cx="1784933" cy="1758714"/>
                </a:xfrm>
              </p:grpSpPr>
              <p:grpSp>
                <p:nvGrpSpPr>
                  <p:cNvPr id="153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55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54" name="Textfeld 153"/>
                  <p:cNvSpPr txBox="1"/>
                  <p:nvPr/>
                </p:nvSpPr>
                <p:spPr>
                  <a:xfrm>
                    <a:off x="2030636" y="2027130"/>
                    <a:ext cx="578210" cy="4284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152" name="Textfeld 151"/>
                <p:cNvSpPr txBox="1"/>
                <p:nvPr/>
              </p:nvSpPr>
              <p:spPr>
                <a:xfrm>
                  <a:off x="-421135" y="719303"/>
                  <a:ext cx="1306958" cy="6521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de-DE" sz="1400" dirty="0" err="1">
                      <a:solidFill>
                        <a:srgbClr val="003D6A"/>
                      </a:solidFill>
                    </a:rPr>
                    <a:t>Energy</a:t>
                  </a:r>
                  <a:r>
                    <a:rPr lang="de-DE" sz="1400" dirty="0">
                      <a:solidFill>
                        <a:srgbClr val="003D6A"/>
                      </a:solidFill>
                    </a:rPr>
                    <a:t> </a:t>
                  </a:r>
                  <a:r>
                    <a:rPr lang="de-DE" sz="1400" dirty="0" err="1">
                      <a:solidFill>
                        <a:srgbClr val="003D6A"/>
                      </a:solidFill>
                    </a:rPr>
                    <a:t>consumption</a:t>
                  </a:r>
                  <a:endParaRPr lang="de-DE" sz="1400" dirty="0">
                    <a:solidFill>
                      <a:srgbClr val="003D6A"/>
                    </a:solidFill>
                  </a:endParaRPr>
                </a:p>
              </p:txBody>
            </p:sp>
          </p:grpSp>
          <p:cxnSp>
            <p:nvCxnSpPr>
              <p:cNvPr id="150" name="Gerade Verbindung 54"/>
              <p:cNvCxnSpPr/>
              <p:nvPr/>
            </p:nvCxnSpPr>
            <p:spPr bwMode="auto">
              <a:xfrm>
                <a:off x="5868919" y="4018660"/>
                <a:ext cx="1322455" cy="291228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65" name="Rechteck 64"/>
          <p:cNvSpPr/>
          <p:nvPr/>
        </p:nvSpPr>
        <p:spPr>
          <a:xfrm>
            <a:off x="4742355" y="1352912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6" name="Rechteck 65"/>
          <p:cNvSpPr/>
          <p:nvPr/>
        </p:nvSpPr>
        <p:spPr>
          <a:xfrm>
            <a:off x="1797746" y="1352298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0" name="Rechteck 69"/>
          <p:cNvSpPr/>
          <p:nvPr/>
        </p:nvSpPr>
        <p:spPr>
          <a:xfrm>
            <a:off x="3291409" y="2907048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59" name="Fußzeilenplatzhalter 3"/>
          <p:cNvSpPr txBox="1">
            <a:spLocks/>
          </p:cNvSpPr>
          <p:nvPr/>
        </p:nvSpPr>
        <p:spPr>
          <a:xfrm>
            <a:off x="723846" y="6425181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/>
              <a:t>ROTA Power </a:t>
            </a:r>
            <a:r>
              <a:rPr lang="de-DE" dirty="0" err="1"/>
              <a:t>Lathe</a:t>
            </a:r>
            <a:r>
              <a:rPr lang="de-DE" dirty="0"/>
              <a:t> Chucks </a:t>
            </a:r>
            <a:r>
              <a:rPr lang="de-DE" dirty="0" err="1"/>
              <a:t>with</a:t>
            </a:r>
            <a:r>
              <a:rPr lang="de-DE" dirty="0"/>
              <a:t> Through-hole, Name, Date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63FDD7-A3C4-47CF-8B93-479053F5370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954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hlinkClick r:id="" action="ppaction://noaction"/>
          </p:cNvPr>
          <p:cNvSpPr/>
          <p:nvPr/>
        </p:nvSpPr>
        <p:spPr>
          <a:xfrm>
            <a:off x="4961287" y="1613198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hlinkClick r:id="" action="ppaction://noaction"/>
          </p:cNvPr>
          <p:cNvSpPr/>
          <p:nvPr/>
        </p:nvSpPr>
        <p:spPr>
          <a:xfrm>
            <a:off x="3491474" y="400943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hlinkClick r:id="rId2" action="ppaction://hlinksldjump"/>
          </p:cNvPr>
          <p:cNvSpPr/>
          <p:nvPr/>
        </p:nvSpPr>
        <p:spPr>
          <a:xfrm>
            <a:off x="571533" y="4007471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2030730" y="1613198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</a:t>
            </a:r>
            <a:r>
              <a:rPr lang="de-DE" dirty="0" err="1"/>
              <a:t>Overview</a:t>
            </a:r>
            <a:br>
              <a:rPr lang="de-DE" dirty="0"/>
            </a:br>
            <a:r>
              <a:rPr lang="de-DE" sz="1800" dirty="0"/>
              <a:t>Power </a:t>
            </a:r>
            <a:r>
              <a:rPr lang="de-DE" sz="1800" dirty="0" err="1"/>
              <a:t>Lathe</a:t>
            </a:r>
            <a:r>
              <a:rPr lang="de-DE" sz="1800" dirty="0"/>
              <a:t> Chucks </a:t>
            </a:r>
            <a:r>
              <a:rPr lang="de-DE" sz="1800" dirty="0" err="1"/>
              <a:t>with</a:t>
            </a:r>
            <a:r>
              <a:rPr lang="de-DE" sz="1800" dirty="0"/>
              <a:t> Through-hole</a:t>
            </a:r>
          </a:p>
        </p:txBody>
      </p:sp>
      <p:sp>
        <p:nvSpPr>
          <p:cNvPr id="9" name="Rechteck 8">
            <a:hlinkClick r:id="rId2" action="ppaction://hlinksldjump"/>
          </p:cNvPr>
          <p:cNvSpPr/>
          <p:nvPr/>
        </p:nvSpPr>
        <p:spPr>
          <a:xfrm>
            <a:off x="571533" y="3699243"/>
            <a:ext cx="216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 plus 2/NCF plus 2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4946470" y="1304160"/>
            <a:ext cx="21748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NCA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3491473" y="3704290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NCD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2030730" y="1293149"/>
            <a:ext cx="217009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NCE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554" y="4100750"/>
            <a:ext cx="1681690" cy="1620000"/>
          </a:xfrm>
          <a:prstGeom prst="rect">
            <a:avLst/>
          </a:prstGeom>
        </p:spPr>
      </p:pic>
      <p:pic>
        <p:nvPicPr>
          <p:cNvPr id="12" name="Grafik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9" y="4088743"/>
            <a:ext cx="1656227" cy="1620000"/>
          </a:xfrm>
          <a:prstGeom prst="rect">
            <a:avLst/>
          </a:prstGeom>
        </p:spPr>
      </p:pic>
      <p:pic>
        <p:nvPicPr>
          <p:cNvPr id="13" name="Grafik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42" y="1707678"/>
            <a:ext cx="1616059" cy="1620000"/>
          </a:xfrm>
          <a:prstGeom prst="rect">
            <a:avLst/>
          </a:prstGeom>
        </p:spPr>
      </p:pic>
      <p:sp>
        <p:nvSpPr>
          <p:cNvPr id="20" name="Rechteck 19">
            <a:hlinkClick r:id="" action="ppaction://noaction"/>
          </p:cNvPr>
          <p:cNvSpPr/>
          <p:nvPr/>
        </p:nvSpPr>
        <p:spPr>
          <a:xfrm>
            <a:off x="6406675" y="3985597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hlinkClick r:id="" action="ppaction://noaction"/>
          </p:cNvPr>
          <p:cNvSpPr/>
          <p:nvPr/>
        </p:nvSpPr>
        <p:spPr>
          <a:xfrm>
            <a:off x="6406674" y="3680453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NCK plus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2" name="Grafik 21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28" y="4075597"/>
            <a:ext cx="1654080" cy="1620000"/>
          </a:xfrm>
          <a:prstGeom prst="rect">
            <a:avLst/>
          </a:prstGeom>
        </p:spPr>
      </p:pic>
      <p:pic>
        <p:nvPicPr>
          <p:cNvPr id="25" name="Grafik 24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456" y="1733434"/>
            <a:ext cx="1761103" cy="161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4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 plus 2 / NCF plus 2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1312" t="5814" r="-1" b="1354"/>
          <a:stretch/>
        </p:blipFill>
        <p:spPr>
          <a:xfrm>
            <a:off x="561443" y="1629000"/>
            <a:ext cx="5135954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5756000" y="1629000"/>
            <a:ext cx="2880000" cy="3610574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400" b="1" u="sng" dirty="0" err="1"/>
              <a:t>Clamping</a:t>
            </a:r>
            <a:r>
              <a:rPr lang="de-DE" sz="1400" b="1" u="sng" dirty="0"/>
              <a:t> </a:t>
            </a:r>
            <a:r>
              <a:rPr lang="de-DE" sz="1400" b="1" u="sng" dirty="0" err="1"/>
              <a:t>device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 NCF plus 2 185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hard</a:t>
            </a:r>
            <a:r>
              <a:rPr lang="de-DE" sz="1400" dirty="0"/>
              <a:t> </a:t>
            </a:r>
            <a:r>
              <a:rPr lang="de-DE" sz="1400" dirty="0" err="1"/>
              <a:t>stepped</a:t>
            </a:r>
            <a:r>
              <a:rPr lang="de-DE" sz="1400" dirty="0"/>
              <a:t> </a:t>
            </a:r>
            <a:r>
              <a:rPr lang="de-DE" sz="1400" dirty="0" err="1"/>
              <a:t>jaws</a:t>
            </a:r>
            <a:r>
              <a:rPr lang="de-DE" sz="1400" dirty="0"/>
              <a:t>. 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Features/</a:t>
            </a:r>
            <a:r>
              <a:rPr lang="de-DE" sz="1400" b="1" u="sng" dirty="0" err="1"/>
              <a:t>Application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O.T.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bars</a:t>
            </a:r>
            <a:r>
              <a:rPr lang="de-DE" sz="1400" dirty="0"/>
              <a:t> in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through</a:t>
            </a:r>
            <a:r>
              <a:rPr lang="de-DE" sz="1400" dirty="0"/>
              <a:t>-hole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hard</a:t>
            </a:r>
            <a:r>
              <a:rPr lang="de-DE" sz="1400" dirty="0"/>
              <a:t> </a:t>
            </a:r>
            <a:r>
              <a:rPr lang="de-DE" sz="1400" dirty="0" err="1"/>
              <a:t>stepped</a:t>
            </a:r>
            <a:r>
              <a:rPr lang="de-DE" sz="1400" dirty="0"/>
              <a:t> </a:t>
            </a:r>
            <a:r>
              <a:rPr lang="de-DE" sz="1400" dirty="0" err="1"/>
              <a:t>jaws</a:t>
            </a:r>
            <a:r>
              <a:rPr lang="de-DE" sz="1400" dirty="0"/>
              <a:t>. </a:t>
            </a:r>
            <a:r>
              <a:rPr lang="de-DE" sz="1400" dirty="0" err="1"/>
              <a:t>Precise</a:t>
            </a:r>
            <a:r>
              <a:rPr lang="de-DE" sz="1400" dirty="0"/>
              <a:t>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automated</a:t>
            </a:r>
            <a:r>
              <a:rPr lang="de-DE" sz="1400" dirty="0"/>
              <a:t> </a:t>
            </a:r>
            <a:r>
              <a:rPr lang="de-DE" sz="1400" dirty="0" err="1"/>
              <a:t>loading</a:t>
            </a:r>
            <a:r>
              <a:rPr lang="de-DE" sz="1400" dirty="0"/>
              <a:t> via bar </a:t>
            </a:r>
            <a:r>
              <a:rPr lang="de-DE" sz="1400" dirty="0" err="1"/>
              <a:t>loader</a:t>
            </a:r>
            <a:r>
              <a:rPr lang="de-DE" sz="1400" dirty="0"/>
              <a:t>. </a:t>
            </a:r>
            <a:r>
              <a:rPr lang="de-DE" sz="1400" dirty="0" err="1"/>
              <a:t>Highest</a:t>
            </a:r>
            <a:r>
              <a:rPr lang="de-DE" sz="1400" dirty="0"/>
              <a:t> </a:t>
            </a:r>
            <a:r>
              <a:rPr lang="de-DE" sz="1400" dirty="0" err="1"/>
              <a:t>dynamics</a:t>
            </a:r>
            <a:r>
              <a:rPr lang="de-DE" sz="1400" dirty="0"/>
              <a:t> </a:t>
            </a:r>
            <a:r>
              <a:rPr lang="de-DE" sz="1400" dirty="0" err="1"/>
              <a:t>thanks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integrated</a:t>
            </a:r>
            <a:r>
              <a:rPr lang="de-DE" sz="1400" dirty="0"/>
              <a:t> </a:t>
            </a:r>
            <a:r>
              <a:rPr lang="de-DE" sz="1400" dirty="0" err="1"/>
              <a:t>centrifugal</a:t>
            </a:r>
            <a:r>
              <a:rPr lang="de-DE" sz="1400" dirty="0"/>
              <a:t> </a:t>
            </a:r>
            <a:r>
              <a:rPr lang="de-DE" sz="1400" dirty="0" err="1"/>
              <a:t>force</a:t>
            </a:r>
            <a:r>
              <a:rPr lang="de-DE" sz="1400" dirty="0"/>
              <a:t> </a:t>
            </a:r>
            <a:r>
              <a:rPr lang="de-DE" sz="1400" dirty="0" err="1"/>
              <a:t>compensation</a:t>
            </a:r>
            <a:r>
              <a:rPr lang="de-DE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14921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72" y="1321305"/>
            <a:ext cx="5261129" cy="43116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 plus 2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774731"/>
            <a:ext cx="2880000" cy="3497490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Wedge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hook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drive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Hardened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extremely</a:t>
            </a:r>
            <a:r>
              <a:rPr lang="de-DE" sz="1400" dirty="0">
                <a:solidFill>
                  <a:srgbClr val="00446B"/>
                </a:solidFill>
              </a:rPr>
              <a:t> rigid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Large </a:t>
            </a:r>
            <a:r>
              <a:rPr lang="de-DE" sz="1400" dirty="0" err="1">
                <a:solidFill>
                  <a:srgbClr val="00446B"/>
                </a:solidFill>
              </a:rPr>
              <a:t>through</a:t>
            </a:r>
            <a:r>
              <a:rPr lang="de-DE" sz="1400" dirty="0">
                <a:solidFill>
                  <a:srgbClr val="00446B"/>
                </a:solidFill>
              </a:rPr>
              <a:t>-hole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Optimized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lubrication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Mounting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threads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Base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serration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Robust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advanced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wedge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hook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Innovative </a:t>
            </a:r>
            <a:r>
              <a:rPr lang="de-DE" sz="1400" dirty="0" err="1">
                <a:solidFill>
                  <a:srgbClr val="00446B"/>
                </a:solidFill>
              </a:rPr>
              <a:t>piston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guidance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Weight-optimized</a:t>
            </a:r>
            <a:r>
              <a:rPr lang="de-DE" sz="1400" dirty="0">
                <a:solidFill>
                  <a:srgbClr val="00446B"/>
                </a:solidFill>
              </a:rPr>
              <a:t> design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Modular </a:t>
            </a:r>
            <a:r>
              <a:rPr lang="de-DE" sz="1400" dirty="0" err="1">
                <a:solidFill>
                  <a:srgbClr val="00446B"/>
                </a:solidFill>
              </a:rPr>
              <a:t>center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sleeve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Additional </a:t>
            </a:r>
            <a:r>
              <a:rPr lang="de-DE" sz="1400" dirty="0" err="1">
                <a:solidFill>
                  <a:srgbClr val="00446B"/>
                </a:solidFill>
              </a:rPr>
              <a:t>seals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101768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822692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617544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909198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195530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477123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781338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42988" y="4055173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342923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5129051" y="2659160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066266" y="3361731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864274" y="2408980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4454836" y="3219666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853274" y="2852549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1838404" y="3937159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3244497" y="3809311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4062903" y="1555280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1923377" y="1906358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3829448" y="2349606"/>
            <a:ext cx="303649" cy="198000"/>
            <a:chOff x="4574032" y="733042"/>
            <a:chExt cx="408078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5798885" y="4641199"/>
            <a:ext cx="303649" cy="198000"/>
            <a:chOff x="4574032" y="733042"/>
            <a:chExt cx="408078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5792868" y="4937883"/>
            <a:ext cx="303649" cy="198000"/>
            <a:chOff x="4574032" y="733042"/>
            <a:chExt cx="408078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2208894" y="3748537"/>
            <a:ext cx="303649" cy="198000"/>
            <a:chOff x="4574032" y="733042"/>
            <a:chExt cx="408078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1876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37" y="1384348"/>
            <a:ext cx="5222693" cy="428113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NCF plus 2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280456"/>
            <a:ext cx="2880000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Wedge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hook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drive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Hardened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extremely</a:t>
            </a:r>
            <a:r>
              <a:rPr lang="de-DE" sz="1400" dirty="0">
                <a:solidFill>
                  <a:srgbClr val="00446B"/>
                </a:solidFill>
              </a:rPr>
              <a:t> rigid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Large </a:t>
            </a:r>
            <a:r>
              <a:rPr lang="de-DE" sz="1400" dirty="0" err="1">
                <a:solidFill>
                  <a:srgbClr val="00446B"/>
                </a:solidFill>
              </a:rPr>
              <a:t>through</a:t>
            </a:r>
            <a:r>
              <a:rPr lang="de-DE" sz="1400" dirty="0">
                <a:solidFill>
                  <a:srgbClr val="00446B"/>
                </a:solidFill>
              </a:rPr>
              <a:t>-hole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Optimized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lubrication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Mounting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threads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Base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serration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Integrated </a:t>
            </a:r>
            <a:r>
              <a:rPr lang="de-DE" sz="1400" dirty="0" err="1">
                <a:solidFill>
                  <a:srgbClr val="00446B"/>
                </a:solidFill>
              </a:rPr>
              <a:t>centrifugal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force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compensation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Robust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advanced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wedge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hook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Innovative </a:t>
            </a:r>
            <a:r>
              <a:rPr lang="de-DE" sz="1400" dirty="0" err="1">
                <a:solidFill>
                  <a:srgbClr val="00446B"/>
                </a:solidFill>
              </a:rPr>
              <a:t>piston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guidance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Integrated, </a:t>
            </a:r>
            <a:r>
              <a:rPr lang="de-DE" sz="1400" dirty="0" err="1">
                <a:solidFill>
                  <a:srgbClr val="00446B"/>
                </a:solidFill>
              </a:rPr>
              <a:t>patented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grease</a:t>
            </a:r>
            <a:r>
              <a:rPr lang="de-DE" sz="1400" dirty="0">
                <a:solidFill>
                  <a:srgbClr val="00446B"/>
                </a:solidFill>
              </a:rPr>
              <a:t>-pump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Weight-optimized</a:t>
            </a:r>
            <a:r>
              <a:rPr lang="de-DE" sz="1400" dirty="0">
                <a:solidFill>
                  <a:srgbClr val="00446B"/>
                </a:solidFill>
              </a:rPr>
              <a:t> design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Modular </a:t>
            </a:r>
            <a:r>
              <a:rPr lang="de-DE" sz="1400" dirty="0" err="1">
                <a:solidFill>
                  <a:srgbClr val="00446B"/>
                </a:solidFill>
              </a:rPr>
              <a:t>center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sleeve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Additional </a:t>
            </a:r>
            <a:r>
              <a:rPr lang="de-DE" sz="1400" dirty="0" err="1">
                <a:solidFill>
                  <a:srgbClr val="00446B"/>
                </a:solidFill>
              </a:rPr>
              <a:t>seals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607493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328417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123269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414923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701255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2982848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287063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42988" y="3775086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079309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5116476" y="2730825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069986" y="3396125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808869" y="2321932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4381144" y="3316075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798811" y="2897081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1295140" y="4121766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1748808" y="3967268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3073456" y="3790306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1916591" y="1962929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4079794" y="4425582"/>
            <a:ext cx="303649" cy="198000"/>
            <a:chOff x="4574032" y="733042"/>
            <a:chExt cx="408078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5798885" y="4361110"/>
            <a:ext cx="303649" cy="198000"/>
            <a:chOff x="4574032" y="733042"/>
            <a:chExt cx="408078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5792868" y="4855508"/>
            <a:ext cx="303649" cy="198000"/>
            <a:chOff x="4574032" y="733042"/>
            <a:chExt cx="408078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4007914" y="1649547"/>
            <a:ext cx="303649" cy="198000"/>
            <a:chOff x="4574032" y="733042"/>
            <a:chExt cx="408078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5784137" y="5422777"/>
            <a:ext cx="303649" cy="198000"/>
            <a:chOff x="4574032" y="733042"/>
            <a:chExt cx="408078" cy="271350"/>
          </a:xfrm>
        </p:grpSpPr>
        <p:sp>
          <p:nvSpPr>
            <p:cNvPr id="74" name="Ellipse 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13</a:t>
              </a: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2175545" y="3697101"/>
            <a:ext cx="303649" cy="198000"/>
            <a:chOff x="4574032" y="733042"/>
            <a:chExt cx="408078" cy="271350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13</a:t>
              </a: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5792868" y="5146143"/>
            <a:ext cx="303649" cy="198000"/>
            <a:chOff x="4574032" y="733042"/>
            <a:chExt cx="408078" cy="271350"/>
          </a:xfrm>
        </p:grpSpPr>
        <p:sp>
          <p:nvSpPr>
            <p:cNvPr id="80" name="Ellipse 7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82" name="Gruppieren 81"/>
          <p:cNvGrpSpPr/>
          <p:nvPr/>
        </p:nvGrpSpPr>
        <p:grpSpPr>
          <a:xfrm>
            <a:off x="3748501" y="2327169"/>
            <a:ext cx="303649" cy="198000"/>
            <a:chOff x="4574032" y="733042"/>
            <a:chExt cx="408078" cy="271350"/>
          </a:xfrm>
        </p:grpSpPr>
        <p:sp>
          <p:nvSpPr>
            <p:cNvPr id="83" name="Ellipse 8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4702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76" y="1558552"/>
            <a:ext cx="2335196" cy="1460964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252341" y="3616688"/>
            <a:ext cx="417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Optimized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wedge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hook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and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precision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jaw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guidance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 plus 2 / NCF plus 2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Modular Center </a:t>
            </a:r>
            <a:r>
              <a:rPr lang="de-DE" sz="1600" b="1" dirty="0" err="1">
                <a:solidFill>
                  <a:srgbClr val="003D6A"/>
                </a:solidFill>
              </a:rPr>
              <a:t>Sleeve</a:t>
            </a:r>
            <a:r>
              <a:rPr lang="de-DE" sz="1600" b="1" dirty="0">
                <a:solidFill>
                  <a:srgbClr val="003D6A"/>
                </a:solidFill>
              </a:rPr>
              <a:t> System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Changing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center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sleeve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26" name="Gruppieren 25"/>
          <p:cNvGrpSpPr/>
          <p:nvPr/>
        </p:nvGrpSpPr>
        <p:grpSpPr>
          <a:xfrm>
            <a:off x="2913949" y="1440088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1280972" y="1619907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3055876" y="1411871"/>
            <a:ext cx="133991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200" dirty="0" err="1">
                <a:solidFill>
                  <a:srgbClr val="003D6A"/>
                </a:solidFill>
              </a:rPr>
              <a:t>Adjustable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stop</a:t>
            </a:r>
            <a:r>
              <a:rPr lang="de-DE" sz="1200" dirty="0">
                <a:solidFill>
                  <a:srgbClr val="003D6A"/>
                </a:solidFill>
              </a:rPr>
              <a:t> in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center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sleeve</a:t>
            </a:r>
            <a:endParaRPr lang="de-DE" sz="12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200" dirty="0">
                <a:solidFill>
                  <a:srgbClr val="003D6A"/>
                </a:solidFill>
              </a:rPr>
              <a:t>Part </a:t>
            </a:r>
            <a:r>
              <a:rPr lang="de-DE" sz="1200" dirty="0" err="1">
                <a:solidFill>
                  <a:srgbClr val="003D6A"/>
                </a:solidFill>
              </a:rPr>
              <a:t>ejector</a:t>
            </a:r>
            <a:r>
              <a:rPr lang="de-DE" sz="1200" dirty="0">
                <a:solidFill>
                  <a:srgbClr val="003D6A"/>
                </a:solidFill>
              </a:rPr>
              <a:t> in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center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sleeve</a:t>
            </a:r>
            <a:endParaRPr lang="de-DE" sz="12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200" dirty="0" err="1">
                <a:solidFill>
                  <a:srgbClr val="003D6A"/>
                </a:solidFill>
              </a:rPr>
              <a:t>Coolant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nozzles</a:t>
            </a:r>
            <a:r>
              <a:rPr lang="de-DE" sz="1200" dirty="0">
                <a:solidFill>
                  <a:srgbClr val="003D6A"/>
                </a:solidFill>
              </a:rPr>
              <a:t> in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center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sleeve</a:t>
            </a:r>
            <a:endParaRPr lang="de-DE" sz="12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200" dirty="0" err="1">
                <a:solidFill>
                  <a:srgbClr val="003D6A"/>
                </a:solidFill>
              </a:rPr>
              <a:t>Closed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center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sleeve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29" name="Gruppieren 28"/>
          <p:cNvGrpSpPr/>
          <p:nvPr/>
        </p:nvGrpSpPr>
        <p:grpSpPr>
          <a:xfrm>
            <a:off x="1844533" y="1910708"/>
            <a:ext cx="198000" cy="198000"/>
            <a:chOff x="4645063" y="729193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2906458" y="1863177"/>
            <a:ext cx="198000" cy="198000"/>
            <a:chOff x="4645063" y="729193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2310842" y="2597440"/>
            <a:ext cx="198000" cy="198000"/>
            <a:chOff x="4645063" y="729193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2910412" y="2322185"/>
            <a:ext cx="198000" cy="198000"/>
            <a:chOff x="4645063" y="729193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1631785" y="2799394"/>
            <a:ext cx="198000" cy="198000"/>
            <a:chOff x="4645063" y="729193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47" name="Gruppieren 46"/>
          <p:cNvGrpSpPr/>
          <p:nvPr/>
        </p:nvGrpSpPr>
        <p:grpSpPr>
          <a:xfrm>
            <a:off x="2902671" y="2777090"/>
            <a:ext cx="198000" cy="198000"/>
            <a:chOff x="4645063" y="729193"/>
            <a:chExt cx="266095" cy="271350"/>
          </a:xfrm>
        </p:grpSpPr>
        <p:sp>
          <p:nvSpPr>
            <p:cNvPr id="48" name="Ellipse 4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23" y="1527929"/>
            <a:ext cx="3266869" cy="142166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7" y="4310170"/>
            <a:ext cx="2184063" cy="1588868"/>
          </a:xfrm>
          <a:prstGeom prst="rect">
            <a:avLst/>
          </a:prstGeom>
        </p:spPr>
      </p:pic>
      <p:grpSp>
        <p:nvGrpSpPr>
          <p:cNvPr id="50" name="Gruppieren 49"/>
          <p:cNvGrpSpPr/>
          <p:nvPr/>
        </p:nvGrpSpPr>
        <p:grpSpPr>
          <a:xfrm>
            <a:off x="618189" y="4322875"/>
            <a:ext cx="198000" cy="198000"/>
            <a:chOff x="4645063" y="729193"/>
            <a:chExt cx="266095" cy="271350"/>
          </a:xfrm>
        </p:grpSpPr>
        <p:sp>
          <p:nvSpPr>
            <p:cNvPr id="51" name="Ellipse 5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2917076" y="4590630"/>
            <a:ext cx="198000" cy="198000"/>
            <a:chOff x="4645063" y="729193"/>
            <a:chExt cx="266095" cy="271350"/>
          </a:xfrm>
        </p:grpSpPr>
        <p:sp>
          <p:nvSpPr>
            <p:cNvPr id="54" name="Ellipse 5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1178836" y="4901780"/>
            <a:ext cx="198000" cy="198000"/>
            <a:chOff x="4645063" y="729193"/>
            <a:chExt cx="266095" cy="271350"/>
          </a:xfrm>
        </p:grpSpPr>
        <p:sp>
          <p:nvSpPr>
            <p:cNvPr id="57" name="Ellipse 5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2913838" y="4938362"/>
            <a:ext cx="198000" cy="198000"/>
            <a:chOff x="4645063" y="729193"/>
            <a:chExt cx="266095" cy="271350"/>
          </a:xfrm>
        </p:grpSpPr>
        <p:sp>
          <p:nvSpPr>
            <p:cNvPr id="60" name="Ellipse 5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3055876" y="4561788"/>
            <a:ext cx="1400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Trapezoidal</a:t>
            </a:r>
            <a:r>
              <a:rPr lang="de-DE" sz="1200" dirty="0">
                <a:solidFill>
                  <a:srgbClr val="003D6A"/>
                </a:solidFill>
              </a:rPr>
              <a:t> angle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Precision flat </a:t>
            </a:r>
            <a:r>
              <a:rPr lang="de-DE" sz="1200" dirty="0" err="1">
                <a:solidFill>
                  <a:srgbClr val="003D6A"/>
                </a:solidFill>
              </a:rPr>
              <a:t>guidance</a:t>
            </a:r>
            <a:endParaRPr lang="de-DE" sz="12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560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>
          <a:xfrm>
            <a:off x="4715890" y="2198066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NCF plus 2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25" name="Textfeld 24"/>
          <p:cNvSpPr txBox="1"/>
          <p:nvPr/>
        </p:nvSpPr>
        <p:spPr>
          <a:xfrm>
            <a:off x="251376" y="2201681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Integrated, </a:t>
            </a:r>
            <a:r>
              <a:rPr lang="de-DE" sz="1600" b="1" dirty="0" err="1">
                <a:solidFill>
                  <a:srgbClr val="003D6A"/>
                </a:solidFill>
              </a:rPr>
              <a:t>patented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grease</a:t>
            </a:r>
            <a:r>
              <a:rPr lang="de-DE" sz="1600" b="1" dirty="0">
                <a:solidFill>
                  <a:srgbClr val="003D6A"/>
                </a:solidFill>
              </a:rPr>
              <a:t>-pump </a:t>
            </a:r>
            <a:r>
              <a:rPr lang="de-DE" sz="1600" b="1" dirty="0" err="1">
                <a:solidFill>
                  <a:srgbClr val="003D6A"/>
                </a:solidFill>
              </a:rPr>
              <a:t>system</a:t>
            </a:r>
            <a:r>
              <a:rPr lang="de-DE" sz="1600" b="1" dirty="0">
                <a:solidFill>
                  <a:srgbClr val="003D6A"/>
                </a:solidFill>
              </a:rPr>
              <a:t> in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centrifugal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force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compensation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103" y="2790071"/>
            <a:ext cx="2063768" cy="1641682"/>
          </a:xfrm>
          <a:prstGeom prst="rect">
            <a:avLst/>
          </a:prstGeom>
        </p:spPr>
      </p:pic>
      <p:sp>
        <p:nvSpPr>
          <p:cNvPr id="51" name="Rechteck 50"/>
          <p:cNvSpPr/>
          <p:nvPr/>
        </p:nvSpPr>
        <p:spPr>
          <a:xfrm>
            <a:off x="254183" y="2193581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2" name="Grafik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974" y="2622381"/>
            <a:ext cx="1438921" cy="1776169"/>
          </a:xfrm>
          <a:prstGeom prst="rect">
            <a:avLst/>
          </a:prstGeom>
        </p:spPr>
      </p:pic>
      <p:sp>
        <p:nvSpPr>
          <p:cNvPr id="53" name="Textfeld 52"/>
          <p:cNvSpPr txBox="1"/>
          <p:nvPr/>
        </p:nvSpPr>
        <p:spPr>
          <a:xfrm>
            <a:off x="4717255" y="2204375"/>
            <a:ext cx="4177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Integrated </a:t>
            </a:r>
            <a:r>
              <a:rPr lang="de-DE" sz="1600" b="1" dirty="0" err="1">
                <a:solidFill>
                  <a:srgbClr val="003D6A"/>
                </a:solidFill>
              </a:rPr>
              <a:t>centrifugal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force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compensation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54" name="Gruppieren 53"/>
          <p:cNvGrpSpPr/>
          <p:nvPr/>
        </p:nvGrpSpPr>
        <p:grpSpPr>
          <a:xfrm>
            <a:off x="6017827" y="4132131"/>
            <a:ext cx="198000" cy="198000"/>
            <a:chOff x="4645063" y="729193"/>
            <a:chExt cx="266095" cy="271350"/>
          </a:xfrm>
        </p:grpSpPr>
        <p:sp>
          <p:nvSpPr>
            <p:cNvPr id="55" name="Ellipse 5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7" name="Gruppieren 56"/>
          <p:cNvGrpSpPr/>
          <p:nvPr/>
        </p:nvGrpSpPr>
        <p:grpSpPr>
          <a:xfrm>
            <a:off x="6696192" y="3008714"/>
            <a:ext cx="198000" cy="198000"/>
            <a:chOff x="4645063" y="729193"/>
            <a:chExt cx="266095" cy="271350"/>
          </a:xfrm>
        </p:grpSpPr>
        <p:sp>
          <p:nvSpPr>
            <p:cNvPr id="58" name="Ellipse 5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Textfeld 5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0" name="Gruppieren 59"/>
          <p:cNvGrpSpPr/>
          <p:nvPr/>
        </p:nvGrpSpPr>
        <p:grpSpPr>
          <a:xfrm>
            <a:off x="5701543" y="3148978"/>
            <a:ext cx="198000" cy="198000"/>
            <a:chOff x="4645063" y="729193"/>
            <a:chExt cx="266095" cy="271350"/>
          </a:xfrm>
        </p:grpSpPr>
        <p:sp>
          <p:nvSpPr>
            <p:cNvPr id="61" name="Ellipse 6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Textfeld 6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3" name="Gruppieren 62"/>
          <p:cNvGrpSpPr/>
          <p:nvPr/>
        </p:nvGrpSpPr>
        <p:grpSpPr>
          <a:xfrm>
            <a:off x="6692955" y="3570293"/>
            <a:ext cx="198000" cy="198000"/>
            <a:chOff x="4645063" y="729193"/>
            <a:chExt cx="266095" cy="271350"/>
          </a:xfrm>
        </p:grpSpPr>
        <p:sp>
          <p:nvSpPr>
            <p:cNvPr id="64" name="Ellipse 6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66" name="Textfeld 65"/>
          <p:cNvSpPr txBox="1"/>
          <p:nvPr/>
        </p:nvSpPr>
        <p:spPr>
          <a:xfrm>
            <a:off x="6834970" y="2987438"/>
            <a:ext cx="2047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Centrifugal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via </a:t>
            </a:r>
            <a:r>
              <a:rPr lang="de-DE" sz="1200" dirty="0" err="1">
                <a:solidFill>
                  <a:srgbClr val="003D6A"/>
                </a:solidFill>
              </a:rPr>
              <a:t>compensation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weight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support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</a:p>
          <a:p>
            <a:r>
              <a:rPr lang="de-DE" sz="1200" dirty="0">
                <a:solidFill>
                  <a:srgbClr val="003D6A"/>
                </a:solidFill>
              </a:rPr>
              <a:t>O. D.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endParaRPr lang="de-DE" sz="12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1905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770</Words>
  <Application>Microsoft Office PowerPoint</Application>
  <PresentationFormat>Bildschirmpräsentation (4:3)</PresentationFormat>
  <Paragraphs>304</Paragraphs>
  <Slides>13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ROTA Overview Power Lathe Chucks with Through-hole</vt:lpstr>
      <vt:lpstr>ROTA NC plus 2 / NCF plus 2 Example of application</vt:lpstr>
      <vt:lpstr>ROTA NC plus 2</vt:lpstr>
      <vt:lpstr>ROTA NCF plus 2</vt:lpstr>
      <vt:lpstr>ROTA NC plus 2 / NCF plus 2</vt:lpstr>
      <vt:lpstr>ROTA NCF plus 2</vt:lpstr>
      <vt:lpstr>ROTA NCF plus 2</vt:lpstr>
      <vt:lpstr>Variants ROTA NC plus 2/NCF plus 2</vt:lpstr>
      <vt:lpstr>SCHUNK Services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Sarah</cp:lastModifiedBy>
  <cp:revision>630</cp:revision>
  <cp:lastPrinted>2018-01-05T10:34:27Z</cp:lastPrinted>
  <dcterms:created xsi:type="dcterms:W3CDTF">2015-04-07T09:55:40Z</dcterms:created>
  <dcterms:modified xsi:type="dcterms:W3CDTF">2021-07-30T05:43:01Z</dcterms:modified>
</cp:coreProperties>
</file>