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538" r:id="rId2"/>
    <p:sldId id="506" r:id="rId3"/>
    <p:sldId id="504" r:id="rId4"/>
    <p:sldId id="515" r:id="rId5"/>
    <p:sldId id="497" r:id="rId6"/>
    <p:sldId id="516" r:id="rId7"/>
    <p:sldId id="530" r:id="rId8"/>
    <p:sldId id="279" r:id="rId9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9EE3"/>
    <a:srgbClr val="ECF1F8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54" autoAdjust="0"/>
    <p:restoredTop sz="94601" autoAdjust="0"/>
  </p:normalViewPr>
  <p:slideViewPr>
    <p:cSldViewPr snapToGrid="0" snapToObjects="1">
      <p:cViewPr varScale="1">
        <p:scale>
          <a:sx n="100" d="100"/>
          <a:sy n="100" d="100"/>
        </p:scale>
        <p:origin x="1482" y="90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13.09.2021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13.09.2021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DFF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DFF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DFF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DFF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DFF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DFF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640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ROTA DFF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slide" Target="slide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jpe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12" Type="http://schemas.openxmlformats.org/officeDocument/2006/relationships/image" Target="../media/image18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11" Type="http://schemas.openxmlformats.org/officeDocument/2006/relationships/image" Target="../media/image17.jpeg"/><Relationship Id="rId5" Type="http://schemas.openxmlformats.org/officeDocument/2006/relationships/image" Target="../media/image11.jpg"/><Relationship Id="rId15" Type="http://schemas.openxmlformats.org/officeDocument/2006/relationships/image" Target="../media/image21.png"/><Relationship Id="rId10" Type="http://schemas.openxmlformats.org/officeDocument/2006/relationships/image" Target="../media/image16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Relationship Id="rId1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2.jpg"/><Relationship Id="rId7" Type="http://schemas.openxmlformats.org/officeDocument/2006/relationships/image" Target="../media/image13.jpg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7.jpg"/><Relationship Id="rId9" Type="http://schemas.openxmlformats.org/officeDocument/2006/relationships/image" Target="../media/image2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ROTA DFF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Rotary Finger Chucks</a:t>
            </a:r>
          </a:p>
        </p:txBody>
      </p:sp>
      <p:pic>
        <p:nvPicPr>
          <p:cNvPr id="10" name="Grafik 9">
            <a:hlinkClick r:id="rId4" action="ppaction://hlinksldjump"/>
            <a:extLst>
              <a:ext uri="{FF2B5EF4-FFF2-40B4-BE49-F238E27FC236}">
                <a16:creationId xmlns:a16="http://schemas.microsoft.com/office/drawing/2014/main" id="{85D67BE2-9B62-4403-97BB-50A3D945555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615" y="640177"/>
            <a:ext cx="2868100" cy="327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13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overview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DFF</a:t>
            </a:r>
            <a:endParaRPr lang="de-DE" dirty="0"/>
          </a:p>
        </p:txBody>
      </p:sp>
      <p:cxnSp>
        <p:nvCxnSpPr>
          <p:cNvPr id="52" name="Gerader Verbinder 51"/>
          <p:cNvCxnSpPr/>
          <p:nvPr/>
        </p:nvCxnSpPr>
        <p:spPr>
          <a:xfrm>
            <a:off x="4458498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279946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9969" y="1989961"/>
            <a:ext cx="302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4304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46474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51" y="1339730"/>
            <a:ext cx="1797050" cy="489727"/>
          </a:xfrm>
          <a:prstGeom prst="rect">
            <a:avLst/>
          </a:prstGeom>
        </p:spPr>
      </p:pic>
      <p:sp>
        <p:nvSpPr>
          <p:cNvPr id="65" name="Rechteck 51"/>
          <p:cNvSpPr>
            <a:spLocks noChangeArrowheads="1"/>
          </p:cNvSpPr>
          <p:nvPr/>
        </p:nvSpPr>
        <p:spPr bwMode="auto">
          <a:xfrm>
            <a:off x="3490137" y="2106361"/>
            <a:ext cx="1956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B0F0"/>
                </a:solidFill>
                <a:latin typeface="+mj-lt"/>
              </a:rPr>
              <a:t>Clamping</a:t>
            </a:r>
            <a:r>
              <a:rPr lang="de-DE" altLang="de-DE" sz="1400" b="1" dirty="0">
                <a:solidFill>
                  <a:srgbClr val="00B0F0"/>
                </a:solidFill>
                <a:latin typeface="+mj-lt"/>
              </a:rPr>
              <a:t> Technology</a:t>
            </a:r>
            <a:endParaRPr lang="de-DE" alt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66" name="Rechteck 51"/>
          <p:cNvSpPr>
            <a:spLocks noChangeArrowheads="1"/>
          </p:cNvSpPr>
          <p:nvPr/>
        </p:nvSpPr>
        <p:spPr bwMode="auto">
          <a:xfrm>
            <a:off x="667577" y="2155204"/>
            <a:ext cx="15675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Gripping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Systems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67" name="Rechteck 66"/>
          <p:cNvSpPr/>
          <p:nvPr/>
        </p:nvSpPr>
        <p:spPr>
          <a:xfrm>
            <a:off x="109920" y="5429958"/>
            <a:ext cx="1208985" cy="2308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Manual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</a:t>
            </a:r>
          </a:p>
        </p:txBody>
      </p:sp>
      <p:sp>
        <p:nvSpPr>
          <p:cNvPr id="68" name="Rechteck 67"/>
          <p:cNvSpPr/>
          <p:nvPr/>
        </p:nvSpPr>
        <p:spPr>
          <a:xfrm>
            <a:off x="2462141" y="5425728"/>
            <a:ext cx="918000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Power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 </a:t>
            </a:r>
            <a:r>
              <a:rPr lang="de-DE" sz="900" b="1" dirty="0" err="1">
                <a:solidFill>
                  <a:srgbClr val="003D6A"/>
                </a:solidFill>
              </a:rPr>
              <a:t>with</a:t>
            </a:r>
            <a:r>
              <a:rPr lang="de-DE" sz="900" b="1" dirty="0">
                <a:solidFill>
                  <a:srgbClr val="003D6A"/>
                </a:solidFill>
              </a:rPr>
              <a:t> Through-hole</a:t>
            </a:r>
          </a:p>
        </p:txBody>
      </p:sp>
      <p:sp>
        <p:nvSpPr>
          <p:cNvPr id="69" name="Rechteck 68"/>
          <p:cNvSpPr/>
          <p:nvPr/>
        </p:nvSpPr>
        <p:spPr>
          <a:xfrm>
            <a:off x="1274842" y="5424764"/>
            <a:ext cx="1081115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Power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 </a:t>
            </a:r>
            <a:r>
              <a:rPr lang="de-DE" sz="900" b="1" dirty="0" err="1">
                <a:solidFill>
                  <a:srgbClr val="003D6A"/>
                </a:solidFill>
              </a:rPr>
              <a:t>with</a:t>
            </a:r>
            <a:r>
              <a:rPr lang="de-DE" sz="900" b="1" dirty="0">
                <a:solidFill>
                  <a:srgbClr val="003D6A"/>
                </a:solidFill>
              </a:rPr>
              <a:t> </a:t>
            </a:r>
            <a:r>
              <a:rPr lang="de-DE" sz="900" b="1" dirty="0" err="1">
                <a:solidFill>
                  <a:srgbClr val="003D6A"/>
                </a:solidFill>
              </a:rPr>
              <a:t>Jaw</a:t>
            </a:r>
            <a:r>
              <a:rPr lang="de-DE" sz="900" b="1" dirty="0">
                <a:solidFill>
                  <a:srgbClr val="003D6A"/>
                </a:solidFill>
              </a:rPr>
              <a:t> Quick-change System</a:t>
            </a:r>
          </a:p>
        </p:txBody>
      </p:sp>
      <p:sp>
        <p:nvSpPr>
          <p:cNvPr id="70" name="Rechteck 69"/>
          <p:cNvSpPr/>
          <p:nvPr/>
        </p:nvSpPr>
        <p:spPr>
          <a:xfrm>
            <a:off x="3561881" y="5427455"/>
            <a:ext cx="908253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Power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 </a:t>
            </a:r>
            <a:r>
              <a:rPr lang="de-DE" sz="900" b="1" dirty="0" err="1">
                <a:solidFill>
                  <a:srgbClr val="003D6A"/>
                </a:solidFill>
              </a:rPr>
              <a:t>without</a:t>
            </a:r>
            <a:r>
              <a:rPr lang="de-DE" sz="900" b="1" dirty="0">
                <a:solidFill>
                  <a:srgbClr val="003D6A"/>
                </a:solidFill>
              </a:rPr>
              <a:t> Through-hole</a:t>
            </a:r>
          </a:p>
        </p:txBody>
      </p:sp>
      <p:sp>
        <p:nvSpPr>
          <p:cNvPr id="71" name="Rechteck 70"/>
          <p:cNvSpPr/>
          <p:nvPr/>
        </p:nvSpPr>
        <p:spPr>
          <a:xfrm>
            <a:off x="4653741" y="5424822"/>
            <a:ext cx="945837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3D6A"/>
                </a:solidFill>
              </a:rPr>
              <a:t>Pneumatic</a:t>
            </a:r>
            <a:r>
              <a:rPr lang="de-DE" sz="900" b="1" dirty="0">
                <a:solidFill>
                  <a:srgbClr val="003D6A"/>
                </a:solidFill>
              </a:rPr>
              <a:t> Power Chucks</a:t>
            </a:r>
          </a:p>
        </p:txBody>
      </p:sp>
      <p:sp>
        <p:nvSpPr>
          <p:cNvPr id="72" name="Rechteck 71"/>
          <p:cNvSpPr/>
          <p:nvPr/>
        </p:nvSpPr>
        <p:spPr>
          <a:xfrm>
            <a:off x="136236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3" name="Rechteck 72"/>
          <p:cNvSpPr/>
          <p:nvPr/>
        </p:nvSpPr>
        <p:spPr>
          <a:xfrm>
            <a:off x="2462973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4" name="Rechteck 73"/>
          <p:cNvSpPr/>
          <p:nvPr/>
        </p:nvSpPr>
        <p:spPr>
          <a:xfrm>
            <a:off x="3563577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5" name="Rechteck 74"/>
          <p:cNvSpPr/>
          <p:nvPr/>
        </p:nvSpPr>
        <p:spPr>
          <a:xfrm>
            <a:off x="4664181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6" name="Rechteck 75"/>
          <p:cNvSpPr/>
          <p:nvPr/>
        </p:nvSpPr>
        <p:spPr>
          <a:xfrm>
            <a:off x="26176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77" name="Gerader Verbinder 76"/>
          <p:cNvCxnSpPr/>
          <p:nvPr/>
        </p:nvCxnSpPr>
        <p:spPr>
          <a:xfrm>
            <a:off x="727251" y="4338532"/>
            <a:ext cx="770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Gerader Verbinder 77"/>
          <p:cNvCxnSpPr/>
          <p:nvPr/>
        </p:nvCxnSpPr>
        <p:spPr>
          <a:xfrm>
            <a:off x="71961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Gerader Verbinder 78"/>
          <p:cNvCxnSpPr/>
          <p:nvPr/>
        </p:nvCxnSpPr>
        <p:spPr>
          <a:xfrm>
            <a:off x="621782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Gerader Verbinder 79"/>
          <p:cNvCxnSpPr/>
          <p:nvPr/>
        </p:nvCxnSpPr>
        <p:spPr>
          <a:xfrm>
            <a:off x="8417110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Gerader Verbinder 80"/>
          <p:cNvCxnSpPr/>
          <p:nvPr/>
        </p:nvCxnSpPr>
        <p:spPr>
          <a:xfrm>
            <a:off x="4018541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Gerader Verbinder 81"/>
          <p:cNvCxnSpPr/>
          <p:nvPr/>
        </p:nvCxnSpPr>
        <p:spPr>
          <a:xfrm>
            <a:off x="181925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Rechteck 82"/>
          <p:cNvSpPr/>
          <p:nvPr/>
        </p:nvSpPr>
        <p:spPr>
          <a:xfrm>
            <a:off x="5764786" y="5428495"/>
            <a:ext cx="918000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3D6A"/>
                </a:solidFill>
              </a:rPr>
              <a:t>Steady</a:t>
            </a:r>
            <a:r>
              <a:rPr lang="de-DE" sz="900" b="1" dirty="0">
                <a:solidFill>
                  <a:srgbClr val="003D6A"/>
                </a:solidFill>
              </a:rPr>
              <a:t> Rests</a:t>
            </a:r>
          </a:p>
        </p:txBody>
      </p:sp>
      <p:sp>
        <p:nvSpPr>
          <p:cNvPr id="84" name="Rechteck 83"/>
          <p:cNvSpPr/>
          <p:nvPr/>
        </p:nvSpPr>
        <p:spPr>
          <a:xfrm>
            <a:off x="6815147" y="5432195"/>
            <a:ext cx="101486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Quick-change Systems</a:t>
            </a:r>
          </a:p>
        </p:txBody>
      </p:sp>
      <p:sp>
        <p:nvSpPr>
          <p:cNvPr id="85" name="Rechteck 84"/>
          <p:cNvSpPr/>
          <p:nvPr/>
        </p:nvSpPr>
        <p:spPr>
          <a:xfrm>
            <a:off x="7973941" y="5410411"/>
            <a:ext cx="916445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9EE3"/>
                </a:solidFill>
              </a:rPr>
              <a:t>Customized</a:t>
            </a:r>
            <a:r>
              <a:rPr lang="de-DE" sz="900" b="1" dirty="0">
                <a:solidFill>
                  <a:srgbClr val="009EE3"/>
                </a:solidFill>
              </a:rPr>
              <a:t> Solutions</a:t>
            </a:r>
          </a:p>
        </p:txBody>
      </p:sp>
      <p:sp>
        <p:nvSpPr>
          <p:cNvPr id="86" name="Rechteck 85"/>
          <p:cNvSpPr/>
          <p:nvPr/>
        </p:nvSpPr>
        <p:spPr>
          <a:xfrm>
            <a:off x="7965992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7" name="Rechteck 86"/>
          <p:cNvSpPr/>
          <p:nvPr/>
        </p:nvSpPr>
        <p:spPr>
          <a:xfrm>
            <a:off x="576478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8" name="Rechteck 87"/>
          <p:cNvSpPr/>
          <p:nvPr/>
        </p:nvSpPr>
        <p:spPr>
          <a:xfrm>
            <a:off x="686538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89" name="Grafik 8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216" y="4616636"/>
            <a:ext cx="727311" cy="720000"/>
          </a:xfrm>
          <a:prstGeom prst="rect">
            <a:avLst/>
          </a:prstGeom>
        </p:spPr>
      </p:pic>
      <p:pic>
        <p:nvPicPr>
          <p:cNvPr id="90" name="Grafik 8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990" y="4610058"/>
            <a:ext cx="767845" cy="720000"/>
          </a:xfrm>
          <a:prstGeom prst="rect">
            <a:avLst/>
          </a:prstGeom>
        </p:spPr>
      </p:pic>
      <p:pic>
        <p:nvPicPr>
          <p:cNvPr id="91" name="Grafik 9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933" y="4614265"/>
            <a:ext cx="650386" cy="720000"/>
          </a:xfrm>
          <a:prstGeom prst="rect">
            <a:avLst/>
          </a:prstGeom>
        </p:spPr>
      </p:pic>
      <p:pic>
        <p:nvPicPr>
          <p:cNvPr id="92" name="Grafik 9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8" y="4606407"/>
            <a:ext cx="713192" cy="720000"/>
          </a:xfrm>
          <a:prstGeom prst="rect">
            <a:avLst/>
          </a:prstGeom>
        </p:spPr>
      </p:pic>
      <p:pic>
        <p:nvPicPr>
          <p:cNvPr id="93" name="Grafik 9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064" y="4600230"/>
            <a:ext cx="748198" cy="720000"/>
          </a:xfrm>
          <a:prstGeom prst="rect">
            <a:avLst/>
          </a:prstGeom>
        </p:spPr>
      </p:pic>
      <p:pic>
        <p:nvPicPr>
          <p:cNvPr id="94" name="Grafik 9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201" y="4597526"/>
            <a:ext cx="415042" cy="720000"/>
          </a:xfrm>
          <a:prstGeom prst="rect">
            <a:avLst/>
          </a:prstGeom>
        </p:spPr>
      </p:pic>
      <p:pic>
        <p:nvPicPr>
          <p:cNvPr id="95" name="Grafik 9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268" y="4607850"/>
            <a:ext cx="783807" cy="720000"/>
          </a:xfrm>
          <a:prstGeom prst="rect">
            <a:avLst/>
          </a:prstGeom>
        </p:spPr>
      </p:pic>
      <p:pic>
        <p:nvPicPr>
          <p:cNvPr id="96" name="Grafik 9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276" y="4610743"/>
            <a:ext cx="703196" cy="720000"/>
          </a:xfrm>
          <a:prstGeom prst="rect">
            <a:avLst/>
          </a:prstGeom>
        </p:spPr>
      </p:pic>
      <p:cxnSp>
        <p:nvCxnSpPr>
          <p:cNvPr id="97" name="Gerader Verbinder 96"/>
          <p:cNvCxnSpPr/>
          <p:nvPr/>
        </p:nvCxnSpPr>
        <p:spPr>
          <a:xfrm>
            <a:off x="5118183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Gerader Verbinder 97"/>
          <p:cNvCxnSpPr/>
          <p:nvPr/>
        </p:nvCxnSpPr>
        <p:spPr>
          <a:xfrm>
            <a:off x="731746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Gerader Verbinder 98"/>
          <p:cNvCxnSpPr/>
          <p:nvPr/>
        </p:nvCxnSpPr>
        <p:spPr>
          <a:xfrm>
            <a:off x="2921261" y="4338532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Gerader Verbinder 100"/>
          <p:cNvCxnSpPr/>
          <p:nvPr/>
        </p:nvCxnSpPr>
        <p:spPr>
          <a:xfrm>
            <a:off x="4500593" y="3973452"/>
            <a:ext cx="0" cy="36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" name="Grafik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74" y="2890039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Grafik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281" y="2970751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Grafik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873" y="2862089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Grafik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244" y="3001191"/>
            <a:ext cx="947227" cy="56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Grafik 10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59653" y="286662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107" name="Rechteck 106"/>
          <p:cNvSpPr/>
          <p:nvPr/>
        </p:nvSpPr>
        <p:spPr>
          <a:xfrm>
            <a:off x="3953360" y="277427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08" name="Rechteck 3"/>
          <p:cNvSpPr>
            <a:spLocks noChangeArrowheads="1"/>
          </p:cNvSpPr>
          <p:nvPr/>
        </p:nvSpPr>
        <p:spPr bwMode="auto">
          <a:xfrm>
            <a:off x="259515" y="3730942"/>
            <a:ext cx="9989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Chuck </a:t>
            </a:r>
            <a:r>
              <a:rPr lang="de-DE" altLang="de-DE" sz="1200" b="1" dirty="0" err="1">
                <a:solidFill>
                  <a:srgbClr val="003D6A"/>
                </a:solidFill>
                <a:latin typeface="+mj-lt"/>
              </a:rPr>
              <a:t>Jaws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09" name="Rechteck 51"/>
          <p:cNvSpPr>
            <a:spLocks noChangeArrowheads="1"/>
          </p:cNvSpPr>
          <p:nvPr/>
        </p:nvSpPr>
        <p:spPr bwMode="auto">
          <a:xfrm>
            <a:off x="5902516" y="3722920"/>
            <a:ext cx="115198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Toolholders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10" name="Rechteck 53"/>
          <p:cNvSpPr>
            <a:spLocks noChangeArrowheads="1"/>
          </p:cNvSpPr>
          <p:nvPr/>
        </p:nvSpPr>
        <p:spPr bwMode="auto">
          <a:xfrm>
            <a:off x="7666285" y="3667979"/>
            <a:ext cx="143720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 err="1">
                <a:solidFill>
                  <a:srgbClr val="003D6A"/>
                </a:solidFill>
                <a:latin typeface="+mj-lt"/>
              </a:rPr>
              <a:t>Hydraulic</a:t>
            </a:r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 Expansion Technology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11" name="Rechteck 110"/>
          <p:cNvSpPr/>
          <p:nvPr/>
        </p:nvSpPr>
        <p:spPr>
          <a:xfrm>
            <a:off x="1805568" y="3724267"/>
            <a:ext cx="1756313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200" b="1" dirty="0" err="1">
                <a:solidFill>
                  <a:srgbClr val="003D6A"/>
                </a:solidFill>
                <a:latin typeface="+mj-lt"/>
              </a:rPr>
              <a:t>Stationary</a:t>
            </a:r>
            <a:r>
              <a:rPr lang="de-DE" sz="12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200" b="1" dirty="0" err="1">
                <a:solidFill>
                  <a:srgbClr val="003D6A"/>
                </a:solidFill>
                <a:latin typeface="+mj-lt"/>
              </a:rPr>
              <a:t>Workholding</a:t>
            </a:r>
            <a:endParaRPr 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12" name="Rechteck 51"/>
          <p:cNvSpPr>
            <a:spLocks noChangeArrowheads="1"/>
          </p:cNvSpPr>
          <p:nvPr/>
        </p:nvSpPr>
        <p:spPr bwMode="auto">
          <a:xfrm>
            <a:off x="3911794" y="3704815"/>
            <a:ext cx="109630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 err="1">
                <a:solidFill>
                  <a:srgbClr val="009EE3"/>
                </a:solidFill>
                <a:latin typeface="+mj-lt"/>
              </a:rPr>
              <a:t>Lathe</a:t>
            </a:r>
            <a:r>
              <a:rPr lang="de-DE" altLang="de-DE" sz="1200" b="1" dirty="0">
                <a:solidFill>
                  <a:srgbClr val="009EE3"/>
                </a:solidFill>
                <a:latin typeface="+mj-lt"/>
              </a:rPr>
              <a:t> Chucks</a:t>
            </a:r>
            <a:endParaRPr lang="de-DE" altLang="de-DE" sz="1200" dirty="0">
              <a:solidFill>
                <a:srgbClr val="009EE3"/>
              </a:solidFill>
              <a:latin typeface="+mj-lt"/>
            </a:endParaRPr>
          </a:p>
        </p:txBody>
      </p:sp>
      <p:sp>
        <p:nvSpPr>
          <p:cNvPr id="113" name="Rechteck 112"/>
          <p:cNvSpPr/>
          <p:nvPr/>
        </p:nvSpPr>
        <p:spPr>
          <a:xfrm>
            <a:off x="259580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14" name="Rechteck 113"/>
          <p:cNvSpPr/>
          <p:nvPr/>
        </p:nvSpPr>
        <p:spPr>
          <a:xfrm>
            <a:off x="216673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15" name="Rechteck 114"/>
          <p:cNvSpPr/>
          <p:nvPr/>
        </p:nvSpPr>
        <p:spPr>
          <a:xfrm>
            <a:off x="5981051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16" name="Rechteck 115"/>
          <p:cNvSpPr/>
          <p:nvPr/>
        </p:nvSpPr>
        <p:spPr>
          <a:xfrm>
            <a:off x="788820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117" name="Gerader Verbinder 116"/>
          <p:cNvCxnSpPr/>
          <p:nvPr/>
        </p:nvCxnSpPr>
        <p:spPr>
          <a:xfrm>
            <a:off x="763054" y="263980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Gerader Verbinder 117"/>
          <p:cNvCxnSpPr/>
          <p:nvPr/>
        </p:nvCxnSpPr>
        <p:spPr>
          <a:xfrm>
            <a:off x="8429391" y="2645960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Gerader Verbinder 118"/>
          <p:cNvCxnSpPr/>
          <p:nvPr/>
        </p:nvCxnSpPr>
        <p:spPr>
          <a:xfrm>
            <a:off x="6512806" y="2639809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Gerader Verbinder 119"/>
          <p:cNvCxnSpPr/>
          <p:nvPr/>
        </p:nvCxnSpPr>
        <p:spPr>
          <a:xfrm>
            <a:off x="2679638" y="264421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Gerader Verbinder 120"/>
          <p:cNvCxnSpPr/>
          <p:nvPr/>
        </p:nvCxnSpPr>
        <p:spPr>
          <a:xfrm>
            <a:off x="761615" y="2640159"/>
            <a:ext cx="766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6537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hteck 36">
            <a:hlinkClick r:id="" action="ppaction://noaction"/>
          </p:cNvPr>
          <p:cNvSpPr/>
          <p:nvPr/>
        </p:nvSpPr>
        <p:spPr>
          <a:xfrm>
            <a:off x="3588869" y="1595334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Rechteck 37">
            <a:hlinkClick r:id="" action="ppaction://noaction"/>
          </p:cNvPr>
          <p:cNvSpPr/>
          <p:nvPr/>
        </p:nvSpPr>
        <p:spPr>
          <a:xfrm>
            <a:off x="5809613" y="1595334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Rechteck 39">
            <a:hlinkClick r:id="" action="ppaction://noaction"/>
          </p:cNvPr>
          <p:cNvSpPr/>
          <p:nvPr/>
        </p:nvSpPr>
        <p:spPr>
          <a:xfrm>
            <a:off x="2465081" y="3979218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Rechteck 40">
            <a:hlinkClick r:id="" action="ppaction://noaction"/>
          </p:cNvPr>
          <p:cNvSpPr/>
          <p:nvPr/>
        </p:nvSpPr>
        <p:spPr>
          <a:xfrm>
            <a:off x="4698843" y="3979218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Rechteck 41">
            <a:hlinkClick r:id="" action="ppaction://noaction"/>
          </p:cNvPr>
          <p:cNvSpPr/>
          <p:nvPr/>
        </p:nvSpPr>
        <p:spPr>
          <a:xfrm>
            <a:off x="6932605" y="3979218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Rechteck 38">
            <a:hlinkClick r:id="rId2" action="ppaction://hlinksldjump"/>
          </p:cNvPr>
          <p:cNvSpPr/>
          <p:nvPr/>
        </p:nvSpPr>
        <p:spPr>
          <a:xfrm>
            <a:off x="254183" y="3976829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>
            <a:hlinkClick r:id="" action="ppaction://noaction"/>
          </p:cNvPr>
          <p:cNvSpPr/>
          <p:nvPr/>
        </p:nvSpPr>
        <p:spPr>
          <a:xfrm>
            <a:off x="1368125" y="1595334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</a:t>
            </a:r>
            <a:r>
              <a:rPr lang="de-DE" dirty="0" err="1"/>
              <a:t>overview</a:t>
            </a:r>
            <a:br>
              <a:rPr lang="de-DE" dirty="0"/>
            </a:br>
            <a:r>
              <a:rPr lang="de-DE" sz="1800" dirty="0" err="1"/>
              <a:t>Customized</a:t>
            </a:r>
            <a:r>
              <a:rPr lang="de-DE" sz="1800" dirty="0"/>
              <a:t> Solutions</a:t>
            </a:r>
          </a:p>
        </p:txBody>
      </p:sp>
      <p:sp>
        <p:nvSpPr>
          <p:cNvPr id="6" name="Rechteck 5">
            <a:hlinkClick r:id="" action="ppaction://noaction"/>
          </p:cNvPr>
          <p:cNvSpPr/>
          <p:nvPr/>
        </p:nvSpPr>
        <p:spPr>
          <a:xfrm>
            <a:off x="2465081" y="3676834"/>
            <a:ext cx="19800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BEV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9" name="Rechteck 8">
            <a:hlinkClick r:id="" action="ppaction://noaction"/>
          </p:cNvPr>
          <p:cNvSpPr/>
          <p:nvPr/>
        </p:nvSpPr>
        <p:spPr>
          <a:xfrm>
            <a:off x="5809613" y="1300540"/>
            <a:ext cx="19800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HSA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DFF</a:t>
            </a:r>
            <a:endParaRPr lang="de-DE" dirty="0"/>
          </a:p>
        </p:txBody>
      </p:sp>
      <p:sp>
        <p:nvSpPr>
          <p:cNvPr id="23" name="Rechteck 22">
            <a:hlinkClick r:id="" action="ppaction://noaction"/>
          </p:cNvPr>
          <p:cNvSpPr/>
          <p:nvPr/>
        </p:nvSpPr>
        <p:spPr>
          <a:xfrm>
            <a:off x="3588868" y="1304160"/>
            <a:ext cx="1980001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 NCM-L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24" name="Rechteck 23">
            <a:hlinkClick r:id="" action="ppaction://noaction"/>
          </p:cNvPr>
          <p:cNvSpPr/>
          <p:nvPr/>
        </p:nvSpPr>
        <p:spPr>
          <a:xfrm>
            <a:off x="4698844" y="3676015"/>
            <a:ext cx="197999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4B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1" name="Rechteck 30">
            <a:hlinkClick r:id="rId2" action="ppaction://hlinksldjump"/>
          </p:cNvPr>
          <p:cNvSpPr/>
          <p:nvPr/>
        </p:nvSpPr>
        <p:spPr>
          <a:xfrm>
            <a:off x="1368125" y="1293149"/>
            <a:ext cx="19800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 NCM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21" name="Rechteck 20">
            <a:hlinkClick r:id="rId2" action="ppaction://hlinksldjump"/>
          </p:cNvPr>
          <p:cNvSpPr/>
          <p:nvPr/>
        </p:nvSpPr>
        <p:spPr>
          <a:xfrm>
            <a:off x="254184" y="3673748"/>
            <a:ext cx="197999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DFF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26" name="Rechteck 25">
            <a:hlinkClick r:id="" action="ppaction://noaction"/>
          </p:cNvPr>
          <p:cNvSpPr/>
          <p:nvPr/>
        </p:nvSpPr>
        <p:spPr>
          <a:xfrm>
            <a:off x="6932606" y="3667364"/>
            <a:ext cx="197999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HSH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4" name="Grafik 3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711" y="4196928"/>
            <a:ext cx="1800000" cy="1369154"/>
          </a:xfrm>
          <a:prstGeom prst="rect">
            <a:avLst/>
          </a:prstGeom>
        </p:spPr>
      </p:pic>
      <p:pic>
        <p:nvPicPr>
          <p:cNvPr id="7" name="Grafik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18" y="4025647"/>
            <a:ext cx="1511729" cy="1728000"/>
          </a:xfrm>
          <a:prstGeom prst="rect">
            <a:avLst/>
          </a:prstGeom>
        </p:spPr>
      </p:pic>
      <p:pic>
        <p:nvPicPr>
          <p:cNvPr id="10" name="Grafik 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9" r="8085"/>
          <a:stretch/>
        </p:blipFill>
        <p:spPr>
          <a:xfrm>
            <a:off x="6999660" y="4046114"/>
            <a:ext cx="1869454" cy="1620000"/>
          </a:xfrm>
          <a:prstGeom prst="rect">
            <a:avLst/>
          </a:prstGeom>
        </p:spPr>
      </p:pic>
      <p:pic>
        <p:nvPicPr>
          <p:cNvPr id="14" name="Grafik 13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081" y="4349464"/>
            <a:ext cx="1800000" cy="1188543"/>
          </a:xfrm>
          <a:prstGeom prst="rect">
            <a:avLst/>
          </a:prstGeom>
        </p:spPr>
      </p:pic>
      <p:pic>
        <p:nvPicPr>
          <p:cNvPr id="15" name="Grafik 1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56" y="1649056"/>
            <a:ext cx="1750426" cy="1684455"/>
          </a:xfrm>
          <a:prstGeom prst="rect">
            <a:avLst/>
          </a:prstGeom>
        </p:spPr>
      </p:pic>
      <p:pic>
        <p:nvPicPr>
          <p:cNvPr id="16" name="Grafik 1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072" y="1819886"/>
            <a:ext cx="1917593" cy="1391459"/>
          </a:xfrm>
          <a:prstGeom prst="rect">
            <a:avLst/>
          </a:prstGeom>
        </p:spPr>
      </p:pic>
      <p:pic>
        <p:nvPicPr>
          <p:cNvPr id="17" name="Grafik 16">
            <a:hlinkClick r:id="" action="ppaction://noaction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740" y="1645283"/>
            <a:ext cx="1699746" cy="16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848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DFF</a:t>
            </a:r>
            <a:br>
              <a:rPr lang="de-DE" dirty="0"/>
            </a:br>
            <a:r>
              <a:rPr lang="de-DE" sz="2000" dirty="0" err="1"/>
              <a:t>Example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application</a:t>
            </a:r>
            <a:endParaRPr lang="de-DE" sz="20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DFF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5" r="2122" b="5058"/>
          <a:stretch/>
        </p:blipFill>
        <p:spPr>
          <a:xfrm>
            <a:off x="561443" y="1629000"/>
            <a:ext cx="5128028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Inhaltsplatzhalter 2"/>
          <p:cNvSpPr txBox="1">
            <a:spLocks/>
          </p:cNvSpPr>
          <p:nvPr/>
        </p:nvSpPr>
        <p:spPr>
          <a:xfrm>
            <a:off x="5756000" y="1629000"/>
            <a:ext cx="2880000" cy="3610574"/>
          </a:xfrm>
          <a:prstGeom prst="rect">
            <a:avLst/>
          </a:prstGeom>
        </p:spPr>
        <p:txBody>
          <a:bodyPr vert="horz" anchor="ctr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1400" b="1" u="sng" dirty="0" err="1"/>
              <a:t>Clamping</a:t>
            </a:r>
            <a:r>
              <a:rPr lang="de-DE" sz="1400" b="1" u="sng" dirty="0"/>
              <a:t> </a:t>
            </a:r>
            <a:r>
              <a:rPr lang="de-DE" sz="1400" b="1" u="sng" dirty="0" err="1"/>
              <a:t>device</a:t>
            </a:r>
            <a:r>
              <a:rPr lang="de-DE" sz="1400" b="1" u="sng" dirty="0"/>
              <a:t>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DFF 250.</a:t>
            </a:r>
          </a:p>
          <a:p>
            <a:pPr>
              <a:lnSpc>
                <a:spcPct val="100000"/>
              </a:lnSpc>
            </a:pPr>
            <a:endParaRPr lang="de-DE" sz="500" b="1" u="sng" dirty="0"/>
          </a:p>
          <a:p>
            <a:pPr>
              <a:lnSpc>
                <a:spcPct val="100000"/>
              </a:lnSpc>
            </a:pPr>
            <a:r>
              <a:rPr lang="de-DE" sz="1400" b="1" u="sng" dirty="0"/>
              <a:t>Features/</a:t>
            </a:r>
            <a:r>
              <a:rPr lang="de-DE" sz="1400" b="1" u="sng" dirty="0" err="1"/>
              <a:t>Application</a:t>
            </a:r>
            <a:r>
              <a:rPr lang="de-DE" sz="1400" b="1" u="sng" dirty="0"/>
              <a:t>:</a:t>
            </a:r>
          </a:p>
          <a:p>
            <a:pPr>
              <a:lnSpc>
                <a:spcPct val="100000"/>
              </a:lnSpc>
            </a:pPr>
            <a:r>
              <a:rPr lang="de-DE" sz="1400" dirty="0" err="1"/>
              <a:t>Centering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back </a:t>
            </a:r>
            <a:r>
              <a:rPr lang="de-DE" sz="1400" dirty="0" err="1"/>
              <a:t>stop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workpiece</a:t>
            </a:r>
            <a:r>
              <a:rPr lang="de-DE" sz="1400" dirty="0"/>
              <a:t> </a:t>
            </a:r>
            <a:r>
              <a:rPr lang="de-DE" sz="1400" dirty="0" err="1"/>
              <a:t>is</a:t>
            </a:r>
            <a:r>
              <a:rPr lang="de-DE" sz="1400" dirty="0"/>
              <a:t> </a:t>
            </a:r>
            <a:r>
              <a:rPr lang="de-DE" sz="1400" dirty="0" err="1"/>
              <a:t>done</a:t>
            </a:r>
            <a:r>
              <a:rPr lang="de-DE" sz="1400" dirty="0"/>
              <a:t> </a:t>
            </a:r>
            <a:r>
              <a:rPr lang="de-DE" sz="1400" dirty="0" err="1"/>
              <a:t>by</a:t>
            </a:r>
            <a:r>
              <a:rPr lang="de-DE" sz="1400" dirty="0"/>
              <a:t> a negative interlock </a:t>
            </a:r>
            <a:r>
              <a:rPr lang="de-DE" sz="1400" dirty="0" err="1"/>
              <a:t>that</a:t>
            </a:r>
            <a:r>
              <a:rPr lang="de-DE" sz="1400" dirty="0"/>
              <a:t> </a:t>
            </a:r>
            <a:r>
              <a:rPr lang="de-DE" sz="1400" dirty="0" err="1"/>
              <a:t>is</a:t>
            </a:r>
            <a:r>
              <a:rPr lang="de-DE" sz="1400" dirty="0"/>
              <a:t> </a:t>
            </a:r>
            <a:r>
              <a:rPr lang="de-DE" sz="1400" dirty="0" err="1"/>
              <a:t>screwed</a:t>
            </a:r>
            <a:r>
              <a:rPr lang="de-DE" sz="1400" dirty="0"/>
              <a:t> on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chuck</a:t>
            </a:r>
            <a:r>
              <a:rPr lang="de-DE" sz="1400" dirty="0"/>
              <a:t> </a:t>
            </a:r>
            <a:r>
              <a:rPr lang="de-DE" sz="1400" dirty="0" err="1"/>
              <a:t>face</a:t>
            </a:r>
            <a:r>
              <a:rPr lang="de-DE" sz="1400" dirty="0"/>
              <a:t>.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The </a:t>
            </a:r>
            <a:r>
              <a:rPr lang="de-DE" sz="1400" dirty="0" err="1"/>
              <a:t>workpiece</a:t>
            </a:r>
            <a:r>
              <a:rPr lang="de-DE" sz="1400" dirty="0"/>
              <a:t> </a:t>
            </a:r>
            <a:r>
              <a:rPr lang="de-DE" sz="1400" dirty="0" err="1"/>
              <a:t>is</a:t>
            </a:r>
            <a:r>
              <a:rPr lang="de-DE" sz="1400" dirty="0"/>
              <a:t> </a:t>
            </a:r>
            <a:r>
              <a:rPr lang="de-DE" sz="1400" dirty="0" err="1"/>
              <a:t>axially</a:t>
            </a:r>
            <a:r>
              <a:rPr lang="de-DE" sz="1400" dirty="0"/>
              <a:t> </a:t>
            </a:r>
            <a:r>
              <a:rPr lang="de-DE" sz="1400" dirty="0" err="1"/>
              <a:t>clamped</a:t>
            </a:r>
            <a:r>
              <a:rPr lang="de-DE" sz="1400" dirty="0"/>
              <a:t> via </a:t>
            </a:r>
            <a:r>
              <a:rPr lang="de-DE" sz="1400" dirty="0" err="1"/>
              <a:t>swiveling</a:t>
            </a:r>
            <a:r>
              <a:rPr lang="de-DE" sz="1400" dirty="0"/>
              <a:t> </a:t>
            </a:r>
            <a:r>
              <a:rPr lang="de-DE" sz="1400" dirty="0" err="1"/>
              <a:t>fingers</a:t>
            </a:r>
            <a:r>
              <a:rPr lang="de-DE" sz="1400" dirty="0"/>
              <a:t>.  </a:t>
            </a:r>
            <a:endParaRPr lang="de-DE" sz="1400" b="1" u="sng" dirty="0"/>
          </a:p>
        </p:txBody>
      </p:sp>
    </p:spTree>
    <p:extLst>
      <p:ext uri="{BB962C8B-B14F-4D97-AF65-F5344CB8AC3E}">
        <p14:creationId xmlns:p14="http://schemas.microsoft.com/office/powerpoint/2010/main" val="2361775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298" y="1220113"/>
            <a:ext cx="3688386" cy="452401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DFF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2638995"/>
            <a:ext cx="2880000" cy="1511220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Workpiece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centering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Clamping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finger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Hardened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chuck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body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Piston</a:t>
            </a: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Workpiece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stop</a:t>
            </a:r>
            <a:endParaRPr lang="de-DE" sz="1400" dirty="0">
              <a:solidFill>
                <a:srgbClr val="00446B"/>
              </a:solidFill>
            </a:endParaRP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DFF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2974741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2686956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3264094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3555742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55457" y="3842069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4499721" y="1801382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3249368" y="2876911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1434129" y="3362357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3842918" y="3812180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4165736" y="2605102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4148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Variants</a:t>
            </a:r>
            <a:r>
              <a:rPr lang="de-DE" dirty="0"/>
              <a:t> ROTA DFF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DFF</a:t>
            </a:r>
            <a:endParaRPr lang="de-DE" dirty="0"/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3798992"/>
              </p:ext>
            </p:extLst>
          </p:nvPr>
        </p:nvGraphicFramePr>
        <p:xfrm>
          <a:off x="539543" y="2307829"/>
          <a:ext cx="8096457" cy="21081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31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3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3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3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733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68127">
                <a:tc>
                  <a:txBody>
                    <a:bodyPr/>
                    <a:lstStyle/>
                    <a:p>
                      <a:r>
                        <a:rPr lang="de-DE" sz="1200" dirty="0"/>
                        <a:t>Technical</a:t>
                      </a:r>
                      <a:r>
                        <a:rPr lang="de-DE" sz="1200" baseline="0" dirty="0"/>
                        <a:t> Data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Max. RPM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[min</a:t>
                      </a:r>
                      <a:r>
                        <a:rPr lang="de-DE" sz="1200" b="1" baseline="30000" dirty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clamping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baseline="0" dirty="0" err="1">
                          <a:solidFill>
                            <a:schemeClr val="bg1"/>
                          </a:solidFill>
                        </a:rPr>
                        <a:t>force</a:t>
                      </a: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Actuating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baseline="0" dirty="0" err="1">
                          <a:solidFill>
                            <a:schemeClr val="bg1"/>
                          </a:solidFill>
                        </a:rPr>
                        <a:t>force</a:t>
                      </a: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Piston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baseline="0" dirty="0" err="1">
                          <a:solidFill>
                            <a:schemeClr val="bg1"/>
                          </a:solidFill>
                        </a:rPr>
                        <a:t>stroke</a:t>
                      </a: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DFF 140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DFF 180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1800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DFF 260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DFF 400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DFF 500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2104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Services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Dimensioning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plates</a:t>
            </a:r>
            <a:r>
              <a:rPr lang="de-DE" sz="1400" dirty="0"/>
              <a:t> </a:t>
            </a:r>
            <a:r>
              <a:rPr lang="de-DE" sz="1400" dirty="0" err="1"/>
              <a:t>designed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manufacturing</a:t>
            </a:r>
            <a:r>
              <a:rPr lang="de-DE" sz="1400" dirty="0"/>
              <a:t> </a:t>
            </a:r>
            <a:r>
              <a:rPr lang="de-DE" sz="1400" dirty="0" err="1"/>
              <a:t>specifications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Development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solutions</a:t>
            </a:r>
            <a:r>
              <a:rPr lang="de-DE" sz="1400" dirty="0"/>
              <a:t> </a:t>
            </a:r>
            <a:r>
              <a:rPr lang="de-DE" sz="1400" dirty="0" err="1"/>
              <a:t>together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customer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</a:t>
            </a:r>
            <a:r>
              <a:rPr lang="de-DE" sz="1400" dirty="0" err="1"/>
              <a:t>analysis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critical</a:t>
            </a:r>
            <a:r>
              <a:rPr lang="de-DE" sz="1400" dirty="0"/>
              <a:t> </a:t>
            </a:r>
            <a:r>
              <a:rPr lang="de-DE" sz="1400" dirty="0" err="1"/>
              <a:t>components</a:t>
            </a:r>
            <a:endParaRPr lang="de-DE" sz="1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 err="1"/>
              <a:t>Testing</a:t>
            </a:r>
            <a:endParaRPr lang="de-DE" sz="1800" b="1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Endurance</a:t>
            </a:r>
            <a:r>
              <a:rPr lang="de-DE" sz="1400" dirty="0"/>
              <a:t> </a:t>
            </a:r>
            <a:r>
              <a:rPr lang="de-DE" sz="1400" dirty="0" err="1"/>
              <a:t>tests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all </a:t>
            </a:r>
            <a:r>
              <a:rPr lang="de-DE" sz="1400" dirty="0" err="1"/>
              <a:t>new</a:t>
            </a:r>
            <a:r>
              <a:rPr lang="de-DE" sz="1400" dirty="0"/>
              <a:t> </a:t>
            </a:r>
            <a:r>
              <a:rPr lang="de-DE" sz="1400" dirty="0" err="1"/>
              <a:t>developments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Abrasion</a:t>
            </a:r>
            <a:r>
              <a:rPr lang="de-DE" sz="1400" dirty="0"/>
              <a:t> </a:t>
            </a:r>
            <a:r>
              <a:rPr lang="de-DE" sz="1400" dirty="0" err="1"/>
              <a:t>checking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Measurement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accuracy</a:t>
            </a:r>
            <a:endParaRPr lang="de-DE" sz="2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Initial </a:t>
            </a:r>
            <a:r>
              <a:rPr lang="de-DE" sz="1400" dirty="0" err="1"/>
              <a:t>operation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customer´s</a:t>
            </a:r>
            <a:r>
              <a:rPr lang="de-DE" sz="1400" dirty="0"/>
              <a:t> </a:t>
            </a:r>
            <a:r>
              <a:rPr lang="de-DE" sz="1400" dirty="0" err="1"/>
              <a:t>solution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Inspection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maintenance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Repairs</a:t>
            </a:r>
            <a:endParaRPr lang="de-DE" sz="1400" dirty="0"/>
          </a:p>
          <a:p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DFF</a:t>
            </a:r>
            <a:endParaRPr lang="de-DE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796" y="4434612"/>
            <a:ext cx="1898181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77" y="2901885"/>
            <a:ext cx="1890000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4"/>
          <a:srcRect l="17399" t="15237" r="5763"/>
          <a:stretch/>
        </p:blipFill>
        <p:spPr>
          <a:xfrm>
            <a:off x="6611375" y="1361412"/>
            <a:ext cx="1886602" cy="126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794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263</Words>
  <Application>Microsoft Office PowerPoint</Application>
  <PresentationFormat>Bildschirmpräsentation (4:3)</PresentationFormat>
  <Paragraphs>106</Paragraphs>
  <Slides>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2" baseType="lpstr">
      <vt:lpstr>Arial</vt:lpstr>
      <vt:lpstr>Calibri</vt:lpstr>
      <vt:lpstr>Wingdings</vt:lpstr>
      <vt:lpstr> SCH_PPT_Vorlage_4-3_220312</vt:lpstr>
      <vt:lpstr>PowerPoint-Präsentation</vt:lpstr>
      <vt:lpstr>Product overview</vt:lpstr>
      <vt:lpstr>ROTA overview Customized Solutions</vt:lpstr>
      <vt:lpstr>ROTA DFF Example of application</vt:lpstr>
      <vt:lpstr>ROTA DFF</vt:lpstr>
      <vt:lpstr>Variants ROTA DFF</vt:lpstr>
      <vt:lpstr>SCHUNK Services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580</cp:revision>
  <cp:lastPrinted>2018-01-05T10:34:27Z</cp:lastPrinted>
  <dcterms:created xsi:type="dcterms:W3CDTF">2015-04-07T09:55:40Z</dcterms:created>
  <dcterms:modified xsi:type="dcterms:W3CDTF">2021-09-13T08:18:38Z</dcterms:modified>
</cp:coreProperties>
</file>