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9" r:id="rId2"/>
    <p:sldId id="497" r:id="rId3"/>
    <p:sldId id="489" r:id="rId4"/>
    <p:sldId id="496" r:id="rId5"/>
    <p:sldId id="499" r:id="rId6"/>
    <p:sldId id="501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49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3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7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19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OPUS-V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Closed</a:t>
            </a:r>
            <a:r>
              <a:rPr lang="de-DE" sz="1500" dirty="0">
                <a:solidFill>
                  <a:srgbClr val="FFFFFF"/>
                </a:solidFill>
              </a:rPr>
              <a:t>-Center </a:t>
            </a:r>
            <a:r>
              <a:rPr lang="de-DE" sz="1500" dirty="0" err="1">
                <a:solidFill>
                  <a:srgbClr val="FFFFFF"/>
                </a:solidFill>
              </a:rPr>
              <a:t>Cylinders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BE68E9-3E80-4FE4-9A7B-B0B1FE35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86" y="1230375"/>
            <a:ext cx="3220228" cy="27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2333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63" y="2949458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09922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Chucks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58" y="2999726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218782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224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Jaw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Quick-change System</a:t>
            </a:r>
          </a:p>
        </p:txBody>
      </p:sp>
      <p:sp>
        <p:nvSpPr>
          <p:cNvPr id="21" name="Rechteck 20"/>
          <p:cNvSpPr/>
          <p:nvPr/>
        </p:nvSpPr>
        <p:spPr>
          <a:xfrm>
            <a:off x="316564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23" name="Rechteck 22"/>
          <p:cNvSpPr/>
          <p:nvPr/>
        </p:nvSpPr>
        <p:spPr>
          <a:xfrm>
            <a:off x="408986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Pneumatic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Power Chucks</a:t>
            </a:r>
          </a:p>
        </p:txBody>
      </p:sp>
      <p:sp>
        <p:nvSpPr>
          <p:cNvPr id="24" name="Rechteck 23"/>
          <p:cNvSpPr/>
          <p:nvPr/>
        </p:nvSpPr>
        <p:spPr>
          <a:xfrm>
            <a:off x="5039547" y="5432020"/>
            <a:ext cx="96713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Clamping</a:t>
            </a:r>
            <a:r>
              <a:rPr lang="de-DE" sz="900" b="1" dirty="0">
                <a:solidFill>
                  <a:srgbClr val="009EE3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Cylinder</a:t>
            </a:r>
            <a:endParaRPr lang="de-DE" sz="900" b="1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0" name="Rechteck 29"/>
          <p:cNvSpPr/>
          <p:nvPr/>
        </p:nvSpPr>
        <p:spPr>
          <a:xfrm>
            <a:off x="25958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22479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18782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15084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1138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507690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487853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534147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33439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616327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678417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50077" y="2620922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22220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623963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35508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84637" y="2632539"/>
            <a:ext cx="7560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2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630208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51710" y="5428495"/>
            <a:ext cx="90622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Steady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Rests</a:t>
            </a:r>
          </a:p>
        </p:txBody>
      </p:sp>
      <p:sp>
        <p:nvSpPr>
          <p:cNvPr id="61" name="Rechteck 60"/>
          <p:cNvSpPr/>
          <p:nvPr/>
        </p:nvSpPr>
        <p:spPr>
          <a:xfrm>
            <a:off x="7002958" y="5432195"/>
            <a:ext cx="91800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Quick-change Systems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Customized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Solutions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603993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700296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9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49" y="4613820"/>
            <a:ext cx="837895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785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4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2666604" y="4337181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/>
          <p:cNvCxnSpPr/>
          <p:nvPr/>
        </p:nvCxnSpPr>
        <p:spPr>
          <a:xfrm>
            <a:off x="4609824" y="4032388"/>
            <a:ext cx="0" cy="46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460456" y="433876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51"/>
          <p:cNvSpPr>
            <a:spLocks noChangeArrowheads="1"/>
          </p:cNvSpPr>
          <p:nvPr/>
        </p:nvSpPr>
        <p:spPr bwMode="auto">
          <a:xfrm>
            <a:off x="5866896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53"/>
          <p:cNvSpPr>
            <a:spLocks noChangeArrowheads="1"/>
          </p:cNvSpPr>
          <p:nvPr/>
        </p:nvSpPr>
        <p:spPr bwMode="auto">
          <a:xfrm>
            <a:off x="747034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80"/>
          <p:cNvSpPr/>
          <p:nvPr/>
        </p:nvSpPr>
        <p:spPr>
          <a:xfrm>
            <a:off x="1639480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2" name="Rechteck 51"/>
          <p:cNvSpPr>
            <a:spLocks noChangeArrowheads="1"/>
          </p:cNvSpPr>
          <p:nvPr/>
        </p:nvSpPr>
        <p:spPr bwMode="auto">
          <a:xfrm>
            <a:off x="3829861" y="3721879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83" name="Rechteck 51"/>
          <p:cNvSpPr>
            <a:spLocks noChangeArrowheads="1"/>
          </p:cNvSpPr>
          <p:nvPr/>
        </p:nvSpPr>
        <p:spPr bwMode="auto">
          <a:xfrm>
            <a:off x="3655602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4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19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525645"/>
            <a:ext cx="2880000" cy="2011384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Integrated check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Compact design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through-bore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open-center </a:t>
            </a:r>
            <a:r>
              <a:rPr lang="de-DE" sz="1400" dirty="0" err="1">
                <a:solidFill>
                  <a:srgbClr val="00446B"/>
                </a:solidFill>
              </a:rPr>
              <a:t>hydraulic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r>
              <a:rPr lang="de-DE" sz="1400" dirty="0">
                <a:solidFill>
                  <a:srgbClr val="00446B"/>
                </a:solidFill>
              </a:rPr>
              <a:t> OPUS-H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actuating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control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cam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monitoring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33009"/>
            <a:ext cx="4651080" cy="39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hlinkClick r:id="" action="ppaction://noaction"/>
          </p:cNvPr>
          <p:cNvSpPr/>
          <p:nvPr/>
        </p:nvSpPr>
        <p:spPr>
          <a:xfrm>
            <a:off x="4965270" y="2200783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1625778" y="2196298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10" name="Textfeld 9">
            <a:hlinkClick r:id="rId2" action="ppaction://hlinksldjump"/>
          </p:cNvPr>
          <p:cNvSpPr txBox="1"/>
          <p:nvPr/>
        </p:nvSpPr>
        <p:spPr>
          <a:xfrm>
            <a:off x="1625778" y="2200783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OPUS-V </a:t>
            </a:r>
            <a:r>
              <a:rPr lang="de-DE" sz="1600" b="1" dirty="0" err="1">
                <a:solidFill>
                  <a:srgbClr val="003D6A"/>
                </a:solidFill>
              </a:rPr>
              <a:t>Closed</a:t>
            </a:r>
            <a:r>
              <a:rPr lang="de-DE" sz="1600" b="1" dirty="0">
                <a:solidFill>
                  <a:srgbClr val="003D6A"/>
                </a:solidFill>
              </a:rPr>
              <a:t>-center </a:t>
            </a:r>
            <a:r>
              <a:rPr lang="de-DE" sz="1600" b="1" dirty="0" err="1">
                <a:solidFill>
                  <a:srgbClr val="003D6A"/>
                </a:solidFill>
              </a:rPr>
              <a:t>Cylinder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>
            <a:hlinkClick r:id="" action="ppaction://noaction"/>
          </p:cNvPr>
          <p:cNvSpPr txBox="1"/>
          <p:nvPr/>
        </p:nvSpPr>
        <p:spPr>
          <a:xfrm>
            <a:off x="4965269" y="2204398"/>
            <a:ext cx="288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OPUS-H3 Open-center </a:t>
            </a:r>
            <a:r>
              <a:rPr lang="de-DE" sz="1600" b="1" dirty="0" err="1">
                <a:solidFill>
                  <a:srgbClr val="003D6A"/>
                </a:solidFill>
              </a:rPr>
              <a:t>Cylinder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9" name="Grafik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9" y="2621333"/>
            <a:ext cx="2077251" cy="1784975"/>
          </a:xfrm>
          <a:prstGeom prst="rect">
            <a:avLst/>
          </a:prstGeom>
        </p:spPr>
      </p:pic>
      <p:pic>
        <p:nvPicPr>
          <p:cNvPr id="11" name="Grafik 1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1" y="2556755"/>
            <a:ext cx="2606405" cy="1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0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OPUS-V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66049"/>
              </p:ext>
            </p:extLst>
          </p:nvPr>
        </p:nvGraphicFramePr>
        <p:xfrm>
          <a:off x="517895" y="2006129"/>
          <a:ext cx="8149907" cy="297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03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Technical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Data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Surface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pressure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Pull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at 40 bar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Oil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leakage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rate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[l/min]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Moment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inertia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1.5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1.5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32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8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257</Words>
  <Application>Microsoft Office PowerPoint</Application>
  <PresentationFormat>Bildschirmpräsentation (4:3)</PresentationFormat>
  <Paragraphs>130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OPUS</vt:lpstr>
      <vt:lpstr>OPUS</vt:lpstr>
      <vt:lpstr>Variants of OPUS-V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566</cp:revision>
  <cp:lastPrinted>2018-01-05T10:34:27Z</cp:lastPrinted>
  <dcterms:created xsi:type="dcterms:W3CDTF">2015-04-07T09:55:40Z</dcterms:created>
  <dcterms:modified xsi:type="dcterms:W3CDTF">2021-09-15T09:46:38Z</dcterms:modified>
</cp:coreProperties>
</file>