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539" r:id="rId2"/>
    <p:sldId id="496" r:id="rId3"/>
    <p:sldId id="489" r:id="rId4"/>
    <p:sldId id="488" r:id="rId5"/>
    <p:sldId id="497" r:id="rId6"/>
    <p:sldId id="502" r:id="rId7"/>
    <p:sldId id="279" r:id="rId8"/>
  </p:sldIdLst>
  <p:sldSz cx="9144000" cy="6858000" type="screen4x3"/>
  <p:notesSz cx="6797675" cy="9926638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824">
          <p15:clr>
            <a:srgbClr val="A4A3A4"/>
          </p15:clr>
        </p15:guide>
        <p15:guide id="2" pos="4824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CF1F8"/>
    <a:srgbClr val="003D6A"/>
    <a:srgbClr val="009EE3"/>
    <a:srgbClr val="00446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0554" autoAdjust="0"/>
    <p:restoredTop sz="94601" autoAdjust="0"/>
  </p:normalViewPr>
  <p:slideViewPr>
    <p:cSldViewPr snapToGrid="0" snapToObjects="1">
      <p:cViewPr varScale="1">
        <p:scale>
          <a:sx n="100" d="100"/>
          <a:sy n="100" d="100"/>
        </p:scale>
        <p:origin x="1482" y="90"/>
      </p:cViewPr>
      <p:guideLst>
        <p:guide orient="horz" pos="3824"/>
        <p:guide pos="4824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 showGuides="1">
      <p:cViewPr varScale="1">
        <p:scale>
          <a:sx n="83" d="100"/>
          <a:sy n="83" d="100"/>
        </p:scale>
        <p:origin x="-3156" y="-90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05EF0E5-7573-904A-8AD2-3C4D4AB28462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BD9633C-3AFD-B14F-BF51-76C9B354F05A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93495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959C942-6DF7-4645-A323-1FB2403B0B5A}" type="datetimeFigureOut">
              <a:rPr lang="de-DE" smtClean="0"/>
              <a:pPr/>
              <a:t>15.09.2021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2E218C4-41A8-684B-AF4F-B9D499E35F6B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956796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2E218C4-41A8-684B-AF4F-B9D499E35F6B}" type="slidenum">
              <a:rPr lang="de-DE" smtClean="0"/>
              <a:pPr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4731121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831113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655982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ißer Hintergru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rgbClr val="00446B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15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Fußzeilenplatzhalt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7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rgbClr val="003D6A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rgbClr val="003D6A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1864171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806608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45483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uer Hintergrund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fik 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  <p:sp>
        <p:nvSpPr>
          <p:cNvPr id="18" name="Fußzeilenplatzhalter 17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5" name="Titel 1"/>
          <p:cNvSpPr>
            <a:spLocks noGrp="1"/>
          </p:cNvSpPr>
          <p:nvPr>
            <p:ph type="title" hasCustomPrompt="1"/>
          </p:nvPr>
        </p:nvSpPr>
        <p:spPr>
          <a:xfrm>
            <a:off x="561443" y="389470"/>
            <a:ext cx="8074557" cy="960702"/>
          </a:xfrm>
          <a:prstGeom prst="rect">
            <a:avLst/>
          </a:prstGeom>
        </p:spPr>
        <p:txBody>
          <a:bodyPr anchor="b"/>
          <a:lstStyle>
            <a:lvl1pPr algn="l">
              <a:defRPr sz="3200" b="1" i="0">
                <a:solidFill>
                  <a:schemeClr val="bg1"/>
                </a:solidFill>
                <a:latin typeface="Calibri"/>
                <a:cs typeface="Calibri"/>
              </a:defRPr>
            </a:lvl1pPr>
          </a:lstStyle>
          <a:p>
            <a:r>
              <a:rPr lang="de-DE" dirty="0"/>
              <a:t>Überschrift Powerpoint-Folie</a:t>
            </a:r>
          </a:p>
        </p:txBody>
      </p:sp>
      <p:sp>
        <p:nvSpPr>
          <p:cNvPr id="7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Inhaltsplatzhalter 14"/>
          <p:cNvSpPr>
            <a:spLocks noGrp="1"/>
          </p:cNvSpPr>
          <p:nvPr>
            <p:ph sz="quarter" idx="10"/>
          </p:nvPr>
        </p:nvSpPr>
        <p:spPr>
          <a:xfrm>
            <a:off x="569910" y="1604434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  <p:sp>
        <p:nvSpPr>
          <p:cNvPr id="9" name="Inhaltsplatzhalter 14"/>
          <p:cNvSpPr>
            <a:spLocks noGrp="1"/>
          </p:cNvSpPr>
          <p:nvPr>
            <p:ph sz="quarter" idx="13"/>
          </p:nvPr>
        </p:nvSpPr>
        <p:spPr>
          <a:xfrm>
            <a:off x="4777875" y="1603352"/>
            <a:ext cx="3874499" cy="4279899"/>
          </a:xfrm>
          <a:prstGeom prst="rect">
            <a:avLst/>
          </a:prstGeom>
        </p:spPr>
        <p:txBody>
          <a:bodyPr vert="horz"/>
          <a:lstStyle>
            <a:lvl1pPr marL="0" indent="0">
              <a:lnSpc>
                <a:spcPts val="2400"/>
              </a:lnSpc>
              <a:spcBef>
                <a:spcPts val="550"/>
              </a:spcBef>
              <a:buFontTx/>
              <a:buNone/>
              <a:defRPr sz="2000">
                <a:solidFill>
                  <a:schemeClr val="bg1"/>
                </a:solidFill>
                <a:latin typeface="Calibri"/>
                <a:cs typeface="Calibri"/>
              </a:defRPr>
            </a:lvl1pPr>
            <a:lvl2pPr marL="177800" indent="-177800">
              <a:lnSpc>
                <a:spcPts val="2400"/>
              </a:lnSpc>
              <a:spcBef>
                <a:spcPts val="550"/>
              </a:spcBef>
              <a:buClr>
                <a:srgbClr val="003D6A"/>
              </a:buClr>
              <a:buFont typeface="Arial"/>
              <a:buChar char="•"/>
              <a:defRPr sz="2000">
                <a:solidFill>
                  <a:schemeClr val="bg1"/>
                </a:solidFill>
                <a:latin typeface="Calibri"/>
                <a:cs typeface="Calibri"/>
              </a:defRPr>
            </a:lvl2pPr>
          </a:lstStyle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</p:txBody>
      </p:sp>
    </p:spTree>
    <p:extLst>
      <p:ext uri="{BB962C8B-B14F-4D97-AF65-F5344CB8AC3E}">
        <p14:creationId xmlns:p14="http://schemas.microsoft.com/office/powerpoint/2010/main" val="21488999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1"/>
            <a:ext cx="9144000" cy="6857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85974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Letzt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C7BC19C-A1E6-4489-9BC3-C001F2DEFA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168D64DD-5E52-4094-B64C-864F594052A9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de-DE"/>
              <a:t>Titel, Verfasser, Datum</a:t>
            </a:r>
            <a:endParaRPr lang="de-DE" dirty="0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CCAC922-7B04-487C-B885-EC290EAE34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1" y="0"/>
            <a:ext cx="9184821" cy="6858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64021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50011"/>
            <a:ext cx="9144000" cy="807989"/>
          </a:xfrm>
          <a:prstGeom prst="rect">
            <a:avLst/>
          </a:prstGeom>
        </p:spPr>
      </p:pic>
      <p:sp>
        <p:nvSpPr>
          <p:cNvPr id="12" name="Foliennummernplatzhalter 5"/>
          <p:cNvSpPr txBox="1">
            <a:spLocks/>
          </p:cNvSpPr>
          <p:nvPr userDrawn="1"/>
        </p:nvSpPr>
        <p:spPr>
          <a:xfrm>
            <a:off x="260327" y="6496052"/>
            <a:ext cx="758961" cy="25199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E460E2-A79B-FD4C-875F-CB1722C97EA1}" type="slidenum">
              <a:rPr kumimoji="0" lang="de-DE" sz="1200" b="0" i="0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‹Nr.›</a:t>
            </a:fld>
            <a:endParaRPr kumimoji="0" lang="de-DE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15" name="Fußzeilenplatzhalter 14"/>
          <p:cNvSpPr>
            <a:spLocks noGrp="1"/>
          </p:cNvSpPr>
          <p:nvPr>
            <p:ph type="ftr" sz="quarter" idx="3"/>
          </p:nvPr>
        </p:nvSpPr>
        <p:spPr>
          <a:xfrm>
            <a:off x="752475" y="6430695"/>
            <a:ext cx="59626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1"/>
                </a:solidFill>
              </a:defRPr>
            </a:lvl1pPr>
          </a:lstStyle>
          <a:p>
            <a:pPr algn="l"/>
            <a:r>
              <a:rPr lang="de-DE"/>
              <a:t>OPUS-V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202786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98" r:id="rId2"/>
    <p:sldLayoutId id="2147483700" r:id="rId3"/>
    <p:sldLayoutId id="2147483697" r:id="rId4"/>
    <p:sldLayoutId id="2147483699" r:id="rId5"/>
    <p:sldLayoutId id="2147483701" r:id="rId6"/>
    <p:sldLayoutId id="2147483657" r:id="rId7"/>
    <p:sldLayoutId id="2147483702" r:id="rId8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7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13" Type="http://schemas.openxmlformats.org/officeDocument/2006/relationships/image" Target="../media/image7.jp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12" Type="http://schemas.openxmlformats.org/officeDocument/2006/relationships/image" Target="../media/image17.jpg"/><Relationship Id="rId17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jpeg"/><Relationship Id="rId11" Type="http://schemas.openxmlformats.org/officeDocument/2006/relationships/image" Target="../media/image16.jpg"/><Relationship Id="rId5" Type="http://schemas.openxmlformats.org/officeDocument/2006/relationships/image" Target="../media/image10.jpeg"/><Relationship Id="rId15" Type="http://schemas.openxmlformats.org/officeDocument/2006/relationships/image" Target="../media/image19.jpg"/><Relationship Id="rId10" Type="http://schemas.openxmlformats.org/officeDocument/2006/relationships/image" Target="../media/image15.jpg"/><Relationship Id="rId4" Type="http://schemas.openxmlformats.org/officeDocument/2006/relationships/image" Target="../media/image9.jpeg"/><Relationship Id="rId9" Type="http://schemas.openxmlformats.org/officeDocument/2006/relationships/image" Target="../media/image14.jpg"/><Relationship Id="rId14" Type="http://schemas.openxmlformats.org/officeDocument/2006/relationships/image" Target="../media/image18.jp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slide" Target="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8.xml"/><Relationship Id="rId1" Type="http://schemas.openxmlformats.org/officeDocument/2006/relationships/tags" Target="../tags/ta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Verschwommene abstrakte hintergrund innenansicht blick auf in richtung zu  leeren büro lobby und eingangstüren und glas vorhang wand mit rahmen |  Kostenlose Foto">
            <a:extLst>
              <a:ext uri="{FF2B5EF4-FFF2-40B4-BE49-F238E27FC236}">
                <a16:creationId xmlns:a16="http://schemas.microsoft.com/office/drawing/2014/main" id="{1A1B7565-981F-433A-97B9-7B2DBD3950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4546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ROTA NCO</a:t>
            </a:r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AD953D0C-37DB-43D3-AD1A-79F2704C1F31}"/>
              </a:ext>
            </a:extLst>
          </p:cNvPr>
          <p:cNvSpPr/>
          <p:nvPr/>
        </p:nvSpPr>
        <p:spPr>
          <a:xfrm>
            <a:off x="0" y="4546478"/>
            <a:ext cx="9144000" cy="1081147"/>
          </a:xfrm>
          <a:prstGeom prst="rect">
            <a:avLst/>
          </a:prstGeom>
          <a:solidFill>
            <a:srgbClr val="003D6A">
              <a:alpha val="92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17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hteck 5"/>
          <p:cNvSpPr/>
          <p:nvPr/>
        </p:nvSpPr>
        <p:spPr>
          <a:xfrm>
            <a:off x="-304" y="5644445"/>
            <a:ext cx="9143695" cy="1213555"/>
          </a:xfrm>
          <a:prstGeom prst="rect">
            <a:avLst/>
          </a:prstGeom>
          <a:solidFill>
            <a:srgbClr val="003D6A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itel 1"/>
          <p:cNvSpPr txBox="1">
            <a:spLocks/>
          </p:cNvSpPr>
          <p:nvPr/>
        </p:nvSpPr>
        <p:spPr>
          <a:xfrm>
            <a:off x="474734" y="4926900"/>
            <a:ext cx="4181931" cy="60112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endParaRPr lang="de-DE" sz="1500" dirty="0">
              <a:solidFill>
                <a:srgbClr val="FFFFFF"/>
              </a:solidFill>
            </a:endParaRPr>
          </a:p>
        </p:txBody>
      </p:sp>
      <p:sp>
        <p:nvSpPr>
          <p:cNvPr id="8" name="Titel 1"/>
          <p:cNvSpPr txBox="1">
            <a:spLocks/>
          </p:cNvSpPr>
          <p:nvPr/>
        </p:nvSpPr>
        <p:spPr>
          <a:xfrm>
            <a:off x="460623" y="4291898"/>
            <a:ext cx="9144000" cy="1152879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lnSpc>
                <a:spcPts val="3200"/>
              </a:lnSpc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3000" b="1" dirty="0">
                <a:solidFill>
                  <a:srgbClr val="FFFFFF"/>
                </a:solidFill>
              </a:rPr>
              <a:t>OPUS-V</a:t>
            </a:r>
            <a:endParaRPr lang="de-DE" sz="3000" dirty="0">
              <a:solidFill>
                <a:srgbClr val="FFFFFF"/>
              </a:solidFill>
            </a:endParaRPr>
          </a:p>
        </p:txBody>
      </p:sp>
      <p:pic>
        <p:nvPicPr>
          <p:cNvPr id="9" name="Bi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10" y="5483469"/>
            <a:ext cx="9144000" cy="1320800"/>
          </a:xfrm>
          <a:prstGeom prst="rect">
            <a:avLst/>
          </a:prstGeom>
        </p:spPr>
      </p:pic>
      <p:sp>
        <p:nvSpPr>
          <p:cNvPr id="11" name="Titel 1"/>
          <p:cNvSpPr txBox="1">
            <a:spLocks/>
          </p:cNvSpPr>
          <p:nvPr/>
        </p:nvSpPr>
        <p:spPr>
          <a:xfrm>
            <a:off x="474734" y="4926331"/>
            <a:ext cx="5431544" cy="661242"/>
          </a:xfrm>
          <a:prstGeom prst="rect">
            <a:avLst/>
          </a:prstGeom>
          <a:noFill/>
          <a:ln>
            <a:noFill/>
          </a:ln>
          <a:effectLst>
            <a:outerShdw blurRad="431800" dist="38100" dir="2700000">
              <a:srgbClr val="000000">
                <a:alpha val="43000"/>
              </a:srgbClr>
            </a:outerShdw>
          </a:effectLst>
        </p:spPr>
        <p:txBody>
          <a:bodyPr wrap="square" anchor="ctr" anchorCtr="0">
            <a:noAutofit/>
          </a:bodyPr>
          <a:lstStyle/>
          <a:p>
            <a:pPr marL="84138" lvl="0">
              <a:spcBef>
                <a:spcPct val="0"/>
              </a:spcBef>
              <a:spcAft>
                <a:spcPts val="1200"/>
              </a:spcAft>
              <a:defRPr/>
            </a:pPr>
            <a:r>
              <a:rPr lang="de-DE" sz="1500" dirty="0">
                <a:solidFill>
                  <a:srgbClr val="FFFFFF"/>
                </a:solidFill>
              </a:rPr>
              <a:t>Vollzylinder</a:t>
            </a: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ABBE68E9-3E80-4FE4-9A7B-B0B1FE351212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61886" y="1230375"/>
            <a:ext cx="3220228" cy="2767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731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Produktübersicht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pic>
        <p:nvPicPr>
          <p:cNvPr id="6" name="Grafik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3" y="2923330"/>
            <a:ext cx="714960" cy="742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hteck 3"/>
          <p:cNvSpPr>
            <a:spLocks noChangeArrowheads="1"/>
          </p:cNvSpPr>
          <p:nvPr/>
        </p:nvSpPr>
        <p:spPr bwMode="auto">
          <a:xfrm>
            <a:off x="259515" y="3771762"/>
            <a:ext cx="117472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Spannbacken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8" name="Grafik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550" y="2984706"/>
            <a:ext cx="681830" cy="6310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hteck 8"/>
          <p:cNvSpPr/>
          <p:nvPr/>
        </p:nvSpPr>
        <p:spPr>
          <a:xfrm>
            <a:off x="209306" y="5429958"/>
            <a:ext cx="1010212" cy="230832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Handspannfutter</a:t>
            </a:r>
          </a:p>
        </p:txBody>
      </p:sp>
      <p:pic>
        <p:nvPicPr>
          <p:cNvPr id="10" name="Grafik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803" y="2888216"/>
            <a:ext cx="283865" cy="811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hteck 51"/>
          <p:cNvSpPr>
            <a:spLocks noChangeArrowheads="1"/>
          </p:cNvSpPr>
          <p:nvPr/>
        </p:nvSpPr>
        <p:spPr bwMode="auto">
          <a:xfrm>
            <a:off x="5553381" y="3673787"/>
            <a:ext cx="1354652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Werkzeughalter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2" name="Rechteck 53"/>
          <p:cNvSpPr>
            <a:spLocks noChangeArrowheads="1"/>
          </p:cNvSpPr>
          <p:nvPr/>
        </p:nvSpPr>
        <p:spPr bwMode="auto">
          <a:xfrm>
            <a:off x="7209084" y="3667979"/>
            <a:ext cx="169005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Hydro-</a:t>
            </a:r>
          </a:p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Dehnspanntechnik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pic>
        <p:nvPicPr>
          <p:cNvPr id="13" name="Grafik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097" y="3018461"/>
            <a:ext cx="947227" cy="563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>
          <a:xfrm>
            <a:off x="3845466" y="3657514"/>
            <a:ext cx="1255473" cy="523220"/>
          </a:xfrm>
          <a:prstGeom prst="rect">
            <a:avLst/>
          </a:prstGeom>
          <a:ln>
            <a:noFill/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Stationäre</a:t>
            </a:r>
          </a:p>
          <a:p>
            <a:pPr algn="ctr">
              <a:defRPr/>
            </a:pPr>
            <a:r>
              <a:rPr lang="de-DE" sz="1400" b="1" dirty="0">
                <a:solidFill>
                  <a:srgbClr val="003D6A"/>
                </a:solidFill>
                <a:latin typeface="+mj-lt"/>
              </a:rPr>
              <a:t>Spannsysteme</a:t>
            </a:r>
            <a:endParaRPr 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17" name="Rechteck 16"/>
          <p:cNvSpPr/>
          <p:nvPr/>
        </p:nvSpPr>
        <p:spPr>
          <a:xfrm>
            <a:off x="2187821" y="5425728"/>
            <a:ext cx="918000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mit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19" name="Rechteck 18"/>
          <p:cNvSpPr/>
          <p:nvPr/>
        </p:nvSpPr>
        <p:spPr>
          <a:xfrm>
            <a:off x="1122442" y="5424764"/>
            <a:ext cx="108111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Kraftspannfutter mit Backenschnell-</a:t>
            </a:r>
            <a:r>
              <a:rPr lang="de-DE" sz="900" b="1" dirty="0" err="1">
                <a:solidFill>
                  <a:srgbClr val="003D6A"/>
                </a:solidFill>
                <a:latin typeface="+mj-lt"/>
              </a:rPr>
              <a:t>wechselsystem</a:t>
            </a:r>
            <a:endParaRPr lang="de-DE" sz="900" b="1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21" name="Rechteck 20"/>
          <p:cNvSpPr/>
          <p:nvPr/>
        </p:nvSpPr>
        <p:spPr>
          <a:xfrm>
            <a:off x="3165641" y="5427455"/>
            <a:ext cx="908253" cy="6463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Kraftspann-futter ohne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Durchgangs-bohrung</a:t>
            </a:r>
          </a:p>
        </p:txBody>
      </p:sp>
      <p:sp>
        <p:nvSpPr>
          <p:cNvPr id="23" name="Rechteck 22"/>
          <p:cNvSpPr/>
          <p:nvPr/>
        </p:nvSpPr>
        <p:spPr>
          <a:xfrm>
            <a:off x="4089861" y="5424822"/>
            <a:ext cx="945837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Pneumatische </a:t>
            </a:r>
          </a:p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Vorderend-futter</a:t>
            </a:r>
          </a:p>
        </p:txBody>
      </p:sp>
      <p:sp>
        <p:nvSpPr>
          <p:cNvPr id="24" name="Rechteck 23"/>
          <p:cNvSpPr/>
          <p:nvPr/>
        </p:nvSpPr>
        <p:spPr>
          <a:xfrm>
            <a:off x="5039547" y="5432020"/>
            <a:ext cx="967134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9EE3"/>
                </a:solidFill>
                <a:latin typeface="+mj-lt"/>
              </a:rPr>
              <a:t>Spannzylinder</a:t>
            </a:r>
          </a:p>
        </p:txBody>
      </p:sp>
      <p:sp>
        <p:nvSpPr>
          <p:cNvPr id="26" name="Rechteck 51"/>
          <p:cNvSpPr>
            <a:spLocks noChangeArrowheads="1"/>
          </p:cNvSpPr>
          <p:nvPr/>
        </p:nvSpPr>
        <p:spPr bwMode="auto">
          <a:xfrm>
            <a:off x="2166065" y="3722475"/>
            <a:ext cx="998905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Drehfutter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pic>
        <p:nvPicPr>
          <p:cNvPr id="27" name="Grafik 2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42861" y="2919372"/>
            <a:ext cx="739476" cy="744290"/>
          </a:xfrm>
          <a:prstGeom prst="rect">
            <a:avLst/>
          </a:prstGeom>
          <a:ln>
            <a:noFill/>
          </a:ln>
        </p:spPr>
      </p:pic>
      <p:sp>
        <p:nvSpPr>
          <p:cNvPr id="28" name="Rechteck 51"/>
          <p:cNvSpPr>
            <a:spLocks noChangeArrowheads="1"/>
          </p:cNvSpPr>
          <p:nvPr/>
        </p:nvSpPr>
        <p:spPr bwMode="auto">
          <a:xfrm>
            <a:off x="3816242" y="2106361"/>
            <a:ext cx="130366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9EE3"/>
                </a:solidFill>
                <a:latin typeface="+mj-lt"/>
              </a:rPr>
              <a:t>Spanntechnik</a:t>
            </a:r>
            <a:endParaRPr lang="de-DE" altLang="de-DE" sz="1400" dirty="0">
              <a:solidFill>
                <a:srgbClr val="009EE3"/>
              </a:solidFill>
              <a:latin typeface="+mj-lt"/>
            </a:endParaRPr>
          </a:p>
        </p:txBody>
      </p:sp>
      <p:sp>
        <p:nvSpPr>
          <p:cNvPr id="29" name="Rechteck 51"/>
          <p:cNvSpPr>
            <a:spLocks noChangeArrowheads="1"/>
          </p:cNvSpPr>
          <p:nvPr/>
        </p:nvSpPr>
        <p:spPr bwMode="auto">
          <a:xfrm>
            <a:off x="739985" y="2155204"/>
            <a:ext cx="138903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de-DE" altLang="de-DE" sz="1400" b="1" dirty="0">
                <a:solidFill>
                  <a:srgbClr val="003D6A"/>
                </a:solidFill>
                <a:latin typeface="+mj-lt"/>
              </a:rPr>
              <a:t>Greifsysteme</a:t>
            </a:r>
            <a:endParaRPr lang="de-DE" altLang="de-DE" sz="1400" dirty="0">
              <a:solidFill>
                <a:srgbClr val="003D6A"/>
              </a:solidFill>
              <a:latin typeface="+mj-lt"/>
            </a:endParaRPr>
          </a:p>
        </p:txBody>
      </p:sp>
      <p:sp>
        <p:nvSpPr>
          <p:cNvPr id="30" name="Rechteck 29"/>
          <p:cNvSpPr/>
          <p:nvPr/>
        </p:nvSpPr>
        <p:spPr>
          <a:xfrm>
            <a:off x="259580" y="280635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1" name="Rechteck 30"/>
          <p:cNvSpPr/>
          <p:nvPr/>
        </p:nvSpPr>
        <p:spPr>
          <a:xfrm>
            <a:off x="2166737" y="2798334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2" name="Rechteck 31"/>
          <p:cNvSpPr/>
          <p:nvPr/>
        </p:nvSpPr>
        <p:spPr>
          <a:xfrm>
            <a:off x="4073894" y="2774271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3" name="Rechteck 32"/>
          <p:cNvSpPr/>
          <p:nvPr/>
        </p:nvSpPr>
        <p:spPr>
          <a:xfrm>
            <a:off x="5981051" y="2790313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4" name="Rechteck 33"/>
          <p:cNvSpPr/>
          <p:nvPr/>
        </p:nvSpPr>
        <p:spPr>
          <a:xfrm>
            <a:off x="7888207" y="2782292"/>
            <a:ext cx="998905" cy="933327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5" name="Rechteck 34"/>
          <p:cNvSpPr/>
          <p:nvPr/>
        </p:nvSpPr>
        <p:spPr>
          <a:xfrm>
            <a:off x="122479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6" name="Rechteck 35"/>
          <p:cNvSpPr/>
          <p:nvPr/>
        </p:nvSpPr>
        <p:spPr>
          <a:xfrm>
            <a:off x="218782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7" name="Rechteck 36"/>
          <p:cNvSpPr/>
          <p:nvPr/>
        </p:nvSpPr>
        <p:spPr>
          <a:xfrm>
            <a:off x="3150849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8" name="Rechteck 37"/>
          <p:cNvSpPr/>
          <p:nvPr/>
        </p:nvSpPr>
        <p:spPr>
          <a:xfrm>
            <a:off x="4113877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39" name="Rechteck 38"/>
          <p:cNvSpPr/>
          <p:nvPr/>
        </p:nvSpPr>
        <p:spPr>
          <a:xfrm>
            <a:off x="507690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40" name="Rechteck 39"/>
          <p:cNvSpPr/>
          <p:nvPr/>
        </p:nvSpPr>
        <p:spPr>
          <a:xfrm>
            <a:off x="261765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cxnSp>
        <p:nvCxnSpPr>
          <p:cNvPr id="41" name="Gerader Verbinder 40"/>
          <p:cNvCxnSpPr/>
          <p:nvPr/>
        </p:nvCxnSpPr>
        <p:spPr>
          <a:xfrm>
            <a:off x="727251" y="4338532"/>
            <a:ext cx="770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Gerader Verbinder 41"/>
          <p:cNvCxnSpPr/>
          <p:nvPr/>
        </p:nvCxnSpPr>
        <p:spPr>
          <a:xfrm>
            <a:off x="719615" y="4338474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Gerader Verbinder 42"/>
          <p:cNvCxnSpPr/>
          <p:nvPr/>
        </p:nvCxnSpPr>
        <p:spPr>
          <a:xfrm>
            <a:off x="6487853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4" name="Gerader Verbinder 43"/>
          <p:cNvCxnSpPr/>
          <p:nvPr/>
        </p:nvCxnSpPr>
        <p:spPr>
          <a:xfrm>
            <a:off x="5534147" y="4337030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Gerader Verbinder 44"/>
          <p:cNvCxnSpPr/>
          <p:nvPr/>
        </p:nvCxnSpPr>
        <p:spPr>
          <a:xfrm>
            <a:off x="8424730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Gerader Verbinder 45"/>
          <p:cNvCxnSpPr/>
          <p:nvPr/>
        </p:nvCxnSpPr>
        <p:spPr>
          <a:xfrm>
            <a:off x="3616327" y="4338765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Gerader Verbinder 46"/>
          <p:cNvCxnSpPr/>
          <p:nvPr/>
        </p:nvCxnSpPr>
        <p:spPr>
          <a:xfrm>
            <a:off x="1678417" y="433701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Gerader Verbinder 48"/>
          <p:cNvCxnSpPr/>
          <p:nvPr/>
        </p:nvCxnSpPr>
        <p:spPr>
          <a:xfrm>
            <a:off x="877354" y="2639807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Gerader Verbinder 49"/>
          <p:cNvCxnSpPr/>
          <p:nvPr/>
        </p:nvCxnSpPr>
        <p:spPr>
          <a:xfrm>
            <a:off x="8040771" y="2638340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Gerader Verbinder 50"/>
          <p:cNvCxnSpPr/>
          <p:nvPr/>
        </p:nvCxnSpPr>
        <p:spPr>
          <a:xfrm>
            <a:off x="6243544" y="2632189"/>
            <a:ext cx="0" cy="1548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Gerader Verbinder 51"/>
          <p:cNvCxnSpPr/>
          <p:nvPr/>
        </p:nvCxnSpPr>
        <p:spPr>
          <a:xfrm>
            <a:off x="4458498" y="2379661"/>
            <a:ext cx="0" cy="396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Gerader Verbinder 52"/>
          <p:cNvCxnSpPr/>
          <p:nvPr/>
        </p:nvCxnSpPr>
        <p:spPr>
          <a:xfrm>
            <a:off x="2664478" y="2644217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4" name="Gerader Verbinder 53"/>
          <p:cNvCxnSpPr/>
          <p:nvPr/>
        </p:nvCxnSpPr>
        <p:spPr>
          <a:xfrm>
            <a:off x="875915" y="2632539"/>
            <a:ext cx="716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5" name="Gerader Verbinder 54"/>
          <p:cNvCxnSpPr/>
          <p:nvPr/>
        </p:nvCxnSpPr>
        <p:spPr>
          <a:xfrm>
            <a:off x="2799467" y="1737481"/>
            <a:ext cx="0" cy="248887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6" name="Gerader Verbinder 55"/>
          <p:cNvCxnSpPr/>
          <p:nvPr/>
        </p:nvCxnSpPr>
        <p:spPr>
          <a:xfrm>
            <a:off x="1439969" y="1989961"/>
            <a:ext cx="3024000" cy="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7" name="Gerader Verbinder 56"/>
          <p:cNvCxnSpPr/>
          <p:nvPr/>
        </p:nvCxnSpPr>
        <p:spPr>
          <a:xfrm>
            <a:off x="1443044" y="1991735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Gerader Verbinder 57"/>
          <p:cNvCxnSpPr/>
          <p:nvPr/>
        </p:nvCxnSpPr>
        <p:spPr>
          <a:xfrm>
            <a:off x="4464743" y="1992254"/>
            <a:ext cx="0" cy="155554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60" name="Grafik 5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9651" y="1339730"/>
            <a:ext cx="1797050" cy="489727"/>
          </a:xfrm>
          <a:prstGeom prst="rect">
            <a:avLst/>
          </a:prstGeom>
        </p:spPr>
      </p:pic>
      <p:sp>
        <p:nvSpPr>
          <p:cNvPr id="59" name="Rechteck 58"/>
          <p:cNvSpPr/>
          <p:nvPr/>
        </p:nvSpPr>
        <p:spPr>
          <a:xfrm>
            <a:off x="6051710" y="5428495"/>
            <a:ext cx="906220" cy="230832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Lünetten</a:t>
            </a:r>
          </a:p>
        </p:txBody>
      </p:sp>
      <p:sp>
        <p:nvSpPr>
          <p:cNvPr id="61" name="Rechteck 60"/>
          <p:cNvSpPr/>
          <p:nvPr/>
        </p:nvSpPr>
        <p:spPr>
          <a:xfrm>
            <a:off x="7002958" y="5432195"/>
            <a:ext cx="918003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Schnell-wechsel-systeme</a:t>
            </a:r>
          </a:p>
        </p:txBody>
      </p:sp>
      <p:sp>
        <p:nvSpPr>
          <p:cNvPr id="62" name="Rechteck 61"/>
          <p:cNvSpPr/>
          <p:nvPr/>
        </p:nvSpPr>
        <p:spPr>
          <a:xfrm>
            <a:off x="7973941" y="5410411"/>
            <a:ext cx="916445" cy="507831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sz="900" b="1" dirty="0">
                <a:solidFill>
                  <a:srgbClr val="003D6A"/>
                </a:solidFill>
                <a:latin typeface="+mj-lt"/>
              </a:rPr>
              <a:t>Kunden-spezifische Lösungen</a:t>
            </a:r>
          </a:p>
        </p:txBody>
      </p:sp>
      <p:sp>
        <p:nvSpPr>
          <p:cNvPr id="63" name="Rechteck 62"/>
          <p:cNvSpPr/>
          <p:nvPr/>
        </p:nvSpPr>
        <p:spPr>
          <a:xfrm>
            <a:off x="7965992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4" name="Rechteck 63"/>
          <p:cNvSpPr/>
          <p:nvPr/>
        </p:nvSpPr>
        <p:spPr>
          <a:xfrm>
            <a:off x="6039933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sp>
        <p:nvSpPr>
          <p:cNvPr id="65" name="Rechteck 64"/>
          <p:cNvSpPr/>
          <p:nvPr/>
        </p:nvSpPr>
        <p:spPr>
          <a:xfrm>
            <a:off x="7002961" y="4500175"/>
            <a:ext cx="918000" cy="918000"/>
          </a:xfrm>
          <a:prstGeom prst="rect">
            <a:avLst/>
          </a:prstGeom>
          <a:noFill/>
          <a:ln w="6350">
            <a:solidFill>
              <a:srgbClr val="003D6A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000"/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056" y="4616636"/>
            <a:ext cx="727311" cy="720000"/>
          </a:xfrm>
          <a:prstGeom prst="rect">
            <a:avLst/>
          </a:prstGeom>
        </p:spPr>
      </p:pic>
      <p:pic>
        <p:nvPicPr>
          <p:cNvPr id="15" name="Grafik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4890" y="4610058"/>
            <a:ext cx="767845" cy="720000"/>
          </a:xfrm>
          <a:prstGeom prst="rect">
            <a:avLst/>
          </a:prstGeom>
        </p:spPr>
      </p:pic>
      <p:pic>
        <p:nvPicPr>
          <p:cNvPr id="16" name="Grafik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9493" y="4614265"/>
            <a:ext cx="650386" cy="720000"/>
          </a:xfrm>
          <a:prstGeom prst="rect">
            <a:avLst/>
          </a:prstGeom>
        </p:spPr>
      </p:pic>
      <p:pic>
        <p:nvPicPr>
          <p:cNvPr id="18" name="Grafik 1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318" y="4606407"/>
            <a:ext cx="713192" cy="720000"/>
          </a:xfrm>
          <a:prstGeom prst="rect">
            <a:avLst/>
          </a:prstGeom>
        </p:spPr>
      </p:pic>
      <p:pic>
        <p:nvPicPr>
          <p:cNvPr id="20" name="Grafik 19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749" y="4613820"/>
            <a:ext cx="837895" cy="720000"/>
          </a:xfrm>
          <a:prstGeom prst="rect">
            <a:avLst/>
          </a:prstGeom>
        </p:spPr>
      </p:pic>
      <p:pic>
        <p:nvPicPr>
          <p:cNvPr id="22" name="Grafik 2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064" y="4607850"/>
            <a:ext cx="748198" cy="720000"/>
          </a:xfrm>
          <a:prstGeom prst="rect">
            <a:avLst/>
          </a:prstGeom>
        </p:spPr>
      </p:pic>
      <p:pic>
        <p:nvPicPr>
          <p:cNvPr id="25" name="Grafik 24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9501" y="4597526"/>
            <a:ext cx="415042" cy="720000"/>
          </a:xfrm>
          <a:prstGeom prst="rect">
            <a:avLst/>
          </a:prstGeom>
        </p:spPr>
      </p:pic>
      <p:pic>
        <p:nvPicPr>
          <p:cNvPr id="66" name="Grafik 65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5948" y="4607850"/>
            <a:ext cx="783807" cy="720000"/>
          </a:xfrm>
          <a:prstGeom prst="rect">
            <a:avLst/>
          </a:prstGeom>
        </p:spPr>
      </p:pic>
      <p:pic>
        <p:nvPicPr>
          <p:cNvPr id="67" name="Grafik 66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256" y="4610743"/>
            <a:ext cx="703196" cy="720000"/>
          </a:xfrm>
          <a:prstGeom prst="rect">
            <a:avLst/>
          </a:prstGeom>
        </p:spPr>
      </p:pic>
      <p:cxnSp>
        <p:nvCxnSpPr>
          <p:cNvPr id="68" name="Gerader Verbinder 67"/>
          <p:cNvCxnSpPr/>
          <p:nvPr/>
        </p:nvCxnSpPr>
        <p:spPr>
          <a:xfrm>
            <a:off x="4573782" y="4337181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9" name="Gerader Verbinder 68"/>
          <p:cNvCxnSpPr/>
          <p:nvPr/>
        </p:nvCxnSpPr>
        <p:spPr>
          <a:xfrm>
            <a:off x="2639675" y="4021294"/>
            <a:ext cx="0" cy="468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0" name="Gerader Verbinder 69"/>
          <p:cNvCxnSpPr/>
          <p:nvPr/>
        </p:nvCxnSpPr>
        <p:spPr>
          <a:xfrm>
            <a:off x="7460456" y="4338762"/>
            <a:ext cx="0" cy="162000"/>
          </a:xfrm>
          <a:prstGeom prst="line">
            <a:avLst/>
          </a:prstGeom>
          <a:ln w="6350">
            <a:solidFill>
              <a:srgbClr val="003D6A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401106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quarter" idx="10"/>
          </p:nvPr>
        </p:nvSpPr>
        <p:spPr>
          <a:xfrm>
            <a:off x="5919485" y="2497764"/>
            <a:ext cx="2880000" cy="2036322"/>
          </a:xfrm>
          <a:noFill/>
        </p:spPr>
        <p:txBody>
          <a:bodyPr/>
          <a:lstStyle/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Integriertes Rückschlagventil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Kompakte Bauweise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Große Durchgangsbohrung beim Hohlspannzylinder OPUS-H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Langer Betätigungshub</a:t>
            </a:r>
          </a:p>
          <a:p>
            <a:pPr marL="285750" indent="-285750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de-DE" sz="1400" dirty="0">
                <a:solidFill>
                  <a:srgbClr val="00446B"/>
                </a:solidFill>
              </a:rPr>
              <a:t>Integrierte Schaltnocke zur Hubabfrage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pic>
        <p:nvPicPr>
          <p:cNvPr id="6" name="Grafik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475" y="1517597"/>
            <a:ext cx="4651080" cy="3996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29214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hteck 18">
            <a:hlinkClick r:id="" action="ppaction://noaction"/>
          </p:cNvPr>
          <p:cNvSpPr/>
          <p:nvPr/>
        </p:nvSpPr>
        <p:spPr>
          <a:xfrm>
            <a:off x="4965270" y="2200783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Rechteck 15">
            <a:hlinkClick r:id="rId2" action="ppaction://hlinksldjump"/>
          </p:cNvPr>
          <p:cNvSpPr/>
          <p:nvPr/>
        </p:nvSpPr>
        <p:spPr>
          <a:xfrm>
            <a:off x="1625778" y="2196298"/>
            <a:ext cx="2880000" cy="2340000"/>
          </a:xfrm>
          <a:prstGeom prst="rect">
            <a:avLst/>
          </a:prstGeom>
          <a:noFill/>
          <a:ln>
            <a:solidFill>
              <a:srgbClr val="003D6A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OPUS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10" name="Textfeld 9">
            <a:hlinkClick r:id="rId2" action="ppaction://hlinksldjump"/>
          </p:cNvPr>
          <p:cNvSpPr txBox="1"/>
          <p:nvPr/>
        </p:nvSpPr>
        <p:spPr>
          <a:xfrm>
            <a:off x="1625778" y="2200783"/>
            <a:ext cx="28800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Vollspannzylinder OPUS-V</a:t>
            </a:r>
          </a:p>
        </p:txBody>
      </p:sp>
      <p:sp>
        <p:nvSpPr>
          <p:cNvPr id="25" name="Textfeld 24">
            <a:hlinkClick r:id="" action="ppaction://noaction"/>
          </p:cNvPr>
          <p:cNvSpPr txBox="1"/>
          <p:nvPr/>
        </p:nvSpPr>
        <p:spPr>
          <a:xfrm>
            <a:off x="4965269" y="2204398"/>
            <a:ext cx="288000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1600" b="1" dirty="0">
                <a:solidFill>
                  <a:srgbClr val="003D6A"/>
                </a:solidFill>
              </a:rPr>
              <a:t>Hohlspannzylinder OPUS-H3</a:t>
            </a:r>
          </a:p>
        </p:txBody>
      </p:sp>
      <p:pic>
        <p:nvPicPr>
          <p:cNvPr id="9" name="Grafik 8">
            <a:hlinkClick r:id="rId2" action="ppaction://hlinksldjump"/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8289" y="2542952"/>
            <a:ext cx="2077251" cy="1784975"/>
          </a:xfrm>
          <a:prstGeom prst="rect">
            <a:avLst/>
          </a:prstGeom>
        </p:spPr>
      </p:pic>
      <p:pic>
        <p:nvPicPr>
          <p:cNvPr id="11" name="Grafik 10">
            <a:hlinkClick r:id="" action="ppaction://noaction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0781" y="2539337"/>
            <a:ext cx="2606405" cy="1896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60341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Baureihen OPUS-V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graphicFrame>
        <p:nvGraphicFramePr>
          <p:cNvPr id="5" name="Tabel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07246348"/>
              </p:ext>
            </p:extLst>
          </p:nvPr>
        </p:nvGraphicFramePr>
        <p:xfrm>
          <a:off x="411293" y="2024588"/>
          <a:ext cx="8392532" cy="297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2606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6"/>
                    </a:ext>
                  </a:extLst>
                </a:gridCol>
                <a:gridCol w="1009495">
                  <a:extLst>
                    <a:ext uri="{9D8B030D-6E8A-4147-A177-3AD203B41FA5}">
                      <a16:colId xmlns:a16="http://schemas.microsoft.com/office/drawing/2014/main" val="20007"/>
                    </a:ext>
                  </a:extLst>
                </a:gridCol>
              </a:tblGrid>
              <a:tr h="224657">
                <a:tc>
                  <a:txBody>
                    <a:bodyPr/>
                    <a:lstStyle/>
                    <a:p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Technische Daten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Drehzahl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[min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-1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Kolben-fläche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[cm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Kolbenhub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[mm]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Max. Druck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[bar]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Zugkraft</a:t>
                      </a:r>
                      <a:r>
                        <a:rPr lang="de-DE" sz="1200" b="1" baseline="0" dirty="0">
                          <a:solidFill>
                            <a:schemeClr val="bg1"/>
                          </a:solidFill>
                        </a:rPr>
                        <a:t> bei 40 bar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 err="1">
                          <a:solidFill>
                            <a:schemeClr val="bg1"/>
                          </a:solidFill>
                        </a:rPr>
                        <a:t>Lecköl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-menge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[l/min]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Trägheits-moment</a:t>
                      </a:r>
                    </a:p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[kgm</a:t>
                      </a:r>
                      <a:r>
                        <a:rPr lang="de-DE" sz="1200" b="1" baseline="30000" dirty="0">
                          <a:solidFill>
                            <a:schemeClr val="bg1"/>
                          </a:solidFill>
                        </a:rPr>
                        <a:t>2</a:t>
                      </a:r>
                      <a:r>
                        <a:rPr lang="de-DE" sz="1200" b="1" dirty="0">
                          <a:solidFill>
                            <a:schemeClr val="bg1"/>
                          </a:solidFill>
                        </a:rPr>
                        <a:t>]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3D6A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216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85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19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0.016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103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41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1.5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1.5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0.08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175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84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>
                          <a:solidFill>
                            <a:srgbClr val="003D6A"/>
                          </a:solidFill>
                        </a:rPr>
                        <a:t>1.5</a:t>
                      </a:r>
                      <a:endParaRPr lang="de-DE" sz="1200" dirty="0">
                        <a:solidFill>
                          <a:srgbClr val="003D6A"/>
                        </a:solidFill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200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70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112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0.32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CF1F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8000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b="0" dirty="0">
                          <a:solidFill>
                            <a:srgbClr val="003D6A"/>
                          </a:solidFill>
                        </a:rPr>
                        <a:t>OPUS-V 225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2000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457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60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50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180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200" dirty="0">
                          <a:solidFill>
                            <a:srgbClr val="003D6A"/>
                          </a:solidFill>
                        </a:rPr>
                        <a:t>0.92</a:t>
                      </a: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634845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 anchor="t"/>
          <a:lstStyle/>
          <a:p>
            <a:r>
              <a:rPr lang="de-DE" dirty="0"/>
              <a:t>SCHUNK Dienstleistungen</a:t>
            </a:r>
          </a:p>
        </p:txBody>
      </p:sp>
      <p:sp>
        <p:nvSpPr>
          <p:cNvPr id="5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752475" y="6430695"/>
            <a:ext cx="5962650" cy="365125"/>
          </a:xfrm>
        </p:spPr>
        <p:txBody>
          <a:bodyPr/>
          <a:lstStyle/>
          <a:p>
            <a:pPr algn="l"/>
            <a:r>
              <a:rPr lang="de-DE"/>
              <a:t>OPUS-V</a:t>
            </a:r>
            <a:endParaRPr lang="de-DE" dirty="0"/>
          </a:p>
        </p:txBody>
      </p:sp>
      <p:sp>
        <p:nvSpPr>
          <p:cNvPr id="6" name="Inhaltsplatzhalter 5"/>
          <p:cNvSpPr>
            <a:spLocks noGrp="1"/>
          </p:cNvSpPr>
          <p:nvPr>
            <p:ph sz="quarter" idx="10"/>
          </p:nvPr>
        </p:nvSpPr>
        <p:spPr>
          <a:xfrm>
            <a:off x="561443" y="1269697"/>
            <a:ext cx="6016033" cy="4279899"/>
          </a:xfrm>
        </p:spPr>
        <p:txBody>
          <a:bodyPr/>
          <a:lstStyle/>
          <a:p>
            <a:pPr>
              <a:spcBef>
                <a:spcPts val="0"/>
              </a:spcBef>
            </a:pPr>
            <a:r>
              <a:rPr lang="de-DE" sz="1800" b="1" dirty="0"/>
              <a:t>Engineering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Auslegung von werkstückspezifischen Spannlösungen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Entwicklung von Sonderlösungen zusammen mit Kunden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FEM Analysen bei kritischen Bauteilen</a:t>
            </a:r>
            <a:endParaRPr lang="de-DE" sz="500" b="1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Versuchswesen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Dauerversuche mit allen Neuentwicklungen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Verschleißuntersuchungen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Feldversuche mit Technologiepartnern</a:t>
            </a:r>
            <a:endParaRPr lang="de-DE" sz="500" dirty="0"/>
          </a:p>
          <a:p>
            <a:pPr>
              <a:spcBef>
                <a:spcPts val="0"/>
              </a:spcBef>
            </a:pPr>
            <a:endParaRPr lang="de-DE" sz="1800" b="1" dirty="0"/>
          </a:p>
          <a:p>
            <a:pPr>
              <a:spcBef>
                <a:spcPts val="0"/>
              </a:spcBef>
            </a:pPr>
            <a:r>
              <a:rPr lang="de-DE" sz="1800" b="1" dirty="0"/>
              <a:t>Service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Inbetriebnahme von Kundenlösungen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Inspektion und Wartung</a:t>
            </a:r>
          </a:p>
          <a:p>
            <a:pPr marL="285750" indent="-285750" fontAlgn="auto">
              <a:lnSpc>
                <a:spcPct val="100000"/>
              </a:lnSpc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de-DE" sz="1400" dirty="0"/>
              <a:t>Instandsetzung</a:t>
            </a:r>
          </a:p>
          <a:p>
            <a:endParaRPr lang="de-DE" dirty="0"/>
          </a:p>
        </p:txBody>
      </p:sp>
      <p:sp>
        <p:nvSpPr>
          <p:cNvPr id="7" name="Rechteck 6"/>
          <p:cNvSpPr/>
          <p:nvPr/>
        </p:nvSpPr>
        <p:spPr>
          <a:xfrm>
            <a:off x="6715125" y="1604434"/>
            <a:ext cx="1502889" cy="1310704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11" name="Grafik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9796" y="4434612"/>
            <a:ext cx="1898181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Grafik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977" y="2901885"/>
            <a:ext cx="1890000" cy="126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Grafik 8"/>
          <p:cNvPicPr>
            <a:picLocks noChangeAspect="1"/>
          </p:cNvPicPr>
          <p:nvPr/>
        </p:nvPicPr>
        <p:blipFill rotWithShape="1">
          <a:blip r:embed="rId4"/>
          <a:srcRect l="17399" t="15237" r="5763"/>
          <a:stretch/>
        </p:blipFill>
        <p:spPr>
          <a:xfrm>
            <a:off x="6611375" y="1361412"/>
            <a:ext cx="1886602" cy="1260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321617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platzhalter 2"/>
          <p:cNvSpPr txBox="1">
            <a:spLocks/>
          </p:cNvSpPr>
          <p:nvPr/>
        </p:nvSpPr>
        <p:spPr>
          <a:xfrm>
            <a:off x="4841878" y="4426651"/>
            <a:ext cx="2034381" cy="1457921"/>
          </a:xfrm>
          <a:prstGeom prst="rect">
            <a:avLst/>
          </a:prstGeom>
          <a:ln>
            <a:noFill/>
          </a:ln>
        </p:spPr>
        <p:txBody>
          <a:bodyPr vert="horz" lIns="91434" tIns="45717" rIns="91434" bIns="45717" rtlCol="0">
            <a:no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pitchFamily="2" charset="2"/>
              <a:buChar char="§"/>
              <a:tabLst>
                <a:tab pos="4214543" algn="l"/>
              </a:tabLst>
            </a:pPr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04782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 SCH_PPT_Vorlage_4-3_220312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 SCH_PPT_Vorlage_4-3_220312.potx</Template>
  <TotalTime>0</TotalTime>
  <Words>207</Words>
  <Application>Microsoft Office PowerPoint</Application>
  <PresentationFormat>Bildschirmpräsentation (4:3)</PresentationFormat>
  <Paragraphs>136</Paragraphs>
  <Slides>7</Slides>
  <Notes>1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Arial</vt:lpstr>
      <vt:lpstr>Calibri</vt:lpstr>
      <vt:lpstr>Wingdings</vt:lpstr>
      <vt:lpstr> SCH_PPT_Vorlage_4-3_220312</vt:lpstr>
      <vt:lpstr>PowerPoint-Präsentation</vt:lpstr>
      <vt:lpstr>Produktübersicht</vt:lpstr>
      <vt:lpstr>OPUS</vt:lpstr>
      <vt:lpstr>OPUS</vt:lpstr>
      <vt:lpstr>Baureihen OPUS-V</vt:lpstr>
      <vt:lpstr>SCHUNK Dienstleistungen</vt:lpstr>
      <vt:lpstr>PowerPoint-Präsentation</vt:lpstr>
    </vt:vector>
  </TitlesOfParts>
  <Company>Ideenhaus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Folie 1</dc:title>
  <dc:creator>Ralf Brendjes</dc:creator>
  <cp:lastModifiedBy>Hensler, Sarah</cp:lastModifiedBy>
  <cp:revision>564</cp:revision>
  <cp:lastPrinted>2018-01-05T10:34:27Z</cp:lastPrinted>
  <dcterms:created xsi:type="dcterms:W3CDTF">2015-04-07T09:55:40Z</dcterms:created>
  <dcterms:modified xsi:type="dcterms:W3CDTF">2021-09-15T10:00:00Z</dcterms:modified>
</cp:coreProperties>
</file>