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99" r:id="rId2"/>
    <p:sldId id="684" r:id="rId3"/>
    <p:sldId id="685" r:id="rId4"/>
    <p:sldId id="686" r:id="rId5"/>
    <p:sldId id="687" r:id="rId6"/>
    <p:sldId id="688" r:id="rId7"/>
    <p:sldId id="699" r:id="rId8"/>
    <p:sldId id="690" r:id="rId9"/>
    <p:sldId id="691" r:id="rId10"/>
    <p:sldId id="692" r:id="rId11"/>
    <p:sldId id="693" r:id="rId12"/>
    <p:sldId id="694" r:id="rId13"/>
    <p:sldId id="695" r:id="rId14"/>
    <p:sldId id="696" r:id="rId15"/>
    <p:sldId id="697" r:id="rId16"/>
    <p:sldId id="698" r:id="rId17"/>
    <p:sldId id="279" r:id="rId18"/>
  </p:sldIdLst>
  <p:sldSz cx="9144000" cy="5143500" type="screen16x9"/>
  <p:notesSz cx="6858000" cy="9144000"/>
  <p:custDataLst>
    <p:tags r:id="rId21"/>
  </p:custDataLst>
  <p:defaultText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0">
          <p15:clr>
            <a:srgbClr val="A4A3A4"/>
          </p15:clr>
        </p15:guide>
        <p15:guide id="2" orient="horz" pos="356">
          <p15:clr>
            <a:srgbClr val="A4A3A4"/>
          </p15:clr>
        </p15:guide>
        <p15:guide id="3" orient="horz" pos="590">
          <p15:clr>
            <a:srgbClr val="A4A3A4"/>
          </p15:clr>
        </p15:guide>
        <p15:guide id="4" pos="5472">
          <p15:clr>
            <a:srgbClr val="A4A3A4"/>
          </p15:clr>
        </p15:guide>
        <p15:guide id="5" pos="204" userDrawn="1">
          <p15:clr>
            <a:srgbClr val="A4A3A4"/>
          </p15:clr>
        </p15:guide>
        <p15:guide id="6" pos="2831">
          <p15:clr>
            <a:srgbClr val="A4A3A4"/>
          </p15:clr>
        </p15:guide>
        <p15:guide id="7" pos="1610" userDrawn="1">
          <p15:clr>
            <a:srgbClr val="A4A3A4"/>
          </p15:clr>
        </p15:guide>
        <p15:guide id="8" pos="288">
          <p15:clr>
            <a:srgbClr val="A4A3A4"/>
          </p15:clr>
        </p15:guide>
        <p15:guide id="9" pos="9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EAF2F9"/>
    <a:srgbClr val="D7E2ED"/>
    <a:srgbClr val="84D0F0"/>
    <a:srgbClr val="00446B"/>
    <a:srgbClr val="17385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92" autoAdjust="0"/>
    <p:restoredTop sz="94591" autoAdjust="0"/>
  </p:normalViewPr>
  <p:slideViewPr>
    <p:cSldViewPr snapToGrid="0" snapToObjects="1">
      <p:cViewPr varScale="1">
        <p:scale>
          <a:sx n="132" d="100"/>
          <a:sy n="132" d="100"/>
        </p:scale>
        <p:origin x="522" y="96"/>
      </p:cViewPr>
      <p:guideLst>
        <p:guide orient="horz" pos="2450"/>
        <p:guide orient="horz" pos="356"/>
        <p:guide orient="horz" pos="590"/>
        <p:guide pos="5472"/>
        <p:guide pos="204"/>
        <p:guide pos="2831"/>
        <p:guide pos="1610"/>
        <p:guide pos="288"/>
        <p:guide pos="9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2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EF0E5-7573-904A-8AD2-3C4D4AB28462}" type="datetimeFigureOut">
              <a:rPr lang="de-DE" smtClean="0"/>
              <a:pPr/>
              <a:t>05.05.2021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D9633C-3AFD-B14F-BF51-76C9B354F05A}" type="slidenum">
              <a:rPr lang="de-DE" smtClean="0"/>
              <a:pPr/>
              <a:t>‹Nr.›</a:t>
            </a:fld>
            <a:endParaRPr lang="de-DE"/>
          </a:p>
        </p:txBody>
      </p:sp>
    </p:spTree>
    <p:extLst>
      <p:ext uri="{BB962C8B-B14F-4D97-AF65-F5344CB8AC3E}">
        <p14:creationId xmlns:p14="http://schemas.microsoft.com/office/powerpoint/2010/main" val="179934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59C942-6DF7-4645-A323-1FB2403B0B5A}" type="datetimeFigureOut">
              <a:rPr lang="de-DE" smtClean="0"/>
              <a:pPr/>
              <a:t>05.05.2021</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218C4-41A8-684B-AF4F-B9D499E35F6B}" type="slidenum">
              <a:rPr lang="de-DE" smtClean="0"/>
              <a:pPr/>
              <a:t>‹Nr.›</a:t>
            </a:fld>
            <a:endParaRPr lang="de-DE"/>
          </a:p>
        </p:txBody>
      </p:sp>
    </p:spTree>
    <p:extLst>
      <p:ext uri="{BB962C8B-B14F-4D97-AF65-F5344CB8AC3E}">
        <p14:creationId xmlns:p14="http://schemas.microsoft.com/office/powerpoint/2010/main" val="2295679623"/>
      </p:ext>
    </p:extLst>
  </p:cSld>
  <p:clrMap bg1="lt1" tx1="dk1" bg2="lt2" tx2="dk2" accent1="accent1" accent2="accent2" accent3="accent3" accent4="accent4" accent5="accent5" accent6="accent6" hlink="hlink" folHlink="folHlink"/>
  <p:hf hdr="0" ftr="0" dt="0"/>
  <p:notesStyle>
    <a:lvl1pPr marL="0" algn="l" defTabSz="457171" rtl="0" eaLnBrk="1" latinLnBrk="0" hangingPunct="1">
      <a:defRPr sz="1200" kern="1200">
        <a:solidFill>
          <a:schemeClr val="tx1"/>
        </a:solidFill>
        <a:latin typeface="+mn-lt"/>
        <a:ea typeface="+mn-ea"/>
        <a:cs typeface="+mn-cs"/>
      </a:defRPr>
    </a:lvl1pPr>
    <a:lvl2pPr marL="457171" algn="l" defTabSz="457171" rtl="0" eaLnBrk="1" latinLnBrk="0" hangingPunct="1">
      <a:defRPr sz="1200" kern="1200">
        <a:solidFill>
          <a:schemeClr val="tx1"/>
        </a:solidFill>
        <a:latin typeface="+mn-lt"/>
        <a:ea typeface="+mn-ea"/>
        <a:cs typeface="+mn-cs"/>
      </a:defRPr>
    </a:lvl2pPr>
    <a:lvl3pPr marL="914341" algn="l" defTabSz="457171" rtl="0" eaLnBrk="1" latinLnBrk="0" hangingPunct="1">
      <a:defRPr sz="1200" kern="1200">
        <a:solidFill>
          <a:schemeClr val="tx1"/>
        </a:solidFill>
        <a:latin typeface="+mn-lt"/>
        <a:ea typeface="+mn-ea"/>
        <a:cs typeface="+mn-cs"/>
      </a:defRPr>
    </a:lvl3pPr>
    <a:lvl4pPr marL="1371512" algn="l" defTabSz="457171" rtl="0" eaLnBrk="1" latinLnBrk="0" hangingPunct="1">
      <a:defRPr sz="1200" kern="1200">
        <a:solidFill>
          <a:schemeClr val="tx1"/>
        </a:solidFill>
        <a:latin typeface="+mn-lt"/>
        <a:ea typeface="+mn-ea"/>
        <a:cs typeface="+mn-cs"/>
      </a:defRPr>
    </a:lvl4pPr>
    <a:lvl5pPr marL="1828683" algn="l" defTabSz="457171" rtl="0" eaLnBrk="1" latinLnBrk="0" hangingPunct="1">
      <a:defRPr sz="1200" kern="1200">
        <a:solidFill>
          <a:schemeClr val="tx1"/>
        </a:solidFill>
        <a:latin typeface="+mn-lt"/>
        <a:ea typeface="+mn-ea"/>
        <a:cs typeface="+mn-cs"/>
      </a:defRPr>
    </a:lvl5pPr>
    <a:lvl6pPr marL="2285854" algn="l" defTabSz="457171" rtl="0" eaLnBrk="1" latinLnBrk="0" hangingPunct="1">
      <a:defRPr sz="1200" kern="1200">
        <a:solidFill>
          <a:schemeClr val="tx1"/>
        </a:solidFill>
        <a:latin typeface="+mn-lt"/>
        <a:ea typeface="+mn-ea"/>
        <a:cs typeface="+mn-cs"/>
      </a:defRPr>
    </a:lvl6pPr>
    <a:lvl7pPr marL="2743024" algn="l" defTabSz="457171" rtl="0" eaLnBrk="1" latinLnBrk="0" hangingPunct="1">
      <a:defRPr sz="1200" kern="1200">
        <a:solidFill>
          <a:schemeClr val="tx1"/>
        </a:solidFill>
        <a:latin typeface="+mn-lt"/>
        <a:ea typeface="+mn-ea"/>
        <a:cs typeface="+mn-cs"/>
      </a:defRPr>
    </a:lvl7pPr>
    <a:lvl8pPr marL="3200195" algn="l" defTabSz="457171" rtl="0" eaLnBrk="1" latinLnBrk="0" hangingPunct="1">
      <a:defRPr sz="1200" kern="1200">
        <a:solidFill>
          <a:schemeClr val="tx1"/>
        </a:solidFill>
        <a:latin typeface="+mn-lt"/>
        <a:ea typeface="+mn-ea"/>
        <a:cs typeface="+mn-cs"/>
      </a:defRPr>
    </a:lvl8pPr>
    <a:lvl9pPr marL="3657366" algn="l" defTabSz="4571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171" rtl="0" eaLnBrk="1" fontAlgn="auto" latinLnBrk="0" hangingPunct="1">
              <a:lnSpc>
                <a:spcPct val="100000"/>
              </a:lnSpc>
              <a:spcBef>
                <a:spcPts val="0"/>
              </a:spcBef>
              <a:spcAft>
                <a:spcPts val="0"/>
              </a:spcAft>
              <a:buClrTx/>
              <a:buSzTx/>
              <a:buFontTx/>
              <a:buNone/>
              <a:tabLst/>
              <a:defRPr/>
            </a:pPr>
            <a:fld id="{22E218C4-41A8-684B-AF4F-B9D499E35F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1"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992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32" name="Rechteck 31"/>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Bild 4"/>
          <p:cNvPicPr>
            <a:picLocks noChangeAspect="1"/>
          </p:cNvPicPr>
          <p:nvPr userDrawn="1"/>
        </p:nvPicPr>
        <p:blipFill>
          <a:blip r:embed="rId3"/>
          <a:stretch>
            <a:fillRect/>
          </a:stretch>
        </p:blipFill>
        <p:spPr>
          <a:xfrm>
            <a:off x="-304" y="4311880"/>
            <a:ext cx="9144000" cy="749300"/>
          </a:xfrm>
          <a:prstGeom prst="rect">
            <a:avLst/>
          </a:prstGeom>
        </p:spPr>
      </p:pic>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4" name="Inhaltsplatzhalter 3"/>
          <p:cNvSpPr>
            <a:spLocks noGrp="1"/>
          </p:cNvSpPr>
          <p:nvPr>
            <p:ph sz="quarter" idx="11"/>
          </p:nvPr>
        </p:nvSpPr>
        <p:spPr>
          <a:xfrm>
            <a:off x="4673600" y="1112838"/>
            <a:ext cx="4171950" cy="2853895"/>
          </a:xfrm>
          <a:prstGeom prst="rect">
            <a:avLst/>
          </a:prstGeom>
        </p:spPr>
        <p:txBody>
          <a:bodyPr/>
          <a:lstStyle>
            <a:lvl1pPr marL="0" indent="0">
              <a:buNone/>
              <a:defRPr/>
            </a:lvl1pPr>
          </a:lstStyle>
          <a:p>
            <a:pPr lvl="0"/>
            <a:endParaRPr lang="de-DE" dirty="0"/>
          </a:p>
        </p:txBody>
      </p:sp>
      <p:sp>
        <p:nvSpPr>
          <p:cNvPr id="6" name="Textplatzhalter 5"/>
          <p:cNvSpPr>
            <a:spLocks noGrp="1"/>
          </p:cNvSpPr>
          <p:nvPr>
            <p:ph type="body" sz="quarter" idx="12"/>
          </p:nvPr>
        </p:nvSpPr>
        <p:spPr>
          <a:xfrm>
            <a:off x="209550" y="1112838"/>
            <a:ext cx="4374000" cy="2854325"/>
          </a:xfrm>
        </p:spPr>
        <p:txBody>
          <a:bodyPr/>
          <a:lstStyle/>
          <a:p>
            <a:pPr lvl="0"/>
            <a:r>
              <a:rPr lang="de-DE" dirty="0"/>
              <a:t>Textmasterformat bearbeiten</a:t>
            </a:r>
          </a:p>
          <a:p>
            <a:pPr lvl="1"/>
            <a:r>
              <a:rPr lang="de-DE" dirty="0"/>
              <a:t>Zweite Ebene</a:t>
            </a:r>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10"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1" name="Fußzeilenplatzhalter 2"/>
          <p:cNvSpPr>
            <a:spLocks noGrp="1"/>
          </p:cNvSpPr>
          <p:nvPr>
            <p:ph type="ftr" sz="quarter" idx="10"/>
          </p:nvPr>
        </p:nvSpPr>
        <p:spPr>
          <a:xfrm>
            <a:off x="819150" y="4738689"/>
            <a:ext cx="3086100" cy="274637"/>
          </a:xfrm>
        </p:spPr>
        <p:txBody>
          <a:bodyPr/>
          <a:lstStyle/>
          <a:p>
            <a:r>
              <a:rPr lang="de-DE" dirty="0"/>
              <a:t>Titel, Verfasser, Datum</a:t>
            </a:r>
          </a:p>
        </p:txBody>
      </p:sp>
    </p:spTree>
    <p:custDataLst>
      <p:tags r:id="rId1"/>
    </p:custDataLst>
    <p:extLst>
      <p:ext uri="{BB962C8B-B14F-4D97-AF65-F5344CB8AC3E}">
        <p14:creationId xmlns:p14="http://schemas.microsoft.com/office/powerpoint/2010/main" val="283111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33" name="Rechteck 32"/>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6" name="Textplatzhalter 5"/>
          <p:cNvSpPr>
            <a:spLocks noGrp="1"/>
          </p:cNvSpPr>
          <p:nvPr>
            <p:ph type="body" sz="quarter" idx="12"/>
          </p:nvPr>
        </p:nvSpPr>
        <p:spPr>
          <a:xfrm>
            <a:off x="209550" y="1112838"/>
            <a:ext cx="7886700" cy="2854325"/>
          </a:xfrm>
        </p:spPr>
        <p:txBody>
          <a:bodyPr/>
          <a:lstStyle/>
          <a:p>
            <a:pPr lvl="0"/>
            <a:r>
              <a:rPr lang="de-DE" dirty="0"/>
              <a:t>Textmasterformat bearbeiten</a:t>
            </a:r>
          </a:p>
          <a:p>
            <a:pPr lvl="1"/>
            <a:r>
              <a:rPr lang="de-DE" dirty="0"/>
              <a:t>Zweite Ebene</a:t>
            </a:r>
          </a:p>
        </p:txBody>
      </p:sp>
      <p:sp>
        <p:nvSpPr>
          <p:cNvPr id="9"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0" name="Fußzeilenplatzhalter 2"/>
          <p:cNvSpPr>
            <a:spLocks noGrp="1"/>
          </p:cNvSpPr>
          <p:nvPr>
            <p:ph type="ftr" sz="quarter" idx="10"/>
          </p:nvPr>
        </p:nvSpPr>
        <p:spPr>
          <a:xfrm>
            <a:off x="819150" y="4738689"/>
            <a:ext cx="3086100" cy="274637"/>
          </a:xfrm>
        </p:spPr>
        <p:txBody>
          <a:bodyPr/>
          <a:lstStyle/>
          <a:p>
            <a:r>
              <a:rPr lang="de-DE" dirty="0"/>
              <a:t>Titel, Verfasser, Datum</a:t>
            </a:r>
          </a:p>
        </p:txBody>
      </p:sp>
      <p:pic>
        <p:nvPicPr>
          <p:cNvPr id="11" name="Bild 4"/>
          <p:cNvPicPr>
            <a:picLocks noChangeAspect="1"/>
          </p:cNvPicPr>
          <p:nvPr userDrawn="1"/>
        </p:nvPicPr>
        <p:blipFill>
          <a:blip r:embed="rId3"/>
          <a:stretch>
            <a:fillRect/>
          </a:stretch>
        </p:blipFill>
        <p:spPr>
          <a:xfrm>
            <a:off x="0" y="4311870"/>
            <a:ext cx="9144000" cy="749300"/>
          </a:xfrm>
          <a:prstGeom prst="rect">
            <a:avLst/>
          </a:prstGeom>
        </p:spPr>
      </p:pic>
    </p:spTree>
    <p:custDataLst>
      <p:tags r:id="rId1"/>
    </p:custDataLst>
    <p:extLst>
      <p:ext uri="{BB962C8B-B14F-4D97-AF65-F5344CB8AC3E}">
        <p14:creationId xmlns:p14="http://schemas.microsoft.com/office/powerpoint/2010/main" val="56693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BC19C-A1E6-4489-9BC3-C001F2DEFA38}"/>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68D64DD-5E52-4094-B64C-864F594052A9}"/>
              </a:ext>
            </a:extLst>
          </p:cNvPr>
          <p:cNvSpPr>
            <a:spLocks noGrp="1"/>
          </p:cNvSpPr>
          <p:nvPr>
            <p:ph type="ftr" sz="quarter" idx="10"/>
          </p:nvPr>
        </p:nvSpPr>
        <p:spPr/>
        <p:txBody>
          <a:bodyPr/>
          <a:lstStyle/>
          <a:p>
            <a:r>
              <a:rPr lang="de-DE"/>
              <a:t>Titel, Verfasser, Datum</a:t>
            </a:r>
            <a:endParaRPr lang="de-DE" dirty="0"/>
          </a:p>
        </p:txBody>
      </p:sp>
      <p:pic>
        <p:nvPicPr>
          <p:cNvPr id="5" name="Grafik 4">
            <a:extLst>
              <a:ext uri="{FF2B5EF4-FFF2-40B4-BE49-F238E27FC236}">
                <a16:creationId xmlns:a16="http://schemas.microsoft.com/office/drawing/2014/main" id="{2CCAC922-7B04-487C-B885-EC290EAE3415}"/>
              </a:ext>
            </a:extLst>
          </p:cNvPr>
          <p:cNvPicPr>
            <a:picLocks noChangeAspect="1"/>
          </p:cNvPicPr>
          <p:nvPr userDrawn="1"/>
        </p:nvPicPr>
        <p:blipFill>
          <a:blip r:embed="rId3"/>
          <a:stretch>
            <a:fillRect/>
          </a:stretch>
        </p:blipFill>
        <p:spPr>
          <a:xfrm>
            <a:off x="-1" y="0"/>
            <a:ext cx="9184821" cy="5143500"/>
          </a:xfrm>
          <a:prstGeom prst="rect">
            <a:avLst/>
          </a:prstGeom>
        </p:spPr>
      </p:pic>
    </p:spTree>
    <p:custDataLst>
      <p:tags r:id="rId1"/>
    </p:custDataLst>
    <p:extLst>
      <p:ext uri="{BB962C8B-B14F-4D97-AF65-F5344CB8AC3E}">
        <p14:creationId xmlns:p14="http://schemas.microsoft.com/office/powerpoint/2010/main" val="873006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platzhalter 4"/>
          <p:cNvSpPr>
            <a:spLocks noGrp="1"/>
          </p:cNvSpPr>
          <p:nvPr>
            <p:ph type="title"/>
          </p:nvPr>
        </p:nvSpPr>
        <p:spPr>
          <a:xfrm>
            <a:off x="209550" y="160339"/>
            <a:ext cx="7886700" cy="804862"/>
          </a:xfrm>
          <a:prstGeom prst="rect">
            <a:avLst/>
          </a:prstGeom>
        </p:spPr>
        <p:txBody>
          <a:bodyPr vert="horz" lIns="91440" tIns="45720" rIns="91440" bIns="45720" rtlCol="0" anchor="ctr">
            <a:normAutofit/>
          </a:bodyPr>
          <a:lstStyle/>
          <a:p>
            <a:r>
              <a:rPr lang="de-DE" dirty="0"/>
              <a:t>Titelmasterformat</a:t>
            </a:r>
            <a:br>
              <a:rPr lang="de-DE" dirty="0"/>
            </a:br>
            <a:r>
              <a:rPr lang="de-DE" dirty="0"/>
              <a:t>durch Klicken bearbeiten</a:t>
            </a:r>
          </a:p>
        </p:txBody>
      </p:sp>
      <p:sp>
        <p:nvSpPr>
          <p:cNvPr id="7" name="Fußzeilenplatzhalter 6"/>
          <p:cNvSpPr>
            <a:spLocks noGrp="1"/>
          </p:cNvSpPr>
          <p:nvPr>
            <p:ph type="ftr" sz="quarter" idx="3"/>
          </p:nvPr>
        </p:nvSpPr>
        <p:spPr>
          <a:xfrm>
            <a:off x="819150" y="4668839"/>
            <a:ext cx="3086100" cy="274637"/>
          </a:xfrm>
          <a:prstGeom prst="rect">
            <a:avLst/>
          </a:prstGeom>
        </p:spPr>
        <p:txBody>
          <a:bodyPr vert="horz" lIns="91440" tIns="45720" rIns="91440" bIns="45720" rtlCol="0" anchor="ctr"/>
          <a:lstStyle>
            <a:lvl1pPr algn="l">
              <a:defRPr sz="1100" b="0">
                <a:solidFill>
                  <a:schemeClr val="bg1"/>
                </a:solidFill>
              </a:defRPr>
            </a:lvl1pPr>
          </a:lstStyle>
          <a:p>
            <a:r>
              <a:rPr lang="de-DE"/>
              <a:t>Titel, Verfasser, Datum</a:t>
            </a:r>
            <a:endParaRPr lang="de-DE" dirty="0"/>
          </a:p>
        </p:txBody>
      </p:sp>
      <p:sp>
        <p:nvSpPr>
          <p:cNvPr id="8" name="Textplatzhalter 7"/>
          <p:cNvSpPr>
            <a:spLocks noGrp="1"/>
          </p:cNvSpPr>
          <p:nvPr>
            <p:ph type="body" idx="1"/>
          </p:nvPr>
        </p:nvSpPr>
        <p:spPr>
          <a:xfrm>
            <a:off x="209550" y="1190627"/>
            <a:ext cx="4374000" cy="28548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p:txBody>
      </p:sp>
    </p:spTree>
    <p:custDataLst>
      <p:tags r:id="rId5"/>
    </p:custDataLst>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52" r:id="rId1"/>
    <p:sldLayoutId id="2147483659" r:id="rId2"/>
    <p:sldLayoutId id="2147483660" r:id="rId3"/>
  </p:sldLayoutIdLst>
  <p:hf sldNum="0" hdr="0" dt="0"/>
  <p:txStyles>
    <p:titleStyle>
      <a:lvl1pPr algn="l" defTabSz="457171" rtl="0" eaLnBrk="1" latinLnBrk="0" hangingPunct="1">
        <a:spcBef>
          <a:spcPct val="0"/>
        </a:spcBef>
        <a:buNone/>
        <a:defRPr sz="2800" b="1" kern="1200">
          <a:solidFill>
            <a:srgbClr val="00446B"/>
          </a:solidFill>
          <a:latin typeface="+mj-lt"/>
          <a:ea typeface="+mj-ea"/>
          <a:cs typeface="+mj-cs"/>
        </a:defRPr>
      </a:lvl1pPr>
    </p:titleStyle>
    <p:bodyStyle>
      <a:lvl1pPr marL="0" indent="0" algn="l" defTabSz="457171" rtl="0" eaLnBrk="1" latinLnBrk="0" hangingPunct="1">
        <a:spcBef>
          <a:spcPct val="20000"/>
        </a:spcBef>
        <a:buFont typeface="Arial"/>
        <a:buNone/>
        <a:defRPr sz="2000" kern="1200">
          <a:solidFill>
            <a:srgbClr val="00446B"/>
          </a:solidFill>
          <a:latin typeface="+mn-lt"/>
          <a:ea typeface="+mn-ea"/>
          <a:cs typeface="+mn-cs"/>
        </a:defRPr>
      </a:lvl1pPr>
      <a:lvl2pPr marL="457170" indent="0" algn="l" defTabSz="457171" rtl="0" eaLnBrk="1" latinLnBrk="0" hangingPunct="1">
        <a:spcBef>
          <a:spcPct val="20000"/>
        </a:spcBef>
        <a:buFont typeface="Arial"/>
        <a:buNone/>
        <a:defRPr sz="1800" kern="1200">
          <a:solidFill>
            <a:srgbClr val="00446B"/>
          </a:solidFill>
          <a:latin typeface="+mn-lt"/>
          <a:ea typeface="+mn-ea"/>
          <a:cs typeface="+mn-cs"/>
        </a:defRPr>
      </a:lvl2pPr>
      <a:lvl3pPr marL="1142927" indent="-228585" algn="l" defTabSz="457171" rtl="0" eaLnBrk="1" latinLnBrk="0" hangingPunct="1">
        <a:spcBef>
          <a:spcPct val="20000"/>
        </a:spcBef>
        <a:buFont typeface="Arial"/>
        <a:buChar char="•"/>
        <a:defRPr sz="2000" kern="1200">
          <a:solidFill>
            <a:srgbClr val="00446B"/>
          </a:solidFill>
          <a:latin typeface="+mn-lt"/>
          <a:ea typeface="+mn-ea"/>
          <a:cs typeface="+mn-cs"/>
        </a:defRPr>
      </a:lvl3pPr>
      <a:lvl4pPr marL="1600098" indent="-228585" algn="l" defTabSz="457171" rtl="0" eaLnBrk="1" latinLnBrk="0" hangingPunct="1">
        <a:spcBef>
          <a:spcPct val="20000"/>
        </a:spcBef>
        <a:buFont typeface="Arial"/>
        <a:buChar char="–"/>
        <a:defRPr sz="1800" kern="1200">
          <a:solidFill>
            <a:srgbClr val="00446B"/>
          </a:solidFill>
          <a:latin typeface="+mn-lt"/>
          <a:ea typeface="+mn-ea"/>
          <a:cs typeface="+mn-cs"/>
        </a:defRPr>
      </a:lvl4pPr>
      <a:lvl5pPr marL="2057268" indent="-228585" algn="l" defTabSz="457171" rtl="0" eaLnBrk="1" latinLnBrk="0" hangingPunct="1">
        <a:spcBef>
          <a:spcPct val="20000"/>
        </a:spcBef>
        <a:buFont typeface="Arial"/>
        <a:buChar char="»"/>
        <a:defRPr sz="1800" kern="1200">
          <a:solidFill>
            <a:srgbClr val="00446B"/>
          </a:solidFill>
          <a:latin typeface="+mn-lt"/>
          <a:ea typeface="+mn-ea"/>
          <a:cs typeface="+mn-cs"/>
        </a:defRPr>
      </a:lvl5pPr>
      <a:lvl6pPr marL="2514439"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10"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1"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aushaltsgerät, Computer, Frau, Laptop enthält.&#10;&#10;Automatisch generierte Beschreibung">
            <a:extLst>
              <a:ext uri="{FF2B5EF4-FFF2-40B4-BE49-F238E27FC236}">
                <a16:creationId xmlns:a16="http://schemas.microsoft.com/office/drawing/2014/main" id="{80D225CB-F252-4FB9-A51D-957862A031CF}"/>
              </a:ext>
            </a:extLst>
          </p:cNvPr>
          <p:cNvPicPr>
            <a:picLocks noChangeAspect="1"/>
          </p:cNvPicPr>
          <p:nvPr/>
        </p:nvPicPr>
        <p:blipFill>
          <a:blip r:embed="rId4"/>
          <a:stretch>
            <a:fillRect/>
          </a:stretch>
        </p:blipFill>
        <p:spPr>
          <a:xfrm>
            <a:off x="0" y="0"/>
            <a:ext cx="9144000" cy="4428744"/>
          </a:xfrm>
          <a:prstGeom prst="rect">
            <a:avLst/>
          </a:prstGeom>
        </p:spPr>
      </p:pic>
      <p:sp>
        <p:nvSpPr>
          <p:cNvPr id="50" name="Rechteck 49"/>
          <p:cNvSpPr/>
          <p:nvPr/>
        </p:nvSpPr>
        <p:spPr>
          <a:xfrm>
            <a:off x="0" y="3346073"/>
            <a:ext cx="9144000" cy="1081147"/>
          </a:xfrm>
          <a:prstGeom prst="rect">
            <a:avLst/>
          </a:prstGeom>
          <a:solidFill>
            <a:srgbClr val="003D6A">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1"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itel 1"/>
          <p:cNvSpPr txBox="1">
            <a:spLocks/>
          </p:cNvSpPr>
          <p:nvPr/>
        </p:nvSpPr>
        <p:spPr>
          <a:xfrm>
            <a:off x="230149" y="3441577"/>
            <a:ext cx="8858637" cy="839334"/>
          </a:xfrm>
          <a:prstGeom prst="rect">
            <a:avLst/>
          </a:prstGeom>
          <a:noFill/>
          <a:ln>
            <a:noFill/>
          </a:ln>
          <a:effectLst>
            <a:outerShdw blurRad="431800" dist="38100" dir="2700000">
              <a:srgbClr val="000000">
                <a:alpha val="43000"/>
              </a:srgbClr>
            </a:outerShdw>
          </a:effectLst>
        </p:spPr>
        <p:txBody>
          <a:bodyPr wrap="square" anchor="b" anchorCtr="0">
            <a:noAutofit/>
          </a:bodyPr>
          <a:lstStyle/>
          <a:p>
            <a:pPr marL="84138" lvl="0">
              <a:spcBef>
                <a:spcPct val="0"/>
              </a:spcBef>
              <a:spcAft>
                <a:spcPts val="1200"/>
              </a:spcAft>
              <a:defRPr/>
            </a:pPr>
            <a:r>
              <a:rPr lang="de-DE" sz="1800" dirty="0">
                <a:solidFill>
                  <a:srgbClr val="FFFFFF"/>
                </a:solidFill>
              </a:rPr>
              <a:t>The </a:t>
            </a:r>
            <a:r>
              <a:rPr lang="de-DE" sz="1800" dirty="0" err="1">
                <a:solidFill>
                  <a:srgbClr val="FFFFFF"/>
                </a:solidFill>
              </a:rPr>
              <a:t>Specialist</a:t>
            </a:r>
            <a:r>
              <a:rPr lang="de-DE" sz="1800" dirty="0">
                <a:solidFill>
                  <a:srgbClr val="FFFFFF"/>
                </a:solidFill>
              </a:rPr>
              <a:t> </a:t>
            </a:r>
            <a:r>
              <a:rPr lang="de-DE" sz="1800" dirty="0" err="1">
                <a:solidFill>
                  <a:srgbClr val="FFFFFF"/>
                </a:solidFill>
              </a:rPr>
              <a:t>for</a:t>
            </a:r>
            <a:r>
              <a:rPr lang="de-DE" sz="1800" dirty="0">
                <a:solidFill>
                  <a:srgbClr val="FFFFFF"/>
                </a:solidFill>
              </a:rPr>
              <a:t> Thread </a:t>
            </a:r>
            <a:r>
              <a:rPr lang="de-DE" sz="1800" dirty="0" err="1">
                <a:solidFill>
                  <a:srgbClr val="FFFFFF"/>
                </a:solidFill>
              </a:rPr>
              <a:t>Milling</a:t>
            </a:r>
            <a:endParaRPr lang="de-DE" sz="1800" dirty="0">
              <a:solidFill>
                <a:srgbClr val="FFFFFF"/>
              </a:solidFill>
            </a:endParaRP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2807" y="4872302"/>
            <a:ext cx="1346200" cy="89566"/>
          </a:xfrm>
          <a:prstGeom prst="rect">
            <a:avLst/>
          </a:prstGeom>
        </p:spPr>
      </p:pic>
      <p:pic>
        <p:nvPicPr>
          <p:cNvPr id="23" name="Grafik 22"/>
          <p:cNvPicPr>
            <a:picLocks noChangeAspect="1"/>
          </p:cNvPicPr>
          <p:nvPr/>
        </p:nvPicPr>
        <p:blipFill rotWithShape="1">
          <a:blip r:embed="rId6"/>
          <a:srcRect l="38113" b="2500"/>
          <a:stretch/>
        </p:blipFill>
        <p:spPr>
          <a:xfrm>
            <a:off x="471268" y="4714856"/>
            <a:ext cx="207512" cy="222904"/>
          </a:xfrm>
          <a:prstGeom prst="rect">
            <a:avLst/>
          </a:prstGeom>
        </p:spPr>
      </p:pic>
      <p:pic>
        <p:nvPicPr>
          <p:cNvPr id="7" name="Bild 4">
            <a:extLst>
              <a:ext uri="{FF2B5EF4-FFF2-40B4-BE49-F238E27FC236}">
                <a16:creationId xmlns:a16="http://schemas.microsoft.com/office/drawing/2014/main" id="{FF2BE00B-75A5-427F-855A-AFBD37CAD0AC}"/>
              </a:ext>
            </a:extLst>
          </p:cNvPr>
          <p:cNvPicPr>
            <a:picLocks noChangeAspect="1"/>
          </p:cNvPicPr>
          <p:nvPr/>
        </p:nvPicPr>
        <p:blipFill>
          <a:blip r:embed="rId7"/>
          <a:stretch>
            <a:fillRect/>
          </a:stretch>
        </p:blipFill>
        <p:spPr>
          <a:xfrm>
            <a:off x="0" y="4311870"/>
            <a:ext cx="9144000" cy="749300"/>
          </a:xfrm>
          <a:prstGeom prst="rect">
            <a:avLst/>
          </a:prstGeom>
        </p:spPr>
      </p:pic>
      <p:pic>
        <p:nvPicPr>
          <p:cNvPr id="8" name="Picture 2">
            <a:extLst>
              <a:ext uri="{FF2B5EF4-FFF2-40B4-BE49-F238E27FC236}">
                <a16:creationId xmlns:a16="http://schemas.microsoft.com/office/drawing/2014/main" id="{785E8975-92C1-4BE8-A476-EF7F06112531}"/>
              </a:ext>
            </a:extLst>
          </p:cNvPr>
          <p:cNvPicPr>
            <a:picLocks noChangeAspect="1" noChangeArrowheads="1"/>
          </p:cNvPicPr>
          <p:nvPr/>
        </p:nvPicPr>
        <p:blipFill>
          <a:blip r:embed="rId8"/>
          <a:srcRect/>
          <a:stretch>
            <a:fillRect/>
          </a:stretch>
        </p:blipFill>
        <p:spPr bwMode="auto">
          <a:xfrm>
            <a:off x="471268" y="3410618"/>
            <a:ext cx="1287299" cy="473726"/>
          </a:xfrm>
          <a:prstGeom prst="rect">
            <a:avLst/>
          </a:prstGeom>
          <a:noFill/>
          <a:ln w="9525">
            <a:noFill/>
            <a:miter lim="800000"/>
            <a:headEnd/>
            <a:tailEnd/>
          </a:ln>
        </p:spPr>
      </p:pic>
      <p:pic>
        <p:nvPicPr>
          <p:cNvPr id="9" name="Grafik 8" descr="_SCHUNKGreiferKlammer_0114_ohneB_DE.png">
            <a:extLst>
              <a:ext uri="{FF2B5EF4-FFF2-40B4-BE49-F238E27FC236}">
                <a16:creationId xmlns:a16="http://schemas.microsoft.com/office/drawing/2014/main" id="{3DAAD739-751C-4F15-A0F6-115B0CD7B1CE}"/>
              </a:ext>
            </a:extLst>
          </p:cNvPr>
          <p:cNvPicPr>
            <a:picLocks noChangeAspect="1"/>
          </p:cNvPicPr>
          <p:nvPr/>
        </p:nvPicPr>
        <p:blipFill>
          <a:blip r:embed="rId9"/>
          <a:stretch>
            <a:fillRect/>
          </a:stretch>
        </p:blipFill>
        <p:spPr>
          <a:xfrm>
            <a:off x="7754586" y="8792"/>
            <a:ext cx="756363" cy="1201219"/>
          </a:xfrm>
          <a:prstGeom prst="rect">
            <a:avLst/>
          </a:prstGeom>
        </p:spPr>
      </p:pic>
    </p:spTree>
    <p:custDataLst>
      <p:tags r:id="rId1"/>
    </p:custDataLst>
    <p:extLst>
      <p:ext uri="{BB962C8B-B14F-4D97-AF65-F5344CB8AC3E}">
        <p14:creationId xmlns:p14="http://schemas.microsoft.com/office/powerpoint/2010/main" val="359215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4000" dirty="0"/>
              <a:t>The </a:t>
            </a:r>
            <a:r>
              <a:rPr lang="de-DE" sz="3100" dirty="0" err="1"/>
              <a:t>expansion</a:t>
            </a:r>
            <a:r>
              <a:rPr lang="de-DE" sz="4000" dirty="0"/>
              <a:t> </a:t>
            </a:r>
            <a:r>
              <a:rPr lang="de-DE" sz="4000" dirty="0" err="1"/>
              <a:t>chuck</a:t>
            </a:r>
            <a:r>
              <a:rPr lang="de-DE" sz="4000" dirty="0"/>
              <a:t> </a:t>
            </a:r>
            <a:r>
              <a:rPr lang="de-DE" sz="4000" dirty="0" err="1"/>
              <a:t>for</a:t>
            </a:r>
            <a:r>
              <a:rPr lang="de-DE" sz="4000" dirty="0"/>
              <a:t> </a:t>
            </a:r>
            <a:r>
              <a:rPr lang="de-DE" sz="4000" dirty="0" err="1"/>
              <a:t>thread</a:t>
            </a:r>
            <a:r>
              <a:rPr lang="de-DE" sz="4000" dirty="0"/>
              <a:t> </a:t>
            </a:r>
            <a:r>
              <a:rPr lang="de-DE" sz="40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8125507" cy="3306763"/>
          </a:xfrm>
        </p:spPr>
        <p:txBody>
          <a:bodyPr>
            <a:normAutofit fontScale="55000" lnSpcReduction="20000"/>
          </a:bodyPr>
          <a:lstStyle/>
          <a:p>
            <a:r>
              <a:rPr lang="de-DE" sz="2000" b="1" dirty="0"/>
              <a:t>Technology:</a:t>
            </a:r>
          </a:p>
          <a:p>
            <a:endParaRPr lang="de-DE" sz="1400" b="1" dirty="0"/>
          </a:p>
          <a:p>
            <a:r>
              <a:rPr lang="de-DE" sz="2500" dirty="0"/>
              <a:t>Base </a:t>
            </a:r>
            <a:r>
              <a:rPr lang="de-DE" sz="2500" dirty="0" err="1"/>
              <a:t>body</a:t>
            </a:r>
            <a:r>
              <a:rPr lang="de-DE" sz="2500" dirty="0"/>
              <a:t> </a:t>
            </a:r>
            <a:r>
              <a:rPr lang="de-DE" sz="2500" dirty="0" err="1"/>
              <a:t>with</a:t>
            </a:r>
            <a:r>
              <a:rPr lang="de-DE" sz="2500" dirty="0"/>
              <a:t> </a:t>
            </a:r>
            <a:r>
              <a:rPr lang="de-DE" sz="2500" dirty="0" err="1"/>
              <a:t>machine</a:t>
            </a:r>
            <a:r>
              <a:rPr lang="de-DE" sz="2500" dirty="0"/>
              <a:t> interface</a:t>
            </a:r>
          </a:p>
          <a:p>
            <a:r>
              <a:rPr lang="de-DE" sz="2500" dirty="0"/>
              <a:t> </a:t>
            </a:r>
          </a:p>
          <a:p>
            <a:r>
              <a:rPr lang="de-DE" sz="2500" dirty="0"/>
              <a:t>Thread </a:t>
            </a:r>
            <a:r>
              <a:rPr lang="de-DE" sz="2500" dirty="0" err="1"/>
              <a:t>for</a:t>
            </a:r>
            <a:r>
              <a:rPr lang="de-DE" sz="2500" dirty="0"/>
              <a:t> </a:t>
            </a:r>
            <a:r>
              <a:rPr lang="de-DE" sz="2500" dirty="0" err="1"/>
              <a:t>the</a:t>
            </a:r>
            <a:r>
              <a:rPr lang="de-DE" sz="2500" dirty="0"/>
              <a:t> axial </a:t>
            </a:r>
            <a:r>
              <a:rPr lang="de-DE" sz="2500" dirty="0" err="1"/>
              <a:t>length</a:t>
            </a:r>
            <a:r>
              <a:rPr lang="de-DE" sz="2500" dirty="0"/>
              <a:t> </a:t>
            </a:r>
            <a:r>
              <a:rPr lang="de-DE" sz="2500" dirty="0" err="1"/>
              <a:t>presetting</a:t>
            </a:r>
            <a:endParaRPr lang="de-DE" sz="2500" dirty="0"/>
          </a:p>
          <a:p>
            <a:r>
              <a:rPr lang="de-DE" sz="2200" dirty="0"/>
              <a:t>The </a:t>
            </a:r>
            <a:r>
              <a:rPr lang="de-DE" sz="2200" dirty="0" err="1"/>
              <a:t>axially</a:t>
            </a:r>
            <a:r>
              <a:rPr lang="de-DE" sz="2200" dirty="0"/>
              <a:t> </a:t>
            </a:r>
            <a:r>
              <a:rPr lang="de-DE" sz="2200" dirty="0" err="1"/>
              <a:t>adjustable</a:t>
            </a:r>
            <a:r>
              <a:rPr lang="de-DE" sz="2200" dirty="0"/>
              <a:t> </a:t>
            </a:r>
            <a:r>
              <a:rPr lang="de-DE" sz="2200" dirty="0" err="1"/>
              <a:t>stop</a:t>
            </a:r>
            <a:r>
              <a:rPr lang="de-DE" sz="2200" dirty="0"/>
              <a:t> </a:t>
            </a:r>
            <a:r>
              <a:rPr lang="de-DE" sz="2200" dirty="0" err="1"/>
              <a:t>screw</a:t>
            </a:r>
            <a:r>
              <a:rPr lang="de-DE" sz="2200" dirty="0"/>
              <a:t> </a:t>
            </a:r>
            <a:r>
              <a:rPr lang="de-DE" sz="2200" dirty="0" err="1"/>
              <a:t>enables</a:t>
            </a:r>
            <a:r>
              <a:rPr lang="de-DE" sz="2200" dirty="0"/>
              <a:t> quick and simple </a:t>
            </a:r>
            <a:r>
              <a:rPr lang="de-DE" sz="2200" dirty="0" err="1"/>
              <a:t>length</a:t>
            </a:r>
            <a:r>
              <a:rPr lang="de-DE" sz="2200" dirty="0"/>
              <a:t> </a:t>
            </a:r>
            <a:r>
              <a:rPr lang="de-DE" sz="2200" dirty="0" err="1"/>
              <a:t>presetting</a:t>
            </a:r>
            <a:r>
              <a:rPr lang="de-DE" sz="2200" dirty="0"/>
              <a:t>.</a:t>
            </a:r>
          </a:p>
          <a:p>
            <a:endParaRPr lang="de-DE" sz="2500" dirty="0"/>
          </a:p>
          <a:p>
            <a:r>
              <a:rPr lang="de-DE" sz="2500" dirty="0"/>
              <a:t>Expansion </a:t>
            </a:r>
            <a:r>
              <a:rPr lang="de-DE" sz="2500" dirty="0" err="1"/>
              <a:t>chamber</a:t>
            </a:r>
            <a:r>
              <a:rPr lang="de-DE" sz="2500" dirty="0"/>
              <a:t> </a:t>
            </a:r>
            <a:r>
              <a:rPr lang="de-DE" sz="2500" dirty="0" err="1"/>
              <a:t>with</a:t>
            </a:r>
            <a:r>
              <a:rPr lang="de-DE" sz="2500" dirty="0"/>
              <a:t> </a:t>
            </a:r>
            <a:r>
              <a:rPr lang="de-DE" sz="2500" dirty="0" err="1"/>
              <a:t>clamping</a:t>
            </a:r>
            <a:r>
              <a:rPr lang="de-DE" sz="2500" dirty="0"/>
              <a:t> </a:t>
            </a:r>
            <a:r>
              <a:rPr lang="de-DE" sz="2500" dirty="0" err="1"/>
              <a:t>sleeve</a:t>
            </a:r>
            <a:r>
              <a:rPr lang="de-DE" sz="2500" dirty="0"/>
              <a:t> and high-end </a:t>
            </a:r>
            <a:r>
              <a:rPr lang="de-DE" sz="2500" dirty="0" err="1"/>
              <a:t>elastomer</a:t>
            </a:r>
            <a:endParaRPr lang="de-DE" sz="2500" dirty="0"/>
          </a:p>
          <a:p>
            <a:r>
              <a:rPr lang="de-DE" sz="2200" dirty="0"/>
              <a:t>The </a:t>
            </a:r>
            <a:r>
              <a:rPr lang="de-DE" sz="2200" dirty="0" err="1"/>
              <a:t>innovation</a:t>
            </a:r>
            <a:r>
              <a:rPr lang="de-DE" sz="2200" dirty="0"/>
              <a:t>: </a:t>
            </a:r>
            <a:r>
              <a:rPr lang="en-US" sz="2200" dirty="0"/>
              <a:t>With the innovative SINO-R expansion technology a high-end elastomer is used as a pressure medium. The clamping sleeve is tightened to a stop using a “C” spanner, and the high-end elastomer is clamped around the expansion sleeve. SINO-R does not require any expensive clamping accessories or predefined tightening torques</a:t>
            </a:r>
            <a:r>
              <a:rPr lang="de-DE" sz="2200" dirty="0"/>
              <a:t>.</a:t>
            </a:r>
          </a:p>
          <a:p>
            <a:pPr marL="361950"/>
            <a:endParaRPr lang="de-DE" sz="2500" dirty="0"/>
          </a:p>
          <a:p>
            <a:r>
              <a:rPr lang="de-DE" sz="2500" dirty="0" err="1"/>
              <a:t>Reinforced</a:t>
            </a:r>
            <a:r>
              <a:rPr lang="de-DE" sz="2500" dirty="0"/>
              <a:t> </a:t>
            </a:r>
            <a:r>
              <a:rPr lang="de-DE" sz="2500" dirty="0" err="1"/>
              <a:t>expansion</a:t>
            </a:r>
            <a:r>
              <a:rPr lang="de-DE" sz="2500" dirty="0"/>
              <a:t> </a:t>
            </a:r>
            <a:r>
              <a:rPr lang="de-DE" sz="2500" dirty="0" err="1"/>
              <a:t>sleeve</a:t>
            </a:r>
            <a:endParaRPr lang="de-DE" sz="2500" dirty="0"/>
          </a:p>
          <a:p>
            <a:r>
              <a:rPr lang="en-US" sz="2200" dirty="0"/>
              <a:t>The reinforced expansion sleeve increases radial rigidity. Together with high torques it is ideal for rough machining.</a:t>
            </a:r>
            <a:endParaRPr lang="de-DE" sz="22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sp>
        <p:nvSpPr>
          <p:cNvPr id="8" name="Ellipse 7">
            <a:extLst>
              <a:ext uri="{FF2B5EF4-FFF2-40B4-BE49-F238E27FC236}">
                <a16:creationId xmlns:a16="http://schemas.microsoft.com/office/drawing/2014/main" id="{07317A49-1748-4482-8FB3-C16CE5FF399C}"/>
              </a:ext>
            </a:extLst>
          </p:cNvPr>
          <p:cNvSpPr/>
          <p:nvPr/>
        </p:nvSpPr>
        <p:spPr>
          <a:xfrm>
            <a:off x="147212" y="1398588"/>
            <a:ext cx="241583"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1</a:t>
            </a:r>
          </a:p>
        </p:txBody>
      </p:sp>
      <p:sp>
        <p:nvSpPr>
          <p:cNvPr id="10" name="Ellipse 9">
            <a:extLst>
              <a:ext uri="{FF2B5EF4-FFF2-40B4-BE49-F238E27FC236}">
                <a16:creationId xmlns:a16="http://schemas.microsoft.com/office/drawing/2014/main" id="{1E1C06F6-FF6F-48FB-88BA-31B2C3258821}"/>
              </a:ext>
            </a:extLst>
          </p:cNvPr>
          <p:cNvSpPr/>
          <p:nvPr/>
        </p:nvSpPr>
        <p:spPr>
          <a:xfrm>
            <a:off x="143859" y="1843698"/>
            <a:ext cx="241583"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2</a:t>
            </a:r>
          </a:p>
        </p:txBody>
      </p:sp>
      <p:sp>
        <p:nvSpPr>
          <p:cNvPr id="11" name="Ellipse 10">
            <a:extLst>
              <a:ext uri="{FF2B5EF4-FFF2-40B4-BE49-F238E27FC236}">
                <a16:creationId xmlns:a16="http://schemas.microsoft.com/office/drawing/2014/main" id="{0DF0B349-0219-4EA7-8724-60C7968063D7}"/>
              </a:ext>
            </a:extLst>
          </p:cNvPr>
          <p:cNvSpPr/>
          <p:nvPr/>
        </p:nvSpPr>
        <p:spPr>
          <a:xfrm>
            <a:off x="147213" y="2447925"/>
            <a:ext cx="241583"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3</a:t>
            </a:r>
          </a:p>
        </p:txBody>
      </p:sp>
      <p:sp>
        <p:nvSpPr>
          <p:cNvPr id="12" name="Ellipse 11">
            <a:extLst>
              <a:ext uri="{FF2B5EF4-FFF2-40B4-BE49-F238E27FC236}">
                <a16:creationId xmlns:a16="http://schemas.microsoft.com/office/drawing/2014/main" id="{AE28D73C-E6AF-4F3C-B360-ED80520AE710}"/>
              </a:ext>
            </a:extLst>
          </p:cNvPr>
          <p:cNvSpPr/>
          <p:nvPr/>
        </p:nvSpPr>
        <p:spPr>
          <a:xfrm>
            <a:off x="147213" y="3338146"/>
            <a:ext cx="241583" cy="2794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4</a:t>
            </a:r>
          </a:p>
        </p:txBody>
      </p:sp>
    </p:spTree>
    <p:extLst>
      <p:ext uri="{BB962C8B-B14F-4D97-AF65-F5344CB8AC3E}">
        <p14:creationId xmlns:p14="http://schemas.microsoft.com/office/powerpoint/2010/main" val="268295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The </a:t>
            </a:r>
            <a:r>
              <a:rPr lang="de-DE" sz="3100" dirty="0" err="1"/>
              <a:t>expansion</a:t>
            </a:r>
            <a:r>
              <a:rPr lang="de-DE" sz="3100" dirty="0"/>
              <a:t> </a:t>
            </a:r>
            <a:r>
              <a:rPr lang="de-DE" sz="3100" dirty="0" err="1"/>
              <a:t>chuck</a:t>
            </a:r>
            <a:r>
              <a:rPr lang="de-DE" sz="3100" dirty="0"/>
              <a:t> </a:t>
            </a:r>
            <a:r>
              <a:rPr lang="de-DE" sz="3100" dirty="0" err="1"/>
              <a:t>for</a:t>
            </a:r>
            <a:r>
              <a:rPr lang="de-DE" sz="3100" dirty="0"/>
              <a:t> </a:t>
            </a:r>
            <a:r>
              <a:rPr lang="de-DE" sz="3100" dirty="0" err="1"/>
              <a:t>thread</a:t>
            </a:r>
            <a:r>
              <a:rPr lang="de-DE" sz="3100" dirty="0"/>
              <a:t> </a:t>
            </a:r>
            <a:r>
              <a:rPr lang="de-DE" sz="31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8125507" cy="3306763"/>
          </a:xfrm>
        </p:spPr>
        <p:txBody>
          <a:bodyPr>
            <a:normAutofit/>
          </a:bodyPr>
          <a:lstStyle/>
          <a:p>
            <a:r>
              <a:rPr lang="de-DE" sz="1400" b="1" dirty="0"/>
              <a:t>Technology:</a:t>
            </a:r>
          </a:p>
          <a:p>
            <a:endParaRPr lang="de-DE" sz="1000" dirty="0"/>
          </a:p>
          <a:p>
            <a:r>
              <a:rPr lang="de-DE" sz="1400" dirty="0"/>
              <a:t> Cover </a:t>
            </a:r>
            <a:r>
              <a:rPr lang="de-DE" sz="1400" dirty="0" err="1"/>
              <a:t>sleeve</a:t>
            </a:r>
            <a:endParaRPr lang="de-DE" sz="1400" dirty="0"/>
          </a:p>
          <a:p>
            <a:r>
              <a:rPr lang="en-US" sz="1200" dirty="0"/>
              <a:t>The cover sleeve together with the reinforced expansion sleeve provides max. torques and prevents dirt intrusion</a:t>
            </a:r>
            <a:r>
              <a:rPr lang="de-DE" sz="1200" dirty="0"/>
              <a:t>.</a:t>
            </a:r>
          </a:p>
          <a:p>
            <a:r>
              <a:rPr lang="de-DE" sz="1400" dirty="0"/>
              <a:t>     </a:t>
            </a:r>
          </a:p>
          <a:p>
            <a:r>
              <a:rPr lang="de-DE" sz="1400" dirty="0"/>
              <a:t>Retention </a:t>
            </a:r>
            <a:r>
              <a:rPr lang="de-DE" sz="1400" dirty="0" err="1"/>
              <a:t>bore</a:t>
            </a:r>
            <a:endParaRPr lang="de-DE" sz="1400" dirty="0"/>
          </a:p>
          <a:p>
            <a:r>
              <a:rPr lang="de-DE" sz="1200" dirty="0" err="1"/>
              <a:t>For</a:t>
            </a:r>
            <a:r>
              <a:rPr lang="de-DE" sz="1200" dirty="0"/>
              <a:t> simple </a:t>
            </a:r>
            <a:r>
              <a:rPr lang="de-DE" sz="1200" dirty="0" err="1"/>
              <a:t>clamping</a:t>
            </a:r>
            <a:r>
              <a:rPr lang="de-DE" sz="1200" dirty="0"/>
              <a:t> </a:t>
            </a:r>
            <a:r>
              <a:rPr lang="de-DE" sz="1200" dirty="0" err="1"/>
              <a:t>with</a:t>
            </a:r>
            <a:r>
              <a:rPr lang="de-DE" sz="1200" dirty="0"/>
              <a:t> “C“ </a:t>
            </a:r>
            <a:r>
              <a:rPr lang="de-DE" sz="1200" dirty="0" err="1"/>
              <a:t>spanner</a:t>
            </a:r>
            <a:r>
              <a:rPr lang="de-DE" sz="1200" dirty="0"/>
              <a:t> </a:t>
            </a:r>
            <a:r>
              <a:rPr lang="de-DE" sz="1200" dirty="0" err="1"/>
              <a:t>or</a:t>
            </a:r>
            <a:r>
              <a:rPr lang="de-DE" sz="1200" dirty="0"/>
              <a:t> </a:t>
            </a:r>
            <a:r>
              <a:rPr lang="de-DE" sz="1200" dirty="0" err="1"/>
              <a:t>spanner</a:t>
            </a:r>
            <a:r>
              <a:rPr lang="de-DE" sz="1200" dirty="0"/>
              <a:t> </a:t>
            </a:r>
            <a:r>
              <a:rPr lang="de-DE" sz="1200" dirty="0" err="1"/>
              <a:t>wrench</a:t>
            </a:r>
            <a:r>
              <a:rPr lang="de-DE" sz="1200" dirty="0"/>
              <a:t>.</a:t>
            </a:r>
            <a:endParaRPr lang="en-US" sz="1200"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sp>
        <p:nvSpPr>
          <p:cNvPr id="15" name="Ellipse 14">
            <a:extLst>
              <a:ext uri="{FF2B5EF4-FFF2-40B4-BE49-F238E27FC236}">
                <a16:creationId xmlns:a16="http://schemas.microsoft.com/office/drawing/2014/main" id="{647509D1-DEA8-4733-8FFC-2457600C9432}"/>
              </a:ext>
            </a:extLst>
          </p:cNvPr>
          <p:cNvSpPr/>
          <p:nvPr/>
        </p:nvSpPr>
        <p:spPr>
          <a:xfrm>
            <a:off x="137906" y="1624012"/>
            <a:ext cx="247536"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5</a:t>
            </a:r>
          </a:p>
        </p:txBody>
      </p:sp>
      <p:sp>
        <p:nvSpPr>
          <p:cNvPr id="16" name="Ellipse 15">
            <a:extLst>
              <a:ext uri="{FF2B5EF4-FFF2-40B4-BE49-F238E27FC236}">
                <a16:creationId xmlns:a16="http://schemas.microsoft.com/office/drawing/2014/main" id="{7584238D-713A-4488-B626-6C5974BDDE17}"/>
              </a:ext>
            </a:extLst>
          </p:cNvPr>
          <p:cNvSpPr/>
          <p:nvPr/>
        </p:nvSpPr>
        <p:spPr>
          <a:xfrm>
            <a:off x="137906" y="2324100"/>
            <a:ext cx="247536"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6</a:t>
            </a:r>
          </a:p>
        </p:txBody>
      </p:sp>
    </p:spTree>
    <p:extLst>
      <p:ext uri="{BB962C8B-B14F-4D97-AF65-F5344CB8AC3E}">
        <p14:creationId xmlns:p14="http://schemas.microsoft.com/office/powerpoint/2010/main" val="1550335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The </a:t>
            </a:r>
            <a:r>
              <a:rPr lang="de-DE" sz="3100" dirty="0" err="1"/>
              <a:t>expansion</a:t>
            </a:r>
            <a:r>
              <a:rPr lang="de-DE" sz="3100" dirty="0"/>
              <a:t> </a:t>
            </a:r>
            <a:r>
              <a:rPr lang="de-DE" sz="3100" dirty="0" err="1"/>
              <a:t>chuck</a:t>
            </a:r>
            <a:r>
              <a:rPr lang="de-DE" sz="3100" dirty="0"/>
              <a:t> </a:t>
            </a:r>
            <a:r>
              <a:rPr lang="de-DE" sz="3100" dirty="0" err="1"/>
              <a:t>for</a:t>
            </a:r>
            <a:r>
              <a:rPr lang="de-DE" sz="3100" dirty="0"/>
              <a:t> </a:t>
            </a:r>
            <a:r>
              <a:rPr lang="de-DE" sz="3100" dirty="0" err="1"/>
              <a:t>thread</a:t>
            </a:r>
            <a:r>
              <a:rPr lang="de-DE" sz="3100" dirty="0"/>
              <a:t> </a:t>
            </a:r>
            <a:r>
              <a:rPr lang="de-DE" sz="31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sz="1400" b="1" dirty="0"/>
              <a:t>Technical </a:t>
            </a:r>
            <a:r>
              <a:rPr lang="de-DE" sz="1400" b="1" dirty="0" err="1"/>
              <a:t>highlights</a:t>
            </a:r>
            <a:r>
              <a:rPr lang="de-DE" sz="1400" b="1" dirty="0"/>
              <a:t>:</a:t>
            </a:r>
          </a:p>
          <a:p>
            <a:endParaRPr lang="de-DE" sz="1000" dirty="0"/>
          </a:p>
          <a:p>
            <a:r>
              <a:rPr lang="de-DE" sz="1400" b="1" dirty="0" err="1"/>
              <a:t>Reinforced</a:t>
            </a:r>
            <a:r>
              <a:rPr lang="de-DE" sz="1400" b="1" dirty="0"/>
              <a:t> </a:t>
            </a:r>
            <a:r>
              <a:rPr lang="de-DE" sz="1400" b="1" dirty="0" err="1"/>
              <a:t>expansion</a:t>
            </a:r>
            <a:r>
              <a:rPr lang="de-DE" sz="1400" b="1" dirty="0"/>
              <a:t> </a:t>
            </a:r>
            <a:r>
              <a:rPr lang="de-DE" sz="1400" b="1" dirty="0" err="1"/>
              <a:t>sleeve</a:t>
            </a:r>
            <a:r>
              <a:rPr lang="de-DE" sz="1400" b="1" dirty="0"/>
              <a:t> </a:t>
            </a:r>
            <a:r>
              <a:rPr lang="de-DE" sz="1400" b="1" dirty="0" err="1"/>
              <a:t>for</a:t>
            </a:r>
            <a:r>
              <a:rPr lang="de-DE" sz="1400" b="1" dirty="0"/>
              <a:t> </a:t>
            </a:r>
            <a:r>
              <a:rPr lang="de-DE" sz="1400" b="1" dirty="0" err="1"/>
              <a:t>increased</a:t>
            </a:r>
            <a:r>
              <a:rPr lang="de-DE" sz="1400" b="1" dirty="0"/>
              <a:t> radial </a:t>
            </a:r>
            <a:r>
              <a:rPr lang="de-DE" sz="1400" b="1" dirty="0" err="1"/>
              <a:t>rigidity</a:t>
            </a:r>
            <a:br>
              <a:rPr lang="de-DE" sz="2000" dirty="0"/>
            </a:br>
            <a:r>
              <a:rPr lang="en-US" sz="1400" dirty="0"/>
              <a:t>Developed for the most difficult machining tasks, the SINO-R expansion toolholder has a reinforced expansion sleeve. This measure has improved the radial rigidity, and is resilient against high radial forces.</a:t>
            </a:r>
            <a:endParaRPr lang="de-DE" sz="1400" dirty="0"/>
          </a:p>
          <a:p>
            <a:endParaRPr lang="de-DE" sz="1400" dirty="0"/>
          </a:p>
          <a:p>
            <a:r>
              <a:rPr lang="de-DE" sz="1400" b="1" dirty="0"/>
              <a:t>Easy </a:t>
            </a:r>
            <a:r>
              <a:rPr lang="de-DE" sz="1400" b="1" dirty="0" err="1"/>
              <a:t>handling</a:t>
            </a:r>
            <a:r>
              <a:rPr lang="de-DE" sz="1400" b="1" dirty="0"/>
              <a:t> – </a:t>
            </a:r>
            <a:r>
              <a:rPr lang="de-DE" sz="1400" b="1" dirty="0" err="1"/>
              <a:t>tool</a:t>
            </a:r>
            <a:r>
              <a:rPr lang="de-DE" sz="1400" b="1" dirty="0"/>
              <a:t> </a:t>
            </a:r>
            <a:r>
              <a:rPr lang="de-DE" sz="1400" b="1" dirty="0" err="1"/>
              <a:t>changes</a:t>
            </a:r>
            <a:r>
              <a:rPr lang="de-DE" sz="1400" b="1" dirty="0"/>
              <a:t> in </a:t>
            </a:r>
            <a:r>
              <a:rPr lang="de-DE" sz="1400" b="1" dirty="0" err="1"/>
              <a:t>seconds</a:t>
            </a:r>
            <a:endParaRPr lang="de-DE" sz="1400" b="1" dirty="0"/>
          </a:p>
          <a:p>
            <a:r>
              <a:rPr lang="en-US" sz="1400" dirty="0"/>
              <a:t>With the SINO-R spanner wrench or ring-shaped clamping key, the tool is quickly and securely clamped. The quick and easy tool change minimizes unproductive set-up times and machine downtimes</a:t>
            </a:r>
            <a:r>
              <a:rPr lang="de-DE" sz="1400" dirty="0"/>
              <a:t>.</a:t>
            </a:r>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9" name="Picture 2">
            <a:extLst>
              <a:ext uri="{FF2B5EF4-FFF2-40B4-BE49-F238E27FC236}">
                <a16:creationId xmlns:a16="http://schemas.microsoft.com/office/drawing/2014/main" id="{17527960-7FDA-4DCA-AD37-8789171A724E}"/>
              </a:ext>
            </a:extLst>
          </p:cNvPr>
          <p:cNvPicPr>
            <a:picLocks noChangeAspect="1" noChangeArrowheads="1"/>
          </p:cNvPicPr>
          <p:nvPr/>
        </p:nvPicPr>
        <p:blipFill>
          <a:blip r:embed="rId4"/>
          <a:srcRect/>
          <a:stretch>
            <a:fillRect/>
          </a:stretch>
        </p:blipFill>
        <p:spPr bwMode="auto">
          <a:xfrm>
            <a:off x="6792687" y="1262293"/>
            <a:ext cx="2075202" cy="1547030"/>
          </a:xfrm>
          <a:prstGeom prst="rect">
            <a:avLst/>
          </a:prstGeom>
          <a:noFill/>
          <a:ln w="9525">
            <a:noFill/>
            <a:miter lim="800000"/>
            <a:headEnd/>
            <a:tailEnd/>
          </a:ln>
        </p:spPr>
      </p:pic>
      <p:pic>
        <p:nvPicPr>
          <p:cNvPr id="10" name="Picture 3">
            <a:extLst>
              <a:ext uri="{FF2B5EF4-FFF2-40B4-BE49-F238E27FC236}">
                <a16:creationId xmlns:a16="http://schemas.microsoft.com/office/drawing/2014/main" id="{A9CBE561-4BA7-41F3-A36F-FDD971BBE2C0}"/>
              </a:ext>
            </a:extLst>
          </p:cNvPr>
          <p:cNvPicPr>
            <a:picLocks noChangeAspect="1" noChangeArrowheads="1"/>
          </p:cNvPicPr>
          <p:nvPr/>
        </p:nvPicPr>
        <p:blipFill>
          <a:blip r:embed="rId5"/>
          <a:srcRect/>
          <a:stretch>
            <a:fillRect/>
          </a:stretch>
        </p:blipFill>
        <p:spPr bwMode="auto">
          <a:xfrm>
            <a:off x="6792687" y="2844446"/>
            <a:ext cx="2075202" cy="1467785"/>
          </a:xfrm>
          <a:prstGeom prst="rect">
            <a:avLst/>
          </a:prstGeom>
          <a:noFill/>
          <a:ln w="9525">
            <a:noFill/>
            <a:miter lim="800000"/>
            <a:headEnd/>
            <a:tailEnd/>
          </a:ln>
        </p:spPr>
      </p:pic>
    </p:spTree>
    <p:extLst>
      <p:ext uri="{BB962C8B-B14F-4D97-AF65-F5344CB8AC3E}">
        <p14:creationId xmlns:p14="http://schemas.microsoft.com/office/powerpoint/2010/main" val="139895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The </a:t>
            </a:r>
            <a:r>
              <a:rPr lang="de-DE" sz="3100" dirty="0" err="1"/>
              <a:t>expansion</a:t>
            </a:r>
            <a:r>
              <a:rPr lang="de-DE" sz="3100" dirty="0"/>
              <a:t> </a:t>
            </a:r>
            <a:r>
              <a:rPr lang="de-DE" sz="3100" dirty="0" err="1"/>
              <a:t>chuck</a:t>
            </a:r>
            <a:r>
              <a:rPr lang="de-DE" sz="3100" dirty="0"/>
              <a:t> </a:t>
            </a:r>
            <a:r>
              <a:rPr lang="de-DE" sz="3100" dirty="0" err="1"/>
              <a:t>for</a:t>
            </a:r>
            <a:r>
              <a:rPr lang="de-DE" sz="3100" dirty="0"/>
              <a:t> </a:t>
            </a:r>
            <a:r>
              <a:rPr lang="de-DE" sz="3100" dirty="0" err="1"/>
              <a:t>thread</a:t>
            </a:r>
            <a:r>
              <a:rPr lang="de-DE" sz="3100" dirty="0"/>
              <a:t> </a:t>
            </a:r>
            <a:r>
              <a:rPr lang="de-DE" sz="31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lnSpcReduction="10000"/>
          </a:bodyPr>
          <a:lstStyle/>
          <a:p>
            <a:r>
              <a:rPr lang="de-DE" sz="1400" b="1" dirty="0"/>
              <a:t>Technical </a:t>
            </a:r>
            <a:r>
              <a:rPr lang="de-DE" sz="1400" b="1" dirty="0" err="1"/>
              <a:t>highlights</a:t>
            </a:r>
            <a:r>
              <a:rPr lang="de-DE" sz="1400" b="1" dirty="0"/>
              <a:t>:</a:t>
            </a:r>
          </a:p>
          <a:p>
            <a:endParaRPr lang="de-DE" sz="1000" dirty="0"/>
          </a:p>
          <a:p>
            <a:r>
              <a:rPr lang="de-DE" sz="1400" b="1" dirty="0"/>
              <a:t>Vibration </a:t>
            </a:r>
            <a:r>
              <a:rPr lang="de-DE" sz="1400" b="1" dirty="0" err="1"/>
              <a:t>damping</a:t>
            </a:r>
            <a:endParaRPr lang="de-DE" sz="1400" b="1" dirty="0"/>
          </a:p>
          <a:p>
            <a:r>
              <a:rPr lang="en-US" sz="1400" dirty="0"/>
              <a:t>Excellent vibration damping from SINO-R guarantees optimal workpiece surfaces. Micro-blowouts on the cutting edge of the tool are prevented, the service life of the tool is increased considerably, and the performance of the spindle is enhanced.</a:t>
            </a:r>
            <a:endParaRPr lang="de-DE" sz="1400" dirty="0"/>
          </a:p>
          <a:p>
            <a:endParaRPr lang="de-DE" sz="1400" dirty="0"/>
          </a:p>
          <a:p>
            <a:r>
              <a:rPr lang="de-DE" sz="1400" b="1" dirty="0"/>
              <a:t>Every </a:t>
            </a:r>
            <a:r>
              <a:rPr lang="de-DE" sz="1400" b="1" dirty="0" err="1"/>
              <a:t>conventional</a:t>
            </a:r>
            <a:r>
              <a:rPr lang="de-DE" sz="1400" b="1" dirty="0"/>
              <a:t> </a:t>
            </a:r>
            <a:r>
              <a:rPr lang="de-DE" sz="1400" b="1" dirty="0" err="1"/>
              <a:t>shank</a:t>
            </a:r>
            <a:r>
              <a:rPr lang="de-DE" sz="1400" b="1" dirty="0"/>
              <a:t> type </a:t>
            </a:r>
            <a:r>
              <a:rPr lang="de-DE" sz="1400" b="1" dirty="0" err="1"/>
              <a:t>can</a:t>
            </a:r>
            <a:r>
              <a:rPr lang="de-DE" sz="1400" b="1" dirty="0"/>
              <a:t> </a:t>
            </a:r>
            <a:r>
              <a:rPr lang="de-DE" sz="1400" b="1" dirty="0" err="1"/>
              <a:t>be</a:t>
            </a:r>
            <a:r>
              <a:rPr lang="de-DE" sz="1400" b="1" dirty="0"/>
              <a:t> </a:t>
            </a:r>
            <a:r>
              <a:rPr lang="de-DE" sz="1400" b="1" dirty="0" err="1"/>
              <a:t>clamped</a:t>
            </a:r>
            <a:endParaRPr lang="de-DE" sz="1400" b="1" dirty="0"/>
          </a:p>
          <a:p>
            <a:r>
              <a:rPr lang="en-US" sz="1400" dirty="0"/>
              <a:t>Tools with both smooth cylindrical shanks in accordance with DIN 6535, Type HA up to Ø 32 mm, and also those with recesses in accordance with:</a:t>
            </a:r>
            <a:r>
              <a:rPr lang="de-DE" sz="1400" dirty="0"/>
              <a:t> </a:t>
            </a:r>
          </a:p>
          <a:p>
            <a:pPr>
              <a:buFont typeface="Arial" pitchFamily="34" charset="0"/>
              <a:buChar char="•"/>
            </a:pPr>
            <a:r>
              <a:rPr lang="de-DE" sz="1400" dirty="0"/>
              <a:t> DIN 1835  Form B, E</a:t>
            </a:r>
          </a:p>
          <a:p>
            <a:pPr>
              <a:buFont typeface="Arial" pitchFamily="34" charset="0"/>
              <a:buChar char="•"/>
            </a:pPr>
            <a:r>
              <a:rPr lang="de-DE" sz="1400" dirty="0"/>
              <a:t> DIN 6535 Form HA, HB, HE </a:t>
            </a:r>
          </a:p>
          <a:p>
            <a:r>
              <a:rPr lang="de-DE" sz="1400" dirty="0" err="1"/>
              <a:t>can</a:t>
            </a:r>
            <a:r>
              <a:rPr lang="de-DE" sz="1400" dirty="0"/>
              <a:t> </a:t>
            </a:r>
            <a:r>
              <a:rPr lang="de-DE" sz="1400" dirty="0" err="1"/>
              <a:t>be</a:t>
            </a:r>
            <a:r>
              <a:rPr lang="de-DE" sz="1400" dirty="0"/>
              <a:t> </a:t>
            </a:r>
            <a:r>
              <a:rPr lang="de-DE" sz="1400" dirty="0" err="1"/>
              <a:t>clamped</a:t>
            </a:r>
            <a:r>
              <a:rPr lang="de-DE" sz="1400" dirty="0"/>
              <a:t> </a:t>
            </a:r>
            <a:r>
              <a:rPr lang="de-DE" sz="1400" dirty="0" err="1"/>
              <a:t>directly</a:t>
            </a:r>
            <a:r>
              <a:rPr lang="de-DE" sz="1400" dirty="0"/>
              <a:t> and </a:t>
            </a:r>
            <a:r>
              <a:rPr lang="de-DE" sz="1400" dirty="0" err="1"/>
              <a:t>without</a:t>
            </a:r>
            <a:r>
              <a:rPr lang="de-DE" sz="1400" dirty="0"/>
              <a:t> </a:t>
            </a:r>
            <a:r>
              <a:rPr lang="de-DE" sz="1400" dirty="0" err="1"/>
              <a:t>the</a:t>
            </a:r>
            <a:r>
              <a:rPr lang="de-DE" sz="1400" dirty="0"/>
              <a:t> </a:t>
            </a:r>
            <a:r>
              <a:rPr lang="de-DE" sz="1400" dirty="0" err="1"/>
              <a:t>use</a:t>
            </a:r>
            <a:r>
              <a:rPr lang="de-DE" sz="1400" dirty="0"/>
              <a:t> </a:t>
            </a:r>
            <a:r>
              <a:rPr lang="de-DE" sz="1400" dirty="0" err="1"/>
              <a:t>of</a:t>
            </a:r>
            <a:r>
              <a:rPr lang="de-DE" sz="1400" dirty="0"/>
              <a:t> an intermediate </a:t>
            </a:r>
            <a:r>
              <a:rPr lang="de-DE" sz="1400" dirty="0" err="1"/>
              <a:t>sleeve</a:t>
            </a:r>
            <a:r>
              <a:rPr lang="de-DE" sz="1400" dirty="0"/>
              <a:t>.</a:t>
            </a:r>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11" name="Picture 2">
            <a:extLst>
              <a:ext uri="{FF2B5EF4-FFF2-40B4-BE49-F238E27FC236}">
                <a16:creationId xmlns:a16="http://schemas.microsoft.com/office/drawing/2014/main" id="{501D2F66-70AE-4B90-84DD-CDC05003D044}"/>
              </a:ext>
            </a:extLst>
          </p:cNvPr>
          <p:cNvPicPr>
            <a:picLocks noChangeAspect="1" noChangeArrowheads="1"/>
          </p:cNvPicPr>
          <p:nvPr/>
        </p:nvPicPr>
        <p:blipFill>
          <a:blip r:embed="rId4"/>
          <a:srcRect/>
          <a:stretch>
            <a:fillRect/>
          </a:stretch>
        </p:blipFill>
        <p:spPr bwMode="auto">
          <a:xfrm>
            <a:off x="7059786" y="1265037"/>
            <a:ext cx="1932495" cy="1405592"/>
          </a:xfrm>
          <a:prstGeom prst="rect">
            <a:avLst/>
          </a:prstGeom>
          <a:noFill/>
          <a:ln w="9525">
            <a:noFill/>
            <a:miter lim="800000"/>
            <a:headEnd/>
            <a:tailEnd/>
          </a:ln>
        </p:spPr>
      </p:pic>
      <p:pic>
        <p:nvPicPr>
          <p:cNvPr id="12" name="Picture 3">
            <a:extLst>
              <a:ext uri="{FF2B5EF4-FFF2-40B4-BE49-F238E27FC236}">
                <a16:creationId xmlns:a16="http://schemas.microsoft.com/office/drawing/2014/main" id="{CDAC3177-5ED3-405D-9B2A-A1C8C3DC53BF}"/>
              </a:ext>
            </a:extLst>
          </p:cNvPr>
          <p:cNvPicPr>
            <a:picLocks noChangeAspect="1" noChangeArrowheads="1"/>
          </p:cNvPicPr>
          <p:nvPr/>
        </p:nvPicPr>
        <p:blipFill>
          <a:blip r:embed="rId5"/>
          <a:srcRect/>
          <a:stretch>
            <a:fillRect/>
          </a:stretch>
        </p:blipFill>
        <p:spPr bwMode="auto">
          <a:xfrm>
            <a:off x="7429165" y="2738221"/>
            <a:ext cx="1554522" cy="1535915"/>
          </a:xfrm>
          <a:prstGeom prst="rect">
            <a:avLst/>
          </a:prstGeom>
          <a:noFill/>
          <a:ln w="9525">
            <a:noFill/>
            <a:miter lim="800000"/>
            <a:headEnd/>
            <a:tailEnd/>
          </a:ln>
        </p:spPr>
      </p:pic>
    </p:spTree>
    <p:extLst>
      <p:ext uri="{BB962C8B-B14F-4D97-AF65-F5344CB8AC3E}">
        <p14:creationId xmlns:p14="http://schemas.microsoft.com/office/powerpoint/2010/main" val="321863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The </a:t>
            </a:r>
            <a:r>
              <a:rPr lang="de-DE" sz="3100" dirty="0" err="1"/>
              <a:t>expansion</a:t>
            </a:r>
            <a:r>
              <a:rPr lang="de-DE" sz="3100" dirty="0"/>
              <a:t> </a:t>
            </a:r>
            <a:r>
              <a:rPr lang="de-DE" sz="3100" dirty="0" err="1"/>
              <a:t>chuck</a:t>
            </a:r>
            <a:r>
              <a:rPr lang="de-DE" sz="3100" dirty="0"/>
              <a:t> </a:t>
            </a:r>
            <a:r>
              <a:rPr lang="de-DE" sz="3100" dirty="0" err="1"/>
              <a:t>for</a:t>
            </a:r>
            <a:r>
              <a:rPr lang="de-DE" sz="3100" dirty="0"/>
              <a:t> </a:t>
            </a:r>
            <a:r>
              <a:rPr lang="de-DE" sz="3100" dirty="0" err="1"/>
              <a:t>thread</a:t>
            </a:r>
            <a:r>
              <a:rPr lang="de-DE" sz="3100" dirty="0"/>
              <a:t> </a:t>
            </a:r>
            <a:r>
              <a:rPr lang="de-DE" sz="31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sz="1400" b="1" dirty="0"/>
              <a:t>Technical </a:t>
            </a:r>
            <a:r>
              <a:rPr lang="de-DE" sz="1400" b="1" dirty="0" err="1"/>
              <a:t>highlights</a:t>
            </a:r>
            <a:r>
              <a:rPr lang="de-DE" sz="1400" b="1" dirty="0"/>
              <a:t>:</a:t>
            </a:r>
          </a:p>
          <a:p>
            <a:endParaRPr lang="de-DE" sz="1000" dirty="0"/>
          </a:p>
          <a:p>
            <a:r>
              <a:rPr lang="de-DE" sz="1400" b="1" dirty="0"/>
              <a:t>Versatile </a:t>
            </a:r>
            <a:r>
              <a:rPr lang="de-DE" sz="1400" b="1" dirty="0" err="1"/>
              <a:t>clamping</a:t>
            </a:r>
            <a:r>
              <a:rPr lang="de-DE" sz="1400" b="1" dirty="0"/>
              <a:t> </a:t>
            </a:r>
            <a:r>
              <a:rPr lang="de-DE" sz="1400" b="1" dirty="0" err="1"/>
              <a:t>range</a:t>
            </a:r>
            <a:r>
              <a:rPr lang="de-DE" sz="1400" b="1" dirty="0"/>
              <a:t> due </a:t>
            </a:r>
            <a:r>
              <a:rPr lang="de-DE" sz="1400" b="1" dirty="0" err="1"/>
              <a:t>to</a:t>
            </a:r>
            <a:r>
              <a:rPr lang="de-DE" sz="1400" b="1" dirty="0"/>
              <a:t> intermediate </a:t>
            </a:r>
            <a:r>
              <a:rPr lang="de-DE" sz="1400" b="1" dirty="0" err="1"/>
              <a:t>sleeves</a:t>
            </a:r>
            <a:endParaRPr lang="de-DE" sz="1400" b="1" dirty="0"/>
          </a:p>
          <a:p>
            <a:r>
              <a:rPr lang="en-US" sz="1400" dirty="0"/>
              <a:t>The application of slotted and </a:t>
            </a:r>
            <a:r>
              <a:rPr lang="en-US" sz="1400" dirty="0" err="1"/>
              <a:t>coolantproof</a:t>
            </a:r>
            <a:r>
              <a:rPr lang="en-US" sz="1400" dirty="0"/>
              <a:t> intermediate sleeves enables clamping of various tool diameters ranging from 3 – 25 mm using the same SINO-R expansion toolholder. Therefore the SINO-R is flexible in use.</a:t>
            </a:r>
            <a:endParaRPr lang="de-DE" sz="1400" dirty="0"/>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9" name="Picture 2">
            <a:extLst>
              <a:ext uri="{FF2B5EF4-FFF2-40B4-BE49-F238E27FC236}">
                <a16:creationId xmlns:a16="http://schemas.microsoft.com/office/drawing/2014/main" id="{CE1FF4FA-0FCD-47F8-AEE0-3A6FCC6F83AB}"/>
              </a:ext>
            </a:extLst>
          </p:cNvPr>
          <p:cNvPicPr>
            <a:picLocks noChangeAspect="1" noChangeArrowheads="1"/>
          </p:cNvPicPr>
          <p:nvPr/>
        </p:nvPicPr>
        <p:blipFill>
          <a:blip r:embed="rId4"/>
          <a:srcRect/>
          <a:stretch>
            <a:fillRect/>
          </a:stretch>
        </p:blipFill>
        <p:spPr bwMode="auto">
          <a:xfrm>
            <a:off x="6898227" y="1512301"/>
            <a:ext cx="1690878" cy="1928790"/>
          </a:xfrm>
          <a:prstGeom prst="rect">
            <a:avLst/>
          </a:prstGeom>
          <a:noFill/>
          <a:ln w="9525">
            <a:noFill/>
            <a:miter lim="800000"/>
            <a:headEnd/>
            <a:tailEnd/>
          </a:ln>
        </p:spPr>
      </p:pic>
    </p:spTree>
    <p:extLst>
      <p:ext uri="{BB962C8B-B14F-4D97-AF65-F5344CB8AC3E}">
        <p14:creationId xmlns:p14="http://schemas.microsoft.com/office/powerpoint/2010/main" val="200845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The </a:t>
            </a:r>
            <a:r>
              <a:rPr lang="de-DE" sz="3100" dirty="0" err="1"/>
              <a:t>expansion</a:t>
            </a:r>
            <a:r>
              <a:rPr lang="de-DE" sz="3100" dirty="0"/>
              <a:t> </a:t>
            </a:r>
            <a:r>
              <a:rPr lang="de-DE" sz="3100" dirty="0" err="1"/>
              <a:t>chuck</a:t>
            </a:r>
            <a:r>
              <a:rPr lang="de-DE" sz="3100" dirty="0"/>
              <a:t> </a:t>
            </a:r>
            <a:r>
              <a:rPr lang="de-DE" sz="3100" dirty="0" err="1"/>
              <a:t>for</a:t>
            </a:r>
            <a:r>
              <a:rPr lang="de-DE" sz="3100" dirty="0"/>
              <a:t> </a:t>
            </a:r>
            <a:r>
              <a:rPr lang="de-DE" sz="3100" dirty="0" err="1"/>
              <a:t>thread</a:t>
            </a:r>
            <a:r>
              <a:rPr lang="de-DE" sz="3100" dirty="0"/>
              <a:t> </a:t>
            </a:r>
            <a:r>
              <a:rPr lang="de-DE" sz="31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sz="2000" dirty="0" err="1"/>
              <a:t>Application</a:t>
            </a:r>
            <a:r>
              <a:rPr lang="de-DE" sz="2000" dirty="0"/>
              <a:t> </a:t>
            </a:r>
            <a:r>
              <a:rPr lang="de-DE" sz="2000" dirty="0" err="1"/>
              <a:t>examples</a:t>
            </a:r>
            <a:r>
              <a:rPr lang="de-DE" sz="2000" dirty="0"/>
              <a:t>:</a:t>
            </a:r>
          </a:p>
          <a:p>
            <a:endParaRPr lang="de-DE" sz="1000" dirty="0"/>
          </a:p>
          <a:p>
            <a:endParaRPr lang="de-DE" sz="1400" dirty="0"/>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8" name="Picture 2" descr="http://www.schunk.int/pimexport/IM0010992.jpg">
            <a:extLst>
              <a:ext uri="{FF2B5EF4-FFF2-40B4-BE49-F238E27FC236}">
                <a16:creationId xmlns:a16="http://schemas.microsoft.com/office/drawing/2014/main" id="{0D0D101F-0F4C-414F-BA86-82ABE07A10AF}"/>
              </a:ext>
            </a:extLst>
          </p:cNvPr>
          <p:cNvPicPr>
            <a:picLocks noChangeAspect="1" noChangeArrowheads="1"/>
          </p:cNvPicPr>
          <p:nvPr/>
        </p:nvPicPr>
        <p:blipFill>
          <a:blip r:embed="rId4"/>
          <a:srcRect/>
          <a:stretch>
            <a:fillRect/>
          </a:stretch>
        </p:blipFill>
        <p:spPr bwMode="auto">
          <a:xfrm>
            <a:off x="903098" y="1519925"/>
            <a:ext cx="1694959" cy="2492586"/>
          </a:xfrm>
          <a:prstGeom prst="rect">
            <a:avLst/>
          </a:prstGeom>
          <a:noFill/>
        </p:spPr>
      </p:pic>
      <p:pic>
        <p:nvPicPr>
          <p:cNvPr id="10" name="Picture 4" descr="http://www.schunk.int/pimexport/IM0010896.jpg">
            <a:extLst>
              <a:ext uri="{FF2B5EF4-FFF2-40B4-BE49-F238E27FC236}">
                <a16:creationId xmlns:a16="http://schemas.microsoft.com/office/drawing/2014/main" id="{DA93272F-A905-429B-A78A-AA6EE53BBFC9}"/>
              </a:ext>
            </a:extLst>
          </p:cNvPr>
          <p:cNvPicPr>
            <a:picLocks noChangeAspect="1" noChangeArrowheads="1"/>
          </p:cNvPicPr>
          <p:nvPr/>
        </p:nvPicPr>
        <p:blipFill>
          <a:blip r:embed="rId5"/>
          <a:srcRect/>
          <a:stretch>
            <a:fillRect/>
          </a:stretch>
        </p:blipFill>
        <p:spPr bwMode="auto">
          <a:xfrm>
            <a:off x="4572000" y="1519925"/>
            <a:ext cx="3726416" cy="2492586"/>
          </a:xfrm>
          <a:prstGeom prst="rect">
            <a:avLst/>
          </a:prstGeom>
          <a:noFill/>
        </p:spPr>
      </p:pic>
      <p:sp>
        <p:nvSpPr>
          <p:cNvPr id="11" name="Textfeld 10">
            <a:extLst>
              <a:ext uri="{FF2B5EF4-FFF2-40B4-BE49-F238E27FC236}">
                <a16:creationId xmlns:a16="http://schemas.microsoft.com/office/drawing/2014/main" id="{9A7D2391-97C4-4454-A462-7402A5E6CADE}"/>
              </a:ext>
            </a:extLst>
          </p:cNvPr>
          <p:cNvSpPr txBox="1"/>
          <p:nvPr/>
        </p:nvSpPr>
        <p:spPr>
          <a:xfrm>
            <a:off x="587828" y="4023440"/>
            <a:ext cx="7508421" cy="584775"/>
          </a:xfrm>
          <a:prstGeom prst="rect">
            <a:avLst/>
          </a:prstGeom>
          <a:noFill/>
        </p:spPr>
        <p:txBody>
          <a:bodyPr wrap="square">
            <a:spAutoFit/>
          </a:bodyPr>
          <a:lstStyle/>
          <a:p>
            <a:r>
              <a:rPr lang="de-DE" sz="1400" dirty="0">
                <a:solidFill>
                  <a:srgbClr val="00446B"/>
                </a:solidFill>
              </a:rPr>
              <a:t>SINO-R </a:t>
            </a:r>
            <a:r>
              <a:rPr lang="de-DE" sz="1400" dirty="0" err="1">
                <a:solidFill>
                  <a:srgbClr val="00446B"/>
                </a:solidFill>
              </a:rPr>
              <a:t>with</a:t>
            </a:r>
            <a:r>
              <a:rPr lang="de-DE" sz="1400" dirty="0">
                <a:solidFill>
                  <a:srgbClr val="00446B"/>
                </a:solidFill>
              </a:rPr>
              <a:t> TRIBOS SVL </a:t>
            </a:r>
            <a:r>
              <a:rPr lang="de-DE" sz="1400" dirty="0" err="1">
                <a:solidFill>
                  <a:srgbClr val="00446B"/>
                </a:solidFill>
              </a:rPr>
              <a:t>extension</a:t>
            </a:r>
            <a:r>
              <a:rPr lang="de-DE" sz="1400" dirty="0">
                <a:solidFill>
                  <a:srgbClr val="00446B"/>
                </a:solidFill>
              </a:rPr>
              <a:t>					SINO-R at </a:t>
            </a:r>
            <a:r>
              <a:rPr lang="de-DE" sz="1400" dirty="0" err="1">
                <a:solidFill>
                  <a:srgbClr val="00446B"/>
                </a:solidFill>
              </a:rPr>
              <a:t>company</a:t>
            </a:r>
            <a:r>
              <a:rPr lang="de-DE" sz="1400" dirty="0">
                <a:solidFill>
                  <a:srgbClr val="00446B"/>
                </a:solidFill>
              </a:rPr>
              <a:t> </a:t>
            </a:r>
            <a:r>
              <a:rPr lang="de-DE" sz="1400" dirty="0" err="1">
                <a:solidFill>
                  <a:srgbClr val="00446B"/>
                </a:solidFill>
              </a:rPr>
              <a:t>Allsafe</a:t>
            </a:r>
            <a:r>
              <a:rPr lang="de-DE" sz="1400" dirty="0">
                <a:solidFill>
                  <a:srgbClr val="00446B"/>
                </a:solidFill>
              </a:rPr>
              <a:t> </a:t>
            </a:r>
            <a:r>
              <a:rPr lang="de-DE" sz="1400" dirty="0" err="1">
                <a:solidFill>
                  <a:srgbClr val="00446B"/>
                </a:solidFill>
              </a:rPr>
              <a:t>Jungfalk</a:t>
            </a:r>
            <a:r>
              <a:rPr lang="de-DE" sz="1400" dirty="0">
                <a:solidFill>
                  <a:srgbClr val="00446B"/>
                </a:solidFill>
              </a:rPr>
              <a:t> </a:t>
            </a:r>
          </a:p>
          <a:p>
            <a:r>
              <a:rPr lang="de-DE" sz="1800" dirty="0"/>
              <a:t> </a:t>
            </a:r>
          </a:p>
        </p:txBody>
      </p:sp>
    </p:spTree>
    <p:extLst>
      <p:ext uri="{BB962C8B-B14F-4D97-AF65-F5344CB8AC3E}">
        <p14:creationId xmlns:p14="http://schemas.microsoft.com/office/powerpoint/2010/main" val="266301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a:bodyPr>
          <a:lstStyle/>
          <a:p>
            <a:pPr algn="ctr"/>
            <a:r>
              <a:rPr lang="de-DE" sz="2800" dirty="0"/>
              <a:t>The </a:t>
            </a:r>
            <a:r>
              <a:rPr lang="de-DE" sz="2800" dirty="0" err="1"/>
              <a:t>expansion</a:t>
            </a:r>
            <a:r>
              <a:rPr lang="de-DE" sz="2800" dirty="0"/>
              <a:t> </a:t>
            </a:r>
            <a:r>
              <a:rPr lang="de-DE" sz="2800" dirty="0" err="1"/>
              <a:t>chuck</a:t>
            </a:r>
            <a:r>
              <a:rPr lang="de-DE" sz="2800" dirty="0"/>
              <a:t> </a:t>
            </a:r>
            <a:r>
              <a:rPr lang="de-DE" sz="2800" dirty="0" err="1"/>
              <a:t>for</a:t>
            </a:r>
            <a:r>
              <a:rPr lang="de-DE" sz="2800" dirty="0"/>
              <a:t> </a:t>
            </a:r>
            <a:r>
              <a:rPr lang="de-DE" sz="2800" dirty="0" err="1"/>
              <a:t>thread</a:t>
            </a:r>
            <a:r>
              <a:rPr lang="de-DE" sz="2800" dirty="0"/>
              <a:t> </a:t>
            </a:r>
            <a:r>
              <a:rPr lang="de-DE" sz="2800" dirty="0" err="1"/>
              <a:t>milling</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sz="2000" dirty="0" err="1"/>
              <a:t>Application</a:t>
            </a:r>
            <a:r>
              <a:rPr lang="de-DE" sz="2000" dirty="0"/>
              <a:t> </a:t>
            </a:r>
            <a:r>
              <a:rPr lang="de-DE" sz="2000" dirty="0" err="1"/>
              <a:t>examples</a:t>
            </a:r>
            <a:r>
              <a:rPr lang="de-DE" sz="2000" dirty="0"/>
              <a:t>:</a:t>
            </a:r>
          </a:p>
          <a:p>
            <a:endParaRPr lang="de-DE" sz="1000" dirty="0"/>
          </a:p>
          <a:p>
            <a:endParaRPr lang="de-DE" sz="1400" dirty="0"/>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3"/>
          <a:stretch>
            <a:fillRect/>
          </a:stretch>
        </p:blipFill>
        <p:spPr>
          <a:xfrm>
            <a:off x="7754586" y="8792"/>
            <a:ext cx="756363" cy="1201219"/>
          </a:xfrm>
          <a:prstGeom prst="rect">
            <a:avLst/>
          </a:prstGeom>
        </p:spPr>
      </p:pic>
      <p:sp>
        <p:nvSpPr>
          <p:cNvPr id="11" name="Textfeld 10">
            <a:extLst>
              <a:ext uri="{FF2B5EF4-FFF2-40B4-BE49-F238E27FC236}">
                <a16:creationId xmlns:a16="http://schemas.microsoft.com/office/drawing/2014/main" id="{9A7D2391-97C4-4454-A462-7402A5E6CADE}"/>
              </a:ext>
            </a:extLst>
          </p:cNvPr>
          <p:cNvSpPr txBox="1"/>
          <p:nvPr/>
        </p:nvSpPr>
        <p:spPr>
          <a:xfrm>
            <a:off x="587828" y="4023440"/>
            <a:ext cx="7508421" cy="800219"/>
          </a:xfrm>
          <a:prstGeom prst="rect">
            <a:avLst/>
          </a:prstGeom>
          <a:noFill/>
        </p:spPr>
        <p:txBody>
          <a:bodyPr wrap="square">
            <a:spAutoFit/>
          </a:bodyPr>
          <a:lstStyle/>
          <a:p>
            <a:r>
              <a:rPr lang="de-DE" sz="1400" dirty="0">
                <a:solidFill>
                  <a:srgbClr val="00446B"/>
                </a:solidFill>
              </a:rPr>
              <a:t>SINO-R at </a:t>
            </a:r>
            <a:r>
              <a:rPr lang="de-DE" sz="1400" dirty="0" err="1">
                <a:solidFill>
                  <a:srgbClr val="00446B"/>
                </a:solidFill>
              </a:rPr>
              <a:t>company</a:t>
            </a:r>
            <a:r>
              <a:rPr lang="de-DE" sz="1400" dirty="0">
                <a:solidFill>
                  <a:srgbClr val="00446B"/>
                </a:solidFill>
              </a:rPr>
              <a:t> Förster 					SINO-R at </a:t>
            </a:r>
            <a:r>
              <a:rPr lang="de-DE" sz="1400" dirty="0" err="1">
                <a:solidFill>
                  <a:srgbClr val="00446B"/>
                </a:solidFill>
              </a:rPr>
              <a:t>company</a:t>
            </a:r>
            <a:r>
              <a:rPr lang="de-DE" sz="1400" dirty="0">
                <a:solidFill>
                  <a:srgbClr val="00446B"/>
                </a:solidFill>
              </a:rPr>
              <a:t> Glaswerk Ernstthal </a:t>
            </a:r>
          </a:p>
          <a:p>
            <a:endParaRPr lang="de-DE" sz="1400" dirty="0">
              <a:solidFill>
                <a:srgbClr val="00446B"/>
              </a:solidFill>
            </a:endParaRPr>
          </a:p>
          <a:p>
            <a:r>
              <a:rPr lang="de-DE" sz="1800" dirty="0"/>
              <a:t> </a:t>
            </a:r>
          </a:p>
        </p:txBody>
      </p:sp>
      <p:pic>
        <p:nvPicPr>
          <p:cNvPr id="12" name="Picture 2" descr="http://www.schunk.int/pimexport/IM0010995.jpg">
            <a:extLst>
              <a:ext uri="{FF2B5EF4-FFF2-40B4-BE49-F238E27FC236}">
                <a16:creationId xmlns:a16="http://schemas.microsoft.com/office/drawing/2014/main" id="{DA13713E-98C9-4C9C-9F2C-24CF1DE33FF5}"/>
              </a:ext>
            </a:extLst>
          </p:cNvPr>
          <p:cNvPicPr>
            <a:picLocks noChangeAspect="1" noChangeArrowheads="1"/>
          </p:cNvPicPr>
          <p:nvPr/>
        </p:nvPicPr>
        <p:blipFill>
          <a:blip r:embed="rId4"/>
          <a:srcRect/>
          <a:stretch>
            <a:fillRect/>
          </a:stretch>
        </p:blipFill>
        <p:spPr bwMode="auto">
          <a:xfrm>
            <a:off x="845584" y="1519925"/>
            <a:ext cx="1694959" cy="2529789"/>
          </a:xfrm>
          <a:prstGeom prst="rect">
            <a:avLst/>
          </a:prstGeom>
          <a:noFill/>
        </p:spPr>
      </p:pic>
      <p:pic>
        <p:nvPicPr>
          <p:cNvPr id="13" name="Picture 4" descr="http://www.schunk.int/pimexport/IM0010890.jpg">
            <a:extLst>
              <a:ext uri="{FF2B5EF4-FFF2-40B4-BE49-F238E27FC236}">
                <a16:creationId xmlns:a16="http://schemas.microsoft.com/office/drawing/2014/main" id="{A0DE7E63-9A6D-4627-B6DA-67C4AE3ED775}"/>
              </a:ext>
            </a:extLst>
          </p:cNvPr>
          <p:cNvPicPr>
            <a:picLocks noChangeAspect="1" noChangeArrowheads="1"/>
          </p:cNvPicPr>
          <p:nvPr/>
        </p:nvPicPr>
        <p:blipFill>
          <a:blip r:embed="rId5"/>
          <a:srcRect/>
          <a:stretch>
            <a:fillRect/>
          </a:stretch>
        </p:blipFill>
        <p:spPr bwMode="auto">
          <a:xfrm>
            <a:off x="4477665" y="1530854"/>
            <a:ext cx="3720184" cy="2492586"/>
          </a:xfrm>
          <a:prstGeom prst="rect">
            <a:avLst/>
          </a:prstGeom>
          <a:noFill/>
        </p:spPr>
      </p:pic>
    </p:spTree>
    <p:extLst>
      <p:ext uri="{BB962C8B-B14F-4D97-AF65-F5344CB8AC3E}">
        <p14:creationId xmlns:p14="http://schemas.microsoft.com/office/powerpoint/2010/main" val="198268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txBox="1">
            <a:spLocks/>
          </p:cNvSpPr>
          <p:nvPr/>
        </p:nvSpPr>
        <p:spPr>
          <a:xfrm>
            <a:off x="4841877" y="3569400"/>
            <a:ext cx="2034381" cy="1457921"/>
          </a:xfrm>
          <a:prstGeom prst="rect">
            <a:avLst/>
          </a:prstGeom>
          <a:ln>
            <a:noFill/>
          </a:ln>
        </p:spPr>
        <p:txBody>
          <a:bodyPr vert="horz" lIns="91434" tIns="45717" rIns="91434" bIns="45717" rtlCol="0">
            <a:noAutofit/>
          </a:bodyPr>
          <a:lstStyle>
            <a:lvl1pPr marL="0" indent="0" algn="l" defTabSz="914400" rtl="0" eaLnBrk="1" latinLnBrk="0" hangingPunct="1">
              <a:spcBef>
                <a:spcPct val="20000"/>
              </a:spcBef>
              <a:buFont typeface="Arial" pitchFamily="34" charset="0"/>
              <a:buNone/>
              <a:defRPr sz="2000" kern="1200">
                <a:solidFill>
                  <a:srgbClr val="FFFFF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tabLst>
                <a:tab pos="4214543" algn="l"/>
              </a:tabLst>
            </a:pPr>
            <a:endParaRPr lang="de-DE" dirty="0"/>
          </a:p>
        </p:txBody>
      </p:sp>
    </p:spTree>
    <p:custDataLst>
      <p:tags r:id="rId1"/>
    </p:custDataLst>
    <p:extLst>
      <p:ext uri="{BB962C8B-B14F-4D97-AF65-F5344CB8AC3E}">
        <p14:creationId xmlns:p14="http://schemas.microsoft.com/office/powerpoint/2010/main" val="67704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de-DE"/>
              <a:t>Product</a:t>
            </a:r>
            <a:r>
              <a:rPr lang="de-DE" dirty="0"/>
              <a:t> </a:t>
            </a:r>
            <a:r>
              <a:rPr lang="de-DE" dirty="0" err="1"/>
              <a:t>overview</a:t>
            </a:r>
            <a:endParaRPr lang="de-DE" dirty="0"/>
          </a:p>
        </p:txBody>
      </p:sp>
      <p:sp>
        <p:nvSpPr>
          <p:cNvPr id="7" name="Fußzeilenplatzhalter 1">
            <a:extLst>
              <a:ext uri="{FF2B5EF4-FFF2-40B4-BE49-F238E27FC236}">
                <a16:creationId xmlns:a16="http://schemas.microsoft.com/office/drawing/2014/main" id="{B17E4379-CA32-412B-A690-736A98942B61}"/>
              </a:ext>
            </a:extLst>
          </p:cNvPr>
          <p:cNvSpPr>
            <a:spLocks noGrp="1"/>
          </p:cNvSpPr>
          <p:nvPr>
            <p:ph type="ftr" sz="quarter" idx="10"/>
          </p:nvPr>
        </p:nvSpPr>
        <p:spPr>
          <a:xfrm>
            <a:off x="819150" y="4738689"/>
            <a:ext cx="5231606" cy="274637"/>
          </a:xfrm>
        </p:spPr>
        <p:txBody>
          <a:bodyPr/>
          <a:lstStyle/>
          <a:p>
            <a:r>
              <a:rPr lang="de-DE" dirty="0"/>
              <a:t>TENDO Hydro-Dehnspanntechnik</a:t>
            </a:r>
          </a:p>
        </p:txBody>
      </p:sp>
      <p:pic>
        <p:nvPicPr>
          <p:cNvPr id="43" name="Grafik 42" descr="_SCHUNKGreiferKlammer_0114_ohneB_DE.png">
            <a:extLst>
              <a:ext uri="{FF2B5EF4-FFF2-40B4-BE49-F238E27FC236}">
                <a16:creationId xmlns:a16="http://schemas.microsoft.com/office/drawing/2014/main" id="{5A48FB55-490C-4BAC-A864-CB8160BBE658}"/>
              </a:ext>
            </a:extLst>
          </p:cNvPr>
          <p:cNvPicPr>
            <a:picLocks noChangeAspect="1"/>
          </p:cNvPicPr>
          <p:nvPr/>
        </p:nvPicPr>
        <p:blipFill>
          <a:blip r:embed="rId3"/>
          <a:stretch>
            <a:fillRect/>
          </a:stretch>
        </p:blipFill>
        <p:spPr>
          <a:xfrm>
            <a:off x="7754586" y="8792"/>
            <a:ext cx="756363" cy="1201219"/>
          </a:xfrm>
          <a:prstGeom prst="rect">
            <a:avLst/>
          </a:prstGeom>
        </p:spPr>
      </p:pic>
      <p:pic>
        <p:nvPicPr>
          <p:cNvPr id="2" name="Grafik 1">
            <a:extLst>
              <a:ext uri="{FF2B5EF4-FFF2-40B4-BE49-F238E27FC236}">
                <a16:creationId xmlns:a16="http://schemas.microsoft.com/office/drawing/2014/main" id="{6BE4AFA9-3212-42E4-8D75-D664C41165E0}"/>
              </a:ext>
            </a:extLst>
          </p:cNvPr>
          <p:cNvPicPr>
            <a:picLocks noChangeAspect="1"/>
          </p:cNvPicPr>
          <p:nvPr/>
        </p:nvPicPr>
        <p:blipFill>
          <a:blip r:embed="rId4"/>
          <a:stretch>
            <a:fillRect/>
          </a:stretch>
        </p:blipFill>
        <p:spPr>
          <a:xfrm>
            <a:off x="1275423" y="842725"/>
            <a:ext cx="6479163" cy="3526075"/>
          </a:xfrm>
          <a:prstGeom prst="rect">
            <a:avLst/>
          </a:prstGeom>
        </p:spPr>
      </p:pic>
    </p:spTree>
    <p:custDataLst>
      <p:tags r:id="rId1"/>
    </p:custDataLst>
    <p:extLst>
      <p:ext uri="{BB962C8B-B14F-4D97-AF65-F5344CB8AC3E}">
        <p14:creationId xmlns:p14="http://schemas.microsoft.com/office/powerpoint/2010/main" val="350099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lstStyle/>
          <a:p>
            <a:pPr algn="ctr"/>
            <a:r>
              <a:rPr lang="de-DE" dirty="0"/>
              <a:t>The </a:t>
            </a:r>
            <a:r>
              <a:rPr lang="de-DE" dirty="0" err="1"/>
              <a:t>expansion</a:t>
            </a:r>
            <a:r>
              <a:rPr lang="de-DE" dirty="0"/>
              <a:t> </a:t>
            </a:r>
            <a:r>
              <a:rPr lang="de-DE" dirty="0" err="1"/>
              <a:t>chuck</a:t>
            </a:r>
            <a:r>
              <a:rPr lang="de-DE" dirty="0"/>
              <a:t> </a:t>
            </a:r>
            <a:r>
              <a:rPr lang="de-DE" dirty="0" err="1"/>
              <a:t>for</a:t>
            </a:r>
            <a:r>
              <a:rPr lang="de-DE" dirty="0"/>
              <a:t> </a:t>
            </a:r>
            <a:r>
              <a:rPr lang="de-DE" dirty="0" err="1"/>
              <a:t>thread</a:t>
            </a:r>
            <a:r>
              <a:rPr lang="de-DE" dirty="0"/>
              <a:t> </a:t>
            </a:r>
            <a:r>
              <a:rPr lang="de-DE" dirty="0" err="1"/>
              <a:t>milling</a:t>
            </a:r>
            <a:endParaRPr lang="en-US"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1770742" y="1112837"/>
            <a:ext cx="6325507" cy="3466419"/>
          </a:xfrm>
        </p:spPr>
        <p:txBody>
          <a:bodyPr>
            <a:normAutofit fontScale="25000" lnSpcReduction="20000"/>
          </a:bodyPr>
          <a:lstStyle/>
          <a:p>
            <a:r>
              <a:rPr lang="en-US" sz="4800" dirty="0"/>
              <a:t>With SINO-R, SCHUNK offers an expansion toolholder based on expansion </a:t>
            </a:r>
            <a:r>
              <a:rPr lang="en-US" sz="4800" dirty="0" err="1"/>
              <a:t>toolholding</a:t>
            </a:r>
            <a:r>
              <a:rPr lang="en-US" sz="4800" dirty="0"/>
              <a:t> technology. Three features make the SINO-R series unbeatable for thread milling in terms of quality and productivity.</a:t>
            </a:r>
          </a:p>
          <a:p>
            <a:endParaRPr lang="de-DE" sz="4800" dirty="0"/>
          </a:p>
          <a:p>
            <a:r>
              <a:rPr lang="de-DE" sz="4800" dirty="0"/>
              <a:t>The high radial </a:t>
            </a:r>
            <a:r>
              <a:rPr lang="de-DE" sz="4800" dirty="0" err="1"/>
              <a:t>rigidity</a:t>
            </a:r>
            <a:r>
              <a:rPr lang="de-DE" sz="4800" dirty="0"/>
              <a:t>: </a:t>
            </a:r>
          </a:p>
          <a:p>
            <a:pPr>
              <a:buFont typeface="Wingdings" pitchFamily="2" charset="2"/>
              <a:buChar char="à"/>
            </a:pPr>
            <a:r>
              <a:rPr lang="de-DE" sz="4800" dirty="0">
                <a:sym typeface="Wingdings" pitchFamily="2" charset="2"/>
              </a:rPr>
              <a:t> </a:t>
            </a:r>
            <a:r>
              <a:rPr lang="de-DE" sz="4800" dirty="0" err="1">
                <a:sym typeface="Wingdings" pitchFamily="2" charset="2"/>
              </a:rPr>
              <a:t>Prevents</a:t>
            </a:r>
            <a:r>
              <a:rPr lang="de-DE" sz="4800" dirty="0">
                <a:sym typeface="Wingdings" pitchFamily="2" charset="2"/>
              </a:rPr>
              <a:t> </a:t>
            </a:r>
            <a:r>
              <a:rPr lang="de-DE" sz="4800" dirty="0" err="1">
                <a:sym typeface="Wingdings" pitchFamily="2" charset="2"/>
              </a:rPr>
              <a:t>the</a:t>
            </a:r>
            <a:r>
              <a:rPr lang="de-DE" sz="4800" dirty="0">
                <a:sym typeface="Wingdings" pitchFamily="2" charset="2"/>
              </a:rPr>
              <a:t> </a:t>
            </a:r>
            <a:r>
              <a:rPr lang="de-DE" sz="4800" dirty="0" err="1">
                <a:sym typeface="Wingdings" pitchFamily="2" charset="2"/>
              </a:rPr>
              <a:t>deflection</a:t>
            </a:r>
            <a:r>
              <a:rPr lang="de-DE" sz="4800" dirty="0">
                <a:sym typeface="Wingdings" pitchFamily="2" charset="2"/>
              </a:rPr>
              <a:t> </a:t>
            </a:r>
            <a:r>
              <a:rPr lang="de-DE" sz="4800" dirty="0" err="1">
                <a:sym typeface="Wingdings" pitchFamily="2" charset="2"/>
              </a:rPr>
              <a:t>of</a:t>
            </a:r>
            <a:r>
              <a:rPr lang="de-DE" sz="4800" dirty="0">
                <a:sym typeface="Wingdings" pitchFamily="2" charset="2"/>
              </a:rPr>
              <a:t> </a:t>
            </a:r>
            <a:r>
              <a:rPr lang="de-DE" sz="4800" dirty="0" err="1">
                <a:sym typeface="Wingdings" pitchFamily="2" charset="2"/>
              </a:rPr>
              <a:t>the</a:t>
            </a:r>
            <a:r>
              <a:rPr lang="de-DE" sz="4800" dirty="0">
                <a:sym typeface="Wingdings" pitchFamily="2" charset="2"/>
              </a:rPr>
              <a:t> </a:t>
            </a:r>
            <a:r>
              <a:rPr lang="de-DE" sz="4800" dirty="0" err="1">
                <a:sym typeface="Wingdings" pitchFamily="2" charset="2"/>
              </a:rPr>
              <a:t>tool</a:t>
            </a:r>
            <a:r>
              <a:rPr lang="de-DE" sz="4800" dirty="0">
                <a:sym typeface="Wingdings" pitchFamily="2" charset="2"/>
              </a:rPr>
              <a:t>.</a:t>
            </a:r>
          </a:p>
          <a:p>
            <a:endParaRPr lang="de-DE" sz="4800" dirty="0">
              <a:sym typeface="Wingdings" pitchFamily="2" charset="2"/>
            </a:endParaRPr>
          </a:p>
          <a:p>
            <a:r>
              <a:rPr lang="de-DE" sz="4800" dirty="0">
                <a:sym typeface="Wingdings" pitchFamily="2" charset="2"/>
              </a:rPr>
              <a:t>The </a:t>
            </a:r>
            <a:r>
              <a:rPr lang="de-DE" sz="4800" dirty="0" err="1">
                <a:sym typeface="Wingdings" pitchFamily="2" charset="2"/>
              </a:rPr>
              <a:t>higher</a:t>
            </a:r>
            <a:r>
              <a:rPr lang="de-DE" sz="4800" dirty="0">
                <a:sym typeface="Wingdings" pitchFamily="2" charset="2"/>
              </a:rPr>
              <a:t> </a:t>
            </a:r>
            <a:r>
              <a:rPr lang="de-DE" sz="4800" dirty="0" err="1">
                <a:sym typeface="Wingdings" pitchFamily="2" charset="2"/>
              </a:rPr>
              <a:t>torque</a:t>
            </a:r>
            <a:r>
              <a:rPr lang="de-DE" sz="4800" dirty="0">
                <a:sym typeface="Wingdings" pitchFamily="2" charset="2"/>
              </a:rPr>
              <a:t> </a:t>
            </a:r>
            <a:r>
              <a:rPr lang="de-DE" sz="4800" dirty="0" err="1">
                <a:sym typeface="Wingdings" pitchFamily="2" charset="2"/>
              </a:rPr>
              <a:t>transfer</a:t>
            </a:r>
            <a:r>
              <a:rPr lang="de-DE" sz="4800" dirty="0">
                <a:sym typeface="Wingdings" pitchFamily="2" charset="2"/>
              </a:rPr>
              <a:t>:</a:t>
            </a:r>
          </a:p>
          <a:p>
            <a:pPr>
              <a:buFont typeface="Wingdings" pitchFamily="2" charset="2"/>
              <a:buChar char="à"/>
            </a:pPr>
            <a:r>
              <a:rPr lang="de-DE" sz="4800" dirty="0">
                <a:sym typeface="Wingdings" pitchFamily="2" charset="2"/>
              </a:rPr>
              <a:t> </a:t>
            </a:r>
            <a:r>
              <a:rPr lang="de-DE" sz="4800" dirty="0" err="1">
                <a:sym typeface="Wingdings" pitchFamily="2" charset="2"/>
              </a:rPr>
              <a:t>For</a:t>
            </a:r>
            <a:r>
              <a:rPr lang="de-DE" sz="4800" dirty="0">
                <a:sym typeface="Wingdings" pitchFamily="2" charset="2"/>
              </a:rPr>
              <a:t> </a:t>
            </a:r>
            <a:r>
              <a:rPr lang="de-DE" sz="4800" dirty="0" err="1">
                <a:sym typeface="Wingdings" pitchFamily="2" charset="2"/>
              </a:rPr>
              <a:t>full</a:t>
            </a:r>
            <a:r>
              <a:rPr lang="de-DE" sz="4800" dirty="0">
                <a:sym typeface="Wingdings" pitchFamily="2" charset="2"/>
              </a:rPr>
              <a:t> </a:t>
            </a:r>
            <a:r>
              <a:rPr lang="de-DE" sz="4800" dirty="0" err="1">
                <a:sym typeface="Wingdings" pitchFamily="2" charset="2"/>
              </a:rPr>
              <a:t>utilisation</a:t>
            </a:r>
            <a:r>
              <a:rPr lang="de-DE" sz="4800" dirty="0">
                <a:sym typeface="Wingdings" pitchFamily="2" charset="2"/>
              </a:rPr>
              <a:t> </a:t>
            </a:r>
            <a:r>
              <a:rPr lang="de-DE" sz="4800" dirty="0" err="1">
                <a:sym typeface="Wingdings" pitchFamily="2" charset="2"/>
              </a:rPr>
              <a:t>of</a:t>
            </a:r>
            <a:r>
              <a:rPr lang="de-DE" sz="4800" dirty="0">
                <a:sym typeface="Wingdings" pitchFamily="2" charset="2"/>
              </a:rPr>
              <a:t> </a:t>
            </a:r>
            <a:r>
              <a:rPr lang="de-DE" sz="4800" dirty="0" err="1">
                <a:sym typeface="Wingdings" pitchFamily="2" charset="2"/>
              </a:rPr>
              <a:t>the</a:t>
            </a:r>
            <a:r>
              <a:rPr lang="de-DE" sz="4800" dirty="0">
                <a:sym typeface="Wingdings" pitchFamily="2" charset="2"/>
              </a:rPr>
              <a:t> </a:t>
            </a:r>
            <a:r>
              <a:rPr lang="de-DE" sz="4800" dirty="0" err="1">
                <a:sym typeface="Wingdings" pitchFamily="2" charset="2"/>
              </a:rPr>
              <a:t>tool</a:t>
            </a:r>
            <a:r>
              <a:rPr lang="de-DE" sz="4800" dirty="0">
                <a:sym typeface="Wingdings" pitchFamily="2" charset="2"/>
              </a:rPr>
              <a:t> </a:t>
            </a:r>
            <a:r>
              <a:rPr lang="de-DE" sz="4800" dirty="0" err="1">
                <a:sym typeface="Wingdings" pitchFamily="2" charset="2"/>
              </a:rPr>
              <a:t>capability</a:t>
            </a:r>
            <a:r>
              <a:rPr lang="de-DE" sz="4800" dirty="0">
                <a:sym typeface="Wingdings" pitchFamily="2" charset="2"/>
              </a:rPr>
              <a:t>.</a:t>
            </a:r>
          </a:p>
          <a:p>
            <a:pPr>
              <a:buFont typeface="Wingdings" pitchFamily="2" charset="2"/>
              <a:buChar char="à"/>
            </a:pPr>
            <a:endParaRPr lang="de-DE" sz="4800" dirty="0">
              <a:sym typeface="Wingdings" pitchFamily="2" charset="2"/>
            </a:endParaRPr>
          </a:p>
          <a:p>
            <a:r>
              <a:rPr lang="de-DE" sz="4800" dirty="0">
                <a:sym typeface="Wingdings" pitchFamily="2" charset="2"/>
              </a:rPr>
              <a:t>The  top </a:t>
            </a:r>
            <a:r>
              <a:rPr lang="de-DE" sz="4800" dirty="0" err="1">
                <a:sym typeface="Wingdings" pitchFamily="2" charset="2"/>
              </a:rPr>
              <a:t>vibration</a:t>
            </a:r>
            <a:r>
              <a:rPr lang="de-DE" sz="4800" dirty="0">
                <a:sym typeface="Wingdings" pitchFamily="2" charset="2"/>
              </a:rPr>
              <a:t> </a:t>
            </a:r>
            <a:r>
              <a:rPr lang="de-DE" sz="4800" dirty="0" err="1">
                <a:sym typeface="Wingdings" pitchFamily="2" charset="2"/>
              </a:rPr>
              <a:t>damping</a:t>
            </a:r>
            <a:r>
              <a:rPr lang="de-DE" sz="4800" dirty="0">
                <a:sym typeface="Wingdings" pitchFamily="2" charset="2"/>
              </a:rPr>
              <a:t>:</a:t>
            </a:r>
          </a:p>
          <a:p>
            <a:pPr>
              <a:buFont typeface="Wingdings" pitchFamily="2" charset="2"/>
              <a:buChar char="à"/>
            </a:pPr>
            <a:r>
              <a:rPr lang="de-DE" sz="4800" dirty="0">
                <a:sym typeface="Wingdings" pitchFamily="2" charset="2"/>
              </a:rPr>
              <a:t> </a:t>
            </a:r>
            <a:r>
              <a:rPr lang="de-DE" sz="4800" dirty="0" err="1">
                <a:sym typeface="Wingdings" pitchFamily="2" charset="2"/>
              </a:rPr>
              <a:t>For</a:t>
            </a:r>
            <a:r>
              <a:rPr lang="de-DE" sz="4800" dirty="0">
                <a:sym typeface="Wingdings" pitchFamily="2" charset="2"/>
              </a:rPr>
              <a:t> </a:t>
            </a:r>
            <a:r>
              <a:rPr lang="de-DE" sz="4800" dirty="0" err="1">
                <a:sym typeface="Wingdings" pitchFamily="2" charset="2"/>
              </a:rPr>
              <a:t>the</a:t>
            </a:r>
            <a:r>
              <a:rPr lang="de-DE" sz="4800" dirty="0">
                <a:sym typeface="Wingdings" pitchFamily="2" charset="2"/>
              </a:rPr>
              <a:t> </a:t>
            </a:r>
            <a:r>
              <a:rPr lang="de-DE" sz="4800" dirty="0" err="1">
                <a:sym typeface="Wingdings" pitchFamily="2" charset="2"/>
              </a:rPr>
              <a:t>best</a:t>
            </a:r>
            <a:r>
              <a:rPr lang="de-DE" sz="4800" dirty="0">
                <a:sym typeface="Wingdings" pitchFamily="2" charset="2"/>
              </a:rPr>
              <a:t> </a:t>
            </a:r>
            <a:r>
              <a:rPr lang="de-DE" sz="4800" dirty="0" err="1">
                <a:sym typeface="Wingdings" pitchFamily="2" charset="2"/>
              </a:rPr>
              <a:t>thread</a:t>
            </a:r>
            <a:r>
              <a:rPr lang="de-DE" sz="4800" dirty="0">
                <a:sym typeface="Wingdings" pitchFamily="2" charset="2"/>
              </a:rPr>
              <a:t> </a:t>
            </a:r>
            <a:r>
              <a:rPr lang="de-DE" sz="4800" dirty="0" err="1">
                <a:sym typeface="Wingdings" pitchFamily="2" charset="2"/>
              </a:rPr>
              <a:t>surcfaces</a:t>
            </a:r>
            <a:r>
              <a:rPr lang="de-DE" sz="4800" dirty="0">
                <a:sym typeface="Wingdings" pitchFamily="2" charset="2"/>
              </a:rPr>
              <a:t> </a:t>
            </a:r>
            <a:r>
              <a:rPr lang="de-DE" sz="4800" dirty="0" err="1">
                <a:sym typeface="Wingdings" pitchFamily="2" charset="2"/>
              </a:rPr>
              <a:t>without</a:t>
            </a:r>
            <a:r>
              <a:rPr lang="de-DE" sz="4800" dirty="0">
                <a:sym typeface="Wingdings" pitchFamily="2" charset="2"/>
              </a:rPr>
              <a:t> </a:t>
            </a:r>
            <a:r>
              <a:rPr lang="de-DE" sz="4800" dirty="0" err="1">
                <a:sym typeface="Wingdings" pitchFamily="2" charset="2"/>
              </a:rPr>
              <a:t>chatter</a:t>
            </a:r>
            <a:r>
              <a:rPr lang="de-DE" sz="4800" dirty="0">
                <a:sym typeface="Wingdings" pitchFamily="2" charset="2"/>
              </a:rPr>
              <a:t> </a:t>
            </a:r>
            <a:r>
              <a:rPr lang="de-DE" sz="4800" dirty="0" err="1">
                <a:sym typeface="Wingdings" pitchFamily="2" charset="2"/>
              </a:rPr>
              <a:t>marks</a:t>
            </a:r>
            <a:r>
              <a:rPr lang="de-DE" sz="4800" dirty="0">
                <a:sym typeface="Wingdings" pitchFamily="2" charset="2"/>
              </a:rPr>
              <a:t>.</a:t>
            </a:r>
          </a:p>
          <a:p>
            <a:endParaRPr lang="de-DE" sz="4800" dirty="0">
              <a:sym typeface="Wingdings" pitchFamily="2" charset="2"/>
            </a:endParaRPr>
          </a:p>
          <a:p>
            <a:r>
              <a:rPr lang="de-DE" sz="4800" dirty="0">
                <a:sym typeface="Wingdings" pitchFamily="2" charset="2"/>
              </a:rPr>
              <a:t>The </a:t>
            </a:r>
            <a:r>
              <a:rPr lang="de-DE" sz="4800" dirty="0" err="1">
                <a:sym typeface="Wingdings" pitchFamily="2" charset="2"/>
              </a:rPr>
              <a:t>unbeatable</a:t>
            </a:r>
            <a:r>
              <a:rPr lang="de-DE" sz="4800" dirty="0">
                <a:sym typeface="Wingdings" pitchFamily="2" charset="2"/>
              </a:rPr>
              <a:t> </a:t>
            </a:r>
            <a:r>
              <a:rPr lang="de-DE" sz="4800" dirty="0" err="1">
                <a:sym typeface="Wingdings" pitchFamily="2" charset="2"/>
              </a:rPr>
              <a:t>combination</a:t>
            </a:r>
            <a:r>
              <a:rPr lang="de-DE" sz="4800" dirty="0">
                <a:sym typeface="Wingdings" pitchFamily="2" charset="2"/>
              </a:rPr>
              <a:t> </a:t>
            </a:r>
            <a:r>
              <a:rPr lang="de-DE" sz="4800" dirty="0" err="1">
                <a:sym typeface="Wingdings" pitchFamily="2" charset="2"/>
              </a:rPr>
              <a:t>of</a:t>
            </a:r>
            <a:r>
              <a:rPr lang="de-DE" sz="4800" dirty="0">
                <a:sym typeface="Wingdings" pitchFamily="2" charset="2"/>
              </a:rPr>
              <a:t>:</a:t>
            </a:r>
          </a:p>
          <a:p>
            <a:pPr>
              <a:buFont typeface="Wingdings" pitchFamily="2" charset="2"/>
              <a:buChar char="à"/>
            </a:pPr>
            <a:r>
              <a:rPr lang="de-DE" sz="4800" dirty="0">
                <a:sym typeface="Wingdings" pitchFamily="2" charset="2"/>
              </a:rPr>
              <a:t> a </a:t>
            </a:r>
            <a:r>
              <a:rPr lang="de-DE" sz="4800" dirty="0" err="1">
                <a:sym typeface="Wingdings" pitchFamily="2" charset="2"/>
              </a:rPr>
              <a:t>monoblock</a:t>
            </a:r>
            <a:r>
              <a:rPr lang="de-DE" sz="4800" dirty="0">
                <a:sym typeface="Wingdings" pitchFamily="2" charset="2"/>
              </a:rPr>
              <a:t> design</a:t>
            </a:r>
          </a:p>
          <a:p>
            <a:pPr>
              <a:buFont typeface="Wingdings" pitchFamily="2" charset="2"/>
              <a:buChar char="à"/>
            </a:pPr>
            <a:r>
              <a:rPr lang="de-DE" sz="4800" dirty="0">
                <a:sym typeface="Wingdings" pitchFamily="2" charset="2"/>
              </a:rPr>
              <a:t> a multi-</a:t>
            </a:r>
            <a:r>
              <a:rPr lang="de-DE" sz="4800" dirty="0" err="1">
                <a:sym typeface="Wingdings" pitchFamily="2" charset="2"/>
              </a:rPr>
              <a:t>layer</a:t>
            </a:r>
            <a:r>
              <a:rPr lang="de-DE" sz="4800" dirty="0">
                <a:sym typeface="Wingdings" pitchFamily="2" charset="2"/>
              </a:rPr>
              <a:t> </a:t>
            </a:r>
            <a:r>
              <a:rPr lang="de-DE" sz="4800" dirty="0" err="1">
                <a:sym typeface="Wingdings" pitchFamily="2" charset="2"/>
              </a:rPr>
              <a:t>system</a:t>
            </a:r>
            <a:r>
              <a:rPr lang="de-DE" sz="4800" dirty="0">
                <a:sym typeface="Wingdings" pitchFamily="2" charset="2"/>
              </a:rPr>
              <a:t> </a:t>
            </a:r>
            <a:r>
              <a:rPr lang="de-DE" sz="4800" dirty="0" err="1">
                <a:sym typeface="Wingdings" pitchFamily="2" charset="2"/>
              </a:rPr>
              <a:t>structure</a:t>
            </a:r>
            <a:endParaRPr lang="de-DE" sz="4800" dirty="0">
              <a:sym typeface="Wingdings" pitchFamily="2" charset="2"/>
            </a:endParaRPr>
          </a:p>
          <a:p>
            <a:pPr>
              <a:buFont typeface="Wingdings" pitchFamily="2" charset="2"/>
              <a:buChar char="à"/>
            </a:pPr>
            <a:r>
              <a:rPr lang="de-DE" sz="4800" dirty="0">
                <a:sym typeface="Wingdings" pitchFamily="2" charset="2"/>
              </a:rPr>
              <a:t> </a:t>
            </a:r>
            <a:r>
              <a:rPr lang="de-DE" sz="4800" dirty="0" err="1">
                <a:sym typeface="Wingdings" pitchFamily="2" charset="2"/>
              </a:rPr>
              <a:t>thicker</a:t>
            </a:r>
            <a:r>
              <a:rPr lang="de-DE" sz="4800" dirty="0">
                <a:sym typeface="Wingdings" pitchFamily="2" charset="2"/>
              </a:rPr>
              <a:t> </a:t>
            </a:r>
            <a:r>
              <a:rPr lang="de-DE" sz="4800" dirty="0" err="1">
                <a:sym typeface="Wingdings" pitchFamily="2" charset="2"/>
              </a:rPr>
              <a:t>walls</a:t>
            </a:r>
            <a:endParaRPr lang="de-DE" sz="4800" dirty="0">
              <a:sym typeface="Wingdings" pitchFamily="2" charset="2"/>
            </a:endParaRPr>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3"/>
          <a:stretch>
            <a:fillRect/>
          </a:stretch>
        </p:blipFill>
        <p:spPr>
          <a:xfrm>
            <a:off x="7754586" y="8792"/>
            <a:ext cx="756363" cy="1201219"/>
          </a:xfrm>
          <a:prstGeom prst="rect">
            <a:avLst/>
          </a:prstGeom>
        </p:spPr>
      </p:pic>
      <p:pic>
        <p:nvPicPr>
          <p:cNvPr id="7" name="Grafik 6" descr="SINO-R_Titelbild.jpg">
            <a:extLst>
              <a:ext uri="{FF2B5EF4-FFF2-40B4-BE49-F238E27FC236}">
                <a16:creationId xmlns:a16="http://schemas.microsoft.com/office/drawing/2014/main" id="{B629AB0A-39CD-40C7-8283-D519B23FE7CD}"/>
              </a:ext>
            </a:extLst>
          </p:cNvPr>
          <p:cNvPicPr>
            <a:picLocks noChangeAspect="1"/>
          </p:cNvPicPr>
          <p:nvPr/>
        </p:nvPicPr>
        <p:blipFill>
          <a:blip r:embed="rId4"/>
          <a:stretch>
            <a:fillRect/>
          </a:stretch>
        </p:blipFill>
        <p:spPr>
          <a:xfrm>
            <a:off x="0" y="1112838"/>
            <a:ext cx="1517305" cy="3270212"/>
          </a:xfrm>
          <a:prstGeom prst="rect">
            <a:avLst/>
          </a:prstGeom>
        </p:spPr>
      </p:pic>
    </p:spTree>
    <p:extLst>
      <p:ext uri="{BB962C8B-B14F-4D97-AF65-F5344CB8AC3E}">
        <p14:creationId xmlns:p14="http://schemas.microsoft.com/office/powerpoint/2010/main" val="341264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lstStyle/>
          <a:p>
            <a:pPr algn="ctr"/>
            <a:r>
              <a:rPr lang="de-DE" dirty="0"/>
              <a:t>The </a:t>
            </a:r>
            <a:r>
              <a:rPr lang="de-DE" dirty="0" err="1"/>
              <a:t>expansion</a:t>
            </a:r>
            <a:r>
              <a:rPr lang="de-DE" dirty="0"/>
              <a:t> </a:t>
            </a:r>
            <a:r>
              <a:rPr lang="de-DE" dirty="0" err="1"/>
              <a:t>chuck</a:t>
            </a:r>
            <a:r>
              <a:rPr lang="de-DE" dirty="0"/>
              <a:t> </a:t>
            </a:r>
            <a:r>
              <a:rPr lang="de-DE" dirty="0" err="1"/>
              <a:t>for</a:t>
            </a:r>
            <a:r>
              <a:rPr lang="de-DE" dirty="0"/>
              <a:t> </a:t>
            </a:r>
            <a:r>
              <a:rPr lang="de-DE" dirty="0" err="1"/>
              <a:t>thread</a:t>
            </a:r>
            <a:r>
              <a:rPr lang="de-DE" dirty="0"/>
              <a:t> </a:t>
            </a:r>
            <a:r>
              <a:rPr lang="de-DE" dirty="0" err="1"/>
              <a:t>milling</a:t>
            </a:r>
            <a:endParaRPr lang="en-US"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1770742" y="1112837"/>
            <a:ext cx="6325507" cy="3466419"/>
          </a:xfrm>
        </p:spPr>
        <p:txBody>
          <a:bodyPr>
            <a:normAutofit/>
          </a:bodyPr>
          <a:lstStyle/>
          <a:p>
            <a:r>
              <a:rPr lang="de-DE" sz="1400" b="1" dirty="0"/>
              <a:t>The </a:t>
            </a:r>
            <a:r>
              <a:rPr lang="de-DE" sz="1400" b="1" dirty="0" err="1"/>
              <a:t>result</a:t>
            </a:r>
            <a:r>
              <a:rPr lang="de-DE" sz="1400" b="1" dirty="0"/>
              <a:t>:</a:t>
            </a:r>
          </a:p>
          <a:p>
            <a:pPr>
              <a:buFont typeface="Wingdings"/>
              <a:buChar char="à"/>
            </a:pPr>
            <a:r>
              <a:rPr lang="de-DE" sz="1400" dirty="0">
                <a:sym typeface="Wingdings" pitchFamily="2" charset="2"/>
              </a:rPr>
              <a:t>A </a:t>
            </a:r>
            <a:r>
              <a:rPr lang="de-DE" sz="1400" dirty="0" err="1">
                <a:sym typeface="Wingdings" pitchFamily="2" charset="2"/>
              </a:rPr>
              <a:t>perfect</a:t>
            </a:r>
            <a:r>
              <a:rPr lang="de-DE" sz="1400" dirty="0">
                <a:sym typeface="Wingdings" pitchFamily="2" charset="2"/>
              </a:rPr>
              <a:t> </a:t>
            </a:r>
            <a:r>
              <a:rPr lang="de-DE" sz="1400" dirty="0" err="1">
                <a:sym typeface="Wingdings" pitchFamily="2" charset="2"/>
              </a:rPr>
              <a:t>thread</a:t>
            </a:r>
            <a:r>
              <a:rPr lang="de-DE" sz="1400" dirty="0">
                <a:sym typeface="Wingdings" pitchFamily="2" charset="2"/>
              </a:rPr>
              <a:t>, </a:t>
            </a:r>
            <a:r>
              <a:rPr lang="de-DE" sz="1400" dirty="0" err="1">
                <a:sym typeface="Wingdings" pitchFamily="2" charset="2"/>
              </a:rPr>
              <a:t>extremely</a:t>
            </a:r>
            <a:r>
              <a:rPr lang="de-DE" sz="1400" dirty="0">
                <a:sym typeface="Wingdings" pitchFamily="2" charset="2"/>
              </a:rPr>
              <a:t> smooth </a:t>
            </a:r>
            <a:r>
              <a:rPr lang="de-DE" sz="1400" dirty="0" err="1">
                <a:sym typeface="Wingdings" pitchFamily="2" charset="2"/>
              </a:rPr>
              <a:t>running</a:t>
            </a:r>
            <a:r>
              <a:rPr lang="de-DE" sz="1400" dirty="0">
                <a:sym typeface="Wingdings" pitchFamily="2" charset="2"/>
              </a:rPr>
              <a:t>, and a </a:t>
            </a:r>
            <a:r>
              <a:rPr lang="de-DE" sz="1400" dirty="0" err="1">
                <a:sym typeface="Wingdings" pitchFamily="2" charset="2"/>
              </a:rPr>
              <a:t>long</a:t>
            </a:r>
            <a:r>
              <a:rPr lang="de-DE" sz="1400" dirty="0">
                <a:sym typeface="Wingdings" pitchFamily="2" charset="2"/>
              </a:rPr>
              <a:t> </a:t>
            </a:r>
            <a:r>
              <a:rPr lang="de-DE" sz="1400" dirty="0" err="1">
                <a:sym typeface="Wingdings" pitchFamily="2" charset="2"/>
              </a:rPr>
              <a:t>service</a:t>
            </a:r>
            <a:r>
              <a:rPr lang="de-DE" sz="1400" dirty="0">
                <a:sym typeface="Wingdings" pitchFamily="2" charset="2"/>
              </a:rPr>
              <a:t> </a:t>
            </a:r>
            <a:r>
              <a:rPr lang="de-DE" sz="1400" dirty="0" err="1">
                <a:sym typeface="Wingdings" pitchFamily="2" charset="2"/>
              </a:rPr>
              <a:t>life</a:t>
            </a:r>
            <a:r>
              <a:rPr lang="de-DE" sz="1400" dirty="0">
                <a:sym typeface="Wingdings" pitchFamily="2" charset="2"/>
              </a:rPr>
              <a:t> </a:t>
            </a:r>
            <a:r>
              <a:rPr lang="de-DE" sz="1400" dirty="0" err="1">
                <a:sym typeface="Wingdings" pitchFamily="2" charset="2"/>
              </a:rPr>
              <a:t>without</a:t>
            </a:r>
            <a:r>
              <a:rPr lang="de-DE" sz="1400" dirty="0">
                <a:sym typeface="Wingdings" pitchFamily="2" charset="2"/>
              </a:rPr>
              <a:t> </a:t>
            </a:r>
            <a:r>
              <a:rPr lang="de-DE" sz="1400" dirty="0" err="1">
                <a:sym typeface="Wingdings" pitchFamily="2" charset="2"/>
              </a:rPr>
              <a:t>wear</a:t>
            </a:r>
            <a:r>
              <a:rPr lang="de-DE" sz="1400" dirty="0">
                <a:sym typeface="Wingdings" pitchFamily="2" charset="2"/>
              </a:rPr>
              <a:t>.</a:t>
            </a:r>
          </a:p>
          <a:p>
            <a:endParaRPr lang="de-DE" sz="1400" dirty="0">
              <a:sym typeface="Wingdings" pitchFamily="2" charset="2"/>
            </a:endParaRPr>
          </a:p>
          <a:p>
            <a:r>
              <a:rPr lang="de-DE" sz="1400" b="1" dirty="0">
                <a:sym typeface="Wingdings" pitchFamily="2" charset="2"/>
              </a:rPr>
              <a:t>The </a:t>
            </a:r>
            <a:r>
              <a:rPr lang="de-DE" sz="1400" b="1" dirty="0" err="1">
                <a:sym typeface="Wingdings" pitchFamily="2" charset="2"/>
              </a:rPr>
              <a:t>benefit</a:t>
            </a:r>
            <a:r>
              <a:rPr lang="de-DE" sz="1400" b="1" dirty="0">
                <a:sym typeface="Wingdings" pitchFamily="2" charset="2"/>
              </a:rPr>
              <a:t>:</a:t>
            </a:r>
          </a:p>
          <a:p>
            <a:r>
              <a:rPr lang="de-DE" sz="1400" dirty="0">
                <a:sym typeface="Wingdings" pitchFamily="2" charset="2"/>
              </a:rPr>
              <a:t></a:t>
            </a:r>
            <a:r>
              <a:rPr lang="en-US" sz="1400" dirty="0">
                <a:sym typeface="Wingdings" pitchFamily="2" charset="2"/>
              </a:rPr>
              <a:t>Tool service life increased by 100% through avoidance of micro fractures on the cutting edge. This reduces tool costs and makes your production more efficient.</a:t>
            </a:r>
            <a:endParaRPr lang="de-DE" sz="14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3"/>
          <a:stretch>
            <a:fillRect/>
          </a:stretch>
        </p:blipFill>
        <p:spPr>
          <a:xfrm>
            <a:off x="7754586" y="8792"/>
            <a:ext cx="756363" cy="1201219"/>
          </a:xfrm>
          <a:prstGeom prst="rect">
            <a:avLst/>
          </a:prstGeom>
        </p:spPr>
      </p:pic>
      <p:pic>
        <p:nvPicPr>
          <p:cNvPr id="7" name="Grafik 6" descr="SINO-R_Titelbild.jpg">
            <a:extLst>
              <a:ext uri="{FF2B5EF4-FFF2-40B4-BE49-F238E27FC236}">
                <a16:creationId xmlns:a16="http://schemas.microsoft.com/office/drawing/2014/main" id="{B629AB0A-39CD-40C7-8283-D519B23FE7CD}"/>
              </a:ext>
            </a:extLst>
          </p:cNvPr>
          <p:cNvPicPr>
            <a:picLocks noChangeAspect="1"/>
          </p:cNvPicPr>
          <p:nvPr/>
        </p:nvPicPr>
        <p:blipFill>
          <a:blip r:embed="rId4"/>
          <a:stretch>
            <a:fillRect/>
          </a:stretch>
        </p:blipFill>
        <p:spPr>
          <a:xfrm>
            <a:off x="0" y="1112838"/>
            <a:ext cx="1517305" cy="3270212"/>
          </a:xfrm>
          <a:prstGeom prst="rect">
            <a:avLst/>
          </a:prstGeom>
        </p:spPr>
      </p:pic>
    </p:spTree>
    <p:extLst>
      <p:ext uri="{BB962C8B-B14F-4D97-AF65-F5344CB8AC3E}">
        <p14:creationId xmlns:p14="http://schemas.microsoft.com/office/powerpoint/2010/main" val="2932352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Senken Sie Werkzeugkosten!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8125507" cy="3098187"/>
          </a:xfrm>
        </p:spPr>
        <p:txBody>
          <a:bodyPr>
            <a:normAutofit/>
          </a:bodyPr>
          <a:lstStyle/>
          <a:p>
            <a:r>
              <a:rPr lang="de-DE" sz="1400" b="1" dirty="0" err="1"/>
              <a:t>Example</a:t>
            </a:r>
            <a:r>
              <a:rPr lang="de-DE" sz="1400" b="1" dirty="0"/>
              <a:t>: </a:t>
            </a:r>
          </a:p>
          <a:p>
            <a:r>
              <a:rPr lang="de-DE" sz="1400" dirty="0" err="1"/>
              <a:t>Milling</a:t>
            </a:r>
            <a:r>
              <a:rPr lang="de-DE" sz="1400" dirty="0"/>
              <a:t> </a:t>
            </a:r>
            <a:r>
              <a:rPr lang="de-DE" sz="1400" dirty="0" err="1"/>
              <a:t>of</a:t>
            </a:r>
            <a:r>
              <a:rPr lang="de-DE" sz="1400" dirty="0"/>
              <a:t> multiple </a:t>
            </a:r>
            <a:r>
              <a:rPr lang="de-DE" sz="1400" dirty="0" err="1"/>
              <a:t>threads</a:t>
            </a:r>
            <a:r>
              <a:rPr lang="de-DE" sz="1400" dirty="0"/>
              <a:t> in an </a:t>
            </a:r>
            <a:r>
              <a:rPr lang="de-DE" sz="1400" dirty="0" err="1"/>
              <a:t>Inconel</a:t>
            </a:r>
            <a:r>
              <a:rPr lang="de-DE" sz="1400" dirty="0"/>
              <a:t> </a:t>
            </a:r>
            <a:r>
              <a:rPr lang="de-DE" sz="1400" dirty="0" err="1"/>
              <a:t>workpiece</a:t>
            </a:r>
            <a:r>
              <a:rPr lang="de-DE" sz="1400" dirty="0"/>
              <a:t> </a:t>
            </a:r>
            <a:r>
              <a:rPr lang="de-DE" sz="1400" dirty="0" err="1"/>
              <a:t>with</a:t>
            </a:r>
            <a:r>
              <a:rPr lang="de-DE" sz="1400" dirty="0"/>
              <a:t> Ni </a:t>
            </a:r>
            <a:r>
              <a:rPr lang="de-DE" sz="1400" dirty="0" err="1"/>
              <a:t>base</a:t>
            </a:r>
            <a:r>
              <a:rPr lang="de-DE" sz="1400" dirty="0"/>
              <a:t> </a:t>
            </a:r>
            <a:r>
              <a:rPr lang="de-DE" sz="1400" dirty="0" err="1"/>
              <a:t>alloy</a:t>
            </a:r>
            <a:r>
              <a:rPr lang="de-DE" sz="1400" dirty="0"/>
              <a:t>.</a:t>
            </a:r>
          </a:p>
          <a:p>
            <a:r>
              <a:rPr lang="de-DE" sz="1400" b="1" dirty="0"/>
              <a:t> </a:t>
            </a:r>
          </a:p>
          <a:p>
            <a:r>
              <a:rPr lang="de-DE" sz="1400" b="1" dirty="0"/>
              <a:t>The </a:t>
            </a:r>
            <a:r>
              <a:rPr lang="de-DE" sz="1400" b="1" dirty="0" err="1"/>
              <a:t>tool</a:t>
            </a:r>
            <a:r>
              <a:rPr lang="de-DE" sz="1400" b="1" dirty="0"/>
              <a:t>: </a:t>
            </a:r>
          </a:p>
          <a:p>
            <a:r>
              <a:rPr lang="de-DE" sz="1400" dirty="0" err="1"/>
              <a:t>Example</a:t>
            </a:r>
            <a:r>
              <a:rPr lang="de-DE" sz="1400" dirty="0"/>
              <a:t> M12 </a:t>
            </a:r>
            <a:r>
              <a:rPr lang="de-DE" sz="1400" dirty="0" err="1"/>
              <a:t>thread</a:t>
            </a:r>
            <a:r>
              <a:rPr lang="de-DE" sz="1400" dirty="0"/>
              <a:t> </a:t>
            </a:r>
            <a:r>
              <a:rPr lang="de-DE" sz="1400" dirty="0" err="1"/>
              <a:t>cutter</a:t>
            </a:r>
            <a:r>
              <a:rPr lang="de-DE" sz="1400" dirty="0"/>
              <a:t>. </a:t>
            </a:r>
            <a:r>
              <a:rPr lang="en-US" sz="1400" dirty="0"/>
              <a:t>The SINO-R masters the task with just one tool, whereas a Weldon toolholder wears out four cutters for this machining process.</a:t>
            </a:r>
            <a:endParaRPr lang="de-DE" sz="1400" dirty="0"/>
          </a:p>
          <a:p>
            <a:endParaRPr lang="de-DE" sz="1400" b="1" dirty="0"/>
          </a:p>
          <a:p>
            <a:r>
              <a:rPr lang="de-DE" sz="1400" b="1" dirty="0" err="1"/>
              <a:t>Procurement</a:t>
            </a:r>
            <a:r>
              <a:rPr lang="de-DE" sz="1400" b="1" dirty="0"/>
              <a:t> </a:t>
            </a:r>
            <a:r>
              <a:rPr lang="de-DE" sz="1400" b="1" dirty="0" err="1"/>
              <a:t>costs</a:t>
            </a:r>
            <a:r>
              <a:rPr lang="de-DE" sz="1400" b="1" dirty="0"/>
              <a:t>:</a:t>
            </a:r>
          </a:p>
          <a:p>
            <a:pPr>
              <a:buFont typeface="Wingdings"/>
              <a:buChar char="à"/>
            </a:pPr>
            <a:r>
              <a:rPr lang="de-DE" sz="1400" dirty="0">
                <a:sym typeface="Wingdings" pitchFamily="2" charset="2"/>
              </a:rPr>
              <a:t> Toolholder </a:t>
            </a:r>
          </a:p>
          <a:p>
            <a:pPr>
              <a:buFont typeface="Wingdings"/>
              <a:buChar char="à"/>
            </a:pPr>
            <a:r>
              <a:rPr lang="de-DE" sz="1400" dirty="0">
                <a:sym typeface="Wingdings" pitchFamily="2" charset="2"/>
              </a:rPr>
              <a:t> Tools </a:t>
            </a:r>
          </a:p>
          <a:p>
            <a:pPr>
              <a:buFont typeface="Wingdings"/>
              <a:buChar char="à"/>
            </a:pPr>
            <a:r>
              <a:rPr lang="de-DE" sz="1400" dirty="0">
                <a:sym typeface="Wingdings" pitchFamily="2" charset="2"/>
              </a:rPr>
              <a:t> Total </a:t>
            </a:r>
            <a:r>
              <a:rPr lang="de-DE" sz="1400" dirty="0" err="1">
                <a:sym typeface="Wingdings" pitchFamily="2" charset="2"/>
              </a:rPr>
              <a:t>costs</a:t>
            </a:r>
            <a:endParaRPr lang="de-DE" sz="14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graphicFrame>
        <p:nvGraphicFramePr>
          <p:cNvPr id="9" name="Inhaltsplatzhalter 3">
            <a:extLst>
              <a:ext uri="{FF2B5EF4-FFF2-40B4-BE49-F238E27FC236}">
                <a16:creationId xmlns:a16="http://schemas.microsoft.com/office/drawing/2014/main" id="{9ADB98FC-5712-4AC4-A3A9-579EB9811B63}"/>
              </a:ext>
            </a:extLst>
          </p:cNvPr>
          <p:cNvGraphicFramePr>
            <a:graphicFrameLocks/>
          </p:cNvGraphicFramePr>
          <p:nvPr>
            <p:extLst>
              <p:ext uri="{D42A27DB-BD31-4B8C-83A1-F6EECF244321}">
                <p14:modId xmlns:p14="http://schemas.microsoft.com/office/powerpoint/2010/main" val="2526980639"/>
              </p:ext>
            </p:extLst>
          </p:nvPr>
        </p:nvGraphicFramePr>
        <p:xfrm>
          <a:off x="2706511" y="2936027"/>
          <a:ext cx="2397478" cy="1219200"/>
        </p:xfrm>
        <a:graphic>
          <a:graphicData uri="http://schemas.openxmlformats.org/drawingml/2006/table">
            <a:tbl>
              <a:tblPr firstRow="1" bandRow="1">
                <a:tableStyleId>{5C22544A-7EE6-4342-B048-85BDC9FD1C3A}</a:tableStyleId>
              </a:tblPr>
              <a:tblGrid>
                <a:gridCol w="1198739">
                  <a:extLst>
                    <a:ext uri="{9D8B030D-6E8A-4147-A177-3AD203B41FA5}">
                      <a16:colId xmlns:a16="http://schemas.microsoft.com/office/drawing/2014/main" val="3174500110"/>
                    </a:ext>
                  </a:extLst>
                </a:gridCol>
                <a:gridCol w="1198739">
                  <a:extLst>
                    <a:ext uri="{9D8B030D-6E8A-4147-A177-3AD203B41FA5}">
                      <a16:colId xmlns:a16="http://schemas.microsoft.com/office/drawing/2014/main" val="3192727909"/>
                    </a:ext>
                  </a:extLst>
                </a:gridCol>
              </a:tblGrid>
              <a:tr h="291916">
                <a:tc>
                  <a:txBody>
                    <a:bodyPr/>
                    <a:lstStyle/>
                    <a:p>
                      <a:pPr algn="ctr"/>
                      <a:r>
                        <a:rPr lang="de-DE" sz="1400" b="1" kern="1200" dirty="0">
                          <a:solidFill>
                            <a:schemeClr val="bg1"/>
                          </a:solidFill>
                          <a:latin typeface="+mn-lt"/>
                          <a:ea typeface="+mn-ea"/>
                          <a:cs typeface="+mn-cs"/>
                        </a:rPr>
                        <a:t>SINO-R</a:t>
                      </a:r>
                    </a:p>
                  </a:txBody>
                  <a:tcPr>
                    <a:solidFill>
                      <a:srgbClr val="84D0F0"/>
                    </a:solidFill>
                  </a:tcPr>
                </a:tc>
                <a:tc>
                  <a:txBody>
                    <a:bodyPr/>
                    <a:lstStyle/>
                    <a:p>
                      <a:pPr algn="ctr"/>
                      <a:r>
                        <a:rPr lang="de-DE" sz="1400" b="1" kern="1200" dirty="0">
                          <a:solidFill>
                            <a:schemeClr val="bg1"/>
                          </a:solidFill>
                          <a:latin typeface="+mn-lt"/>
                          <a:ea typeface="+mn-ea"/>
                          <a:cs typeface="+mn-cs"/>
                        </a:rPr>
                        <a:t>Weldon</a:t>
                      </a:r>
                    </a:p>
                  </a:txBody>
                  <a:tcPr>
                    <a:solidFill>
                      <a:srgbClr val="84D0F0"/>
                    </a:solidFill>
                  </a:tcPr>
                </a:tc>
                <a:extLst>
                  <a:ext uri="{0D108BD9-81ED-4DB2-BD59-A6C34878D82A}">
                    <a16:rowId xmlns:a16="http://schemas.microsoft.com/office/drawing/2014/main" val="3454091461"/>
                  </a:ext>
                </a:extLst>
              </a:tr>
              <a:tr h="261006">
                <a:tc>
                  <a:txBody>
                    <a:bodyPr/>
                    <a:lstStyle/>
                    <a:p>
                      <a:pPr algn="ctr"/>
                      <a:r>
                        <a:rPr lang="de-DE" sz="1400" kern="1200" dirty="0">
                          <a:solidFill>
                            <a:srgbClr val="00446B"/>
                          </a:solidFill>
                          <a:latin typeface="+mn-lt"/>
                          <a:ea typeface="+mn-ea"/>
                          <a:cs typeface="+mn-cs"/>
                        </a:rPr>
                        <a:t>400,00 €</a:t>
                      </a:r>
                    </a:p>
                  </a:txBody>
                  <a:tcPr>
                    <a:solidFill>
                      <a:srgbClr val="EAF2F9"/>
                    </a:solidFill>
                  </a:tcPr>
                </a:tc>
                <a:tc>
                  <a:txBody>
                    <a:bodyPr/>
                    <a:lstStyle/>
                    <a:p>
                      <a:pPr algn="ctr"/>
                      <a:r>
                        <a:rPr lang="de-DE" sz="1400" kern="1200" dirty="0">
                          <a:solidFill>
                            <a:srgbClr val="00446B"/>
                          </a:solidFill>
                          <a:latin typeface="+mn-lt"/>
                          <a:ea typeface="+mn-ea"/>
                          <a:cs typeface="+mn-cs"/>
                        </a:rPr>
                        <a:t>100,00 €</a:t>
                      </a:r>
                    </a:p>
                  </a:txBody>
                  <a:tcPr>
                    <a:solidFill>
                      <a:srgbClr val="EAF2F9"/>
                    </a:solidFill>
                  </a:tcPr>
                </a:tc>
                <a:extLst>
                  <a:ext uri="{0D108BD9-81ED-4DB2-BD59-A6C34878D82A}">
                    <a16:rowId xmlns:a16="http://schemas.microsoft.com/office/drawing/2014/main" val="1497056088"/>
                  </a:ext>
                </a:extLst>
              </a:tr>
              <a:tr h="261006">
                <a:tc>
                  <a:txBody>
                    <a:bodyPr/>
                    <a:lstStyle/>
                    <a:p>
                      <a:pPr algn="ctr"/>
                      <a:r>
                        <a:rPr lang="de-DE" sz="1400" kern="1200" dirty="0">
                          <a:solidFill>
                            <a:srgbClr val="00446B"/>
                          </a:solidFill>
                          <a:latin typeface="+mn-lt"/>
                          <a:ea typeface="+mn-ea"/>
                          <a:cs typeface="+mn-cs"/>
                        </a:rPr>
                        <a:t>350,00 €</a:t>
                      </a:r>
                    </a:p>
                  </a:txBody>
                  <a:tcPr>
                    <a:solidFill>
                      <a:srgbClr val="D7E2ED"/>
                    </a:solidFill>
                  </a:tcPr>
                </a:tc>
                <a:tc>
                  <a:txBody>
                    <a:bodyPr/>
                    <a:lstStyle/>
                    <a:p>
                      <a:pPr algn="ctr"/>
                      <a:r>
                        <a:rPr lang="de-DE" sz="1400" kern="1200" dirty="0">
                          <a:solidFill>
                            <a:srgbClr val="00446B"/>
                          </a:solidFill>
                          <a:latin typeface="+mn-lt"/>
                          <a:ea typeface="+mn-ea"/>
                          <a:cs typeface="+mn-cs"/>
                        </a:rPr>
                        <a:t>4 x 350,00 €</a:t>
                      </a:r>
                    </a:p>
                  </a:txBody>
                  <a:tcPr>
                    <a:solidFill>
                      <a:srgbClr val="D7E2ED"/>
                    </a:solidFill>
                  </a:tcPr>
                </a:tc>
                <a:extLst>
                  <a:ext uri="{0D108BD9-81ED-4DB2-BD59-A6C34878D82A}">
                    <a16:rowId xmlns:a16="http://schemas.microsoft.com/office/drawing/2014/main" val="1392039654"/>
                  </a:ext>
                </a:extLst>
              </a:tr>
              <a:tr h="261006">
                <a:tc>
                  <a:txBody>
                    <a:bodyPr/>
                    <a:lstStyle/>
                    <a:p>
                      <a:pPr algn="ctr"/>
                      <a:r>
                        <a:rPr lang="de-DE" sz="1400" b="1" kern="1200" dirty="0">
                          <a:solidFill>
                            <a:srgbClr val="00446B"/>
                          </a:solidFill>
                          <a:latin typeface="+mn-lt"/>
                          <a:ea typeface="+mn-ea"/>
                          <a:cs typeface="+mn-cs"/>
                        </a:rPr>
                        <a:t>750,00 €</a:t>
                      </a:r>
                    </a:p>
                  </a:txBody>
                  <a:tcPr>
                    <a:solidFill>
                      <a:srgbClr val="EAF2F9"/>
                    </a:solidFill>
                  </a:tcPr>
                </a:tc>
                <a:tc>
                  <a:txBody>
                    <a:bodyPr/>
                    <a:lstStyle/>
                    <a:p>
                      <a:pPr algn="ctr"/>
                      <a:r>
                        <a:rPr lang="de-DE" sz="1400" b="1" kern="1200" dirty="0">
                          <a:solidFill>
                            <a:srgbClr val="00446B"/>
                          </a:solidFill>
                          <a:latin typeface="+mn-lt"/>
                          <a:ea typeface="+mn-ea"/>
                          <a:cs typeface="+mn-cs"/>
                        </a:rPr>
                        <a:t>1.500,00 €</a:t>
                      </a:r>
                    </a:p>
                  </a:txBody>
                  <a:tcPr>
                    <a:solidFill>
                      <a:srgbClr val="EAF2F9"/>
                    </a:solidFill>
                  </a:tcPr>
                </a:tc>
                <a:extLst>
                  <a:ext uri="{0D108BD9-81ED-4DB2-BD59-A6C34878D82A}">
                    <a16:rowId xmlns:a16="http://schemas.microsoft.com/office/drawing/2014/main" val="3786807332"/>
                  </a:ext>
                </a:extLst>
              </a:tr>
            </a:tbl>
          </a:graphicData>
        </a:graphic>
      </p:graphicFrame>
    </p:spTree>
    <p:extLst>
      <p:ext uri="{BB962C8B-B14F-4D97-AF65-F5344CB8AC3E}">
        <p14:creationId xmlns:p14="http://schemas.microsoft.com/office/powerpoint/2010/main" val="343669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The </a:t>
            </a:r>
            <a:r>
              <a:rPr lang="de-DE" sz="3600" dirty="0" err="1"/>
              <a:t>expansion</a:t>
            </a:r>
            <a:r>
              <a:rPr lang="de-DE" sz="3600" dirty="0"/>
              <a:t> </a:t>
            </a:r>
            <a:r>
              <a:rPr lang="de-DE" sz="3600" dirty="0" err="1"/>
              <a:t>chuck</a:t>
            </a:r>
            <a:r>
              <a:rPr lang="de-DE" sz="3600" dirty="0"/>
              <a:t> </a:t>
            </a:r>
            <a:r>
              <a:rPr lang="de-DE" sz="3600" dirty="0" err="1"/>
              <a:t>for</a:t>
            </a:r>
            <a:r>
              <a:rPr lang="de-DE" sz="3600" dirty="0"/>
              <a:t> </a:t>
            </a:r>
            <a:r>
              <a:rPr lang="de-DE" sz="3600" dirty="0" err="1"/>
              <a:t>thread</a:t>
            </a:r>
            <a:r>
              <a:rPr lang="de-DE" sz="3600" dirty="0"/>
              <a:t> </a:t>
            </a:r>
            <a:r>
              <a:rPr lang="de-DE" sz="3600" dirty="0" err="1"/>
              <a:t>milling</a:t>
            </a:r>
            <a:endParaRPr lang="en-US" sz="3100"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8" name="Picture 3">
            <a:extLst>
              <a:ext uri="{FF2B5EF4-FFF2-40B4-BE49-F238E27FC236}">
                <a16:creationId xmlns:a16="http://schemas.microsoft.com/office/drawing/2014/main" id="{305AED9B-4C93-4B30-BBA3-84AD8A4C29B1}"/>
              </a:ext>
            </a:extLst>
          </p:cNvPr>
          <p:cNvPicPr>
            <a:picLocks noChangeAspect="1" noChangeArrowheads="1"/>
          </p:cNvPicPr>
          <p:nvPr/>
        </p:nvPicPr>
        <p:blipFill>
          <a:blip r:embed="rId4"/>
          <a:srcRect/>
          <a:stretch>
            <a:fillRect/>
          </a:stretch>
        </p:blipFill>
        <p:spPr bwMode="auto">
          <a:xfrm>
            <a:off x="260327" y="1539876"/>
            <a:ext cx="1984375" cy="1444625"/>
          </a:xfrm>
          <a:prstGeom prst="rect">
            <a:avLst/>
          </a:prstGeom>
          <a:noFill/>
          <a:ln w="9525">
            <a:noFill/>
            <a:miter lim="800000"/>
            <a:headEnd/>
            <a:tailEnd/>
          </a:ln>
        </p:spPr>
      </p:pic>
      <p:pic>
        <p:nvPicPr>
          <p:cNvPr id="10" name="Picture 4">
            <a:extLst>
              <a:ext uri="{FF2B5EF4-FFF2-40B4-BE49-F238E27FC236}">
                <a16:creationId xmlns:a16="http://schemas.microsoft.com/office/drawing/2014/main" id="{D48764DB-77F3-40A8-80E3-A524117D5972}"/>
              </a:ext>
            </a:extLst>
          </p:cNvPr>
          <p:cNvPicPr>
            <a:picLocks noChangeAspect="1" noChangeArrowheads="1"/>
          </p:cNvPicPr>
          <p:nvPr/>
        </p:nvPicPr>
        <p:blipFill>
          <a:blip r:embed="rId5"/>
          <a:srcRect/>
          <a:stretch>
            <a:fillRect/>
          </a:stretch>
        </p:blipFill>
        <p:spPr bwMode="auto">
          <a:xfrm>
            <a:off x="2244702" y="1546226"/>
            <a:ext cx="1982787" cy="1443037"/>
          </a:xfrm>
          <a:prstGeom prst="rect">
            <a:avLst/>
          </a:prstGeom>
          <a:noFill/>
          <a:ln w="9525">
            <a:noFill/>
            <a:miter lim="800000"/>
            <a:headEnd/>
            <a:tailEnd/>
          </a:ln>
        </p:spPr>
      </p:pic>
      <p:pic>
        <p:nvPicPr>
          <p:cNvPr id="11" name="Picture 5">
            <a:extLst>
              <a:ext uri="{FF2B5EF4-FFF2-40B4-BE49-F238E27FC236}">
                <a16:creationId xmlns:a16="http://schemas.microsoft.com/office/drawing/2014/main" id="{03856BB0-EF5C-45DE-99F6-25F7736E6526}"/>
              </a:ext>
            </a:extLst>
          </p:cNvPr>
          <p:cNvPicPr>
            <a:picLocks noChangeAspect="1" noChangeArrowheads="1"/>
          </p:cNvPicPr>
          <p:nvPr/>
        </p:nvPicPr>
        <p:blipFill>
          <a:blip r:embed="rId6"/>
          <a:srcRect/>
          <a:stretch>
            <a:fillRect/>
          </a:stretch>
        </p:blipFill>
        <p:spPr bwMode="auto">
          <a:xfrm>
            <a:off x="6845038" y="1550988"/>
            <a:ext cx="1982787" cy="1443037"/>
          </a:xfrm>
          <a:prstGeom prst="rect">
            <a:avLst/>
          </a:prstGeom>
          <a:noFill/>
          <a:ln w="9525">
            <a:noFill/>
            <a:miter lim="800000"/>
            <a:headEnd/>
            <a:tailEnd/>
          </a:ln>
        </p:spPr>
      </p:pic>
      <p:pic>
        <p:nvPicPr>
          <p:cNvPr id="12" name="Picture 6">
            <a:extLst>
              <a:ext uri="{FF2B5EF4-FFF2-40B4-BE49-F238E27FC236}">
                <a16:creationId xmlns:a16="http://schemas.microsoft.com/office/drawing/2014/main" id="{6B06847E-7A0C-46EC-8ECF-EA071DFCF749}"/>
              </a:ext>
            </a:extLst>
          </p:cNvPr>
          <p:cNvPicPr>
            <a:picLocks noChangeAspect="1" noChangeArrowheads="1"/>
          </p:cNvPicPr>
          <p:nvPr/>
        </p:nvPicPr>
        <p:blipFill>
          <a:blip r:embed="rId7"/>
          <a:srcRect/>
          <a:stretch>
            <a:fillRect/>
          </a:stretch>
        </p:blipFill>
        <p:spPr bwMode="auto">
          <a:xfrm>
            <a:off x="4863838" y="1550988"/>
            <a:ext cx="1981200" cy="1438275"/>
          </a:xfrm>
          <a:prstGeom prst="rect">
            <a:avLst/>
          </a:prstGeom>
          <a:noFill/>
          <a:ln w="9525">
            <a:noFill/>
            <a:miter lim="800000"/>
            <a:headEnd/>
            <a:tailEnd/>
          </a:ln>
        </p:spPr>
      </p:pic>
      <p:sp>
        <p:nvSpPr>
          <p:cNvPr id="13" name="Rechteck 12">
            <a:extLst>
              <a:ext uri="{FF2B5EF4-FFF2-40B4-BE49-F238E27FC236}">
                <a16:creationId xmlns:a16="http://schemas.microsoft.com/office/drawing/2014/main" id="{FB29C99E-AC36-4060-9780-6267FDD9DE8B}"/>
              </a:ext>
            </a:extLst>
          </p:cNvPr>
          <p:cNvSpPr/>
          <p:nvPr/>
        </p:nvSpPr>
        <p:spPr>
          <a:xfrm>
            <a:off x="1390650" y="3181350"/>
            <a:ext cx="1638300" cy="438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err="1">
                <a:solidFill>
                  <a:srgbClr val="00446B"/>
                </a:solidFill>
              </a:rPr>
              <a:t>Conventional</a:t>
            </a:r>
            <a:r>
              <a:rPr lang="de-DE" sz="1400" dirty="0">
                <a:solidFill>
                  <a:srgbClr val="00446B"/>
                </a:solidFill>
              </a:rPr>
              <a:t> </a:t>
            </a:r>
            <a:r>
              <a:rPr lang="de-DE" sz="1400" dirty="0" err="1">
                <a:solidFill>
                  <a:srgbClr val="00446B"/>
                </a:solidFill>
              </a:rPr>
              <a:t>machining</a:t>
            </a:r>
            <a:endParaRPr lang="de-DE" sz="1400" dirty="0">
              <a:solidFill>
                <a:srgbClr val="00446B"/>
              </a:solidFill>
            </a:endParaRPr>
          </a:p>
        </p:txBody>
      </p:sp>
      <p:sp>
        <p:nvSpPr>
          <p:cNvPr id="14" name="Rechteck 13">
            <a:extLst>
              <a:ext uri="{FF2B5EF4-FFF2-40B4-BE49-F238E27FC236}">
                <a16:creationId xmlns:a16="http://schemas.microsoft.com/office/drawing/2014/main" id="{303E9A5C-4255-42F8-96BB-D71A1D84ACA5}"/>
              </a:ext>
            </a:extLst>
          </p:cNvPr>
          <p:cNvSpPr/>
          <p:nvPr/>
        </p:nvSpPr>
        <p:spPr>
          <a:xfrm>
            <a:off x="6025888" y="3181350"/>
            <a:ext cx="1638300" cy="438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err="1">
                <a:solidFill>
                  <a:srgbClr val="00446B"/>
                </a:solidFill>
              </a:rPr>
              <a:t>Machining</a:t>
            </a:r>
            <a:r>
              <a:rPr lang="de-DE" sz="1400" dirty="0">
                <a:solidFill>
                  <a:srgbClr val="00446B"/>
                </a:solidFill>
              </a:rPr>
              <a:t> </a:t>
            </a:r>
            <a:r>
              <a:rPr lang="de-DE" sz="1400" dirty="0" err="1">
                <a:solidFill>
                  <a:srgbClr val="00446B"/>
                </a:solidFill>
              </a:rPr>
              <a:t>with</a:t>
            </a:r>
            <a:r>
              <a:rPr lang="de-DE" sz="1400" dirty="0">
                <a:solidFill>
                  <a:srgbClr val="00446B"/>
                </a:solidFill>
              </a:rPr>
              <a:t> SINO-R</a:t>
            </a:r>
          </a:p>
        </p:txBody>
      </p:sp>
    </p:spTree>
    <p:extLst>
      <p:ext uri="{BB962C8B-B14F-4D97-AF65-F5344CB8AC3E}">
        <p14:creationId xmlns:p14="http://schemas.microsoft.com/office/powerpoint/2010/main" val="195430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A0011-F922-4ECB-96EB-F370CBC98393}"/>
              </a:ext>
            </a:extLst>
          </p:cNvPr>
          <p:cNvSpPr>
            <a:spLocks noGrp="1"/>
          </p:cNvSpPr>
          <p:nvPr>
            <p:ph type="title"/>
          </p:nvPr>
        </p:nvSpPr>
        <p:spPr/>
        <p:txBody>
          <a:bodyPr anchor="ctr"/>
          <a:lstStyle/>
          <a:p>
            <a:pPr algn="ctr"/>
            <a:r>
              <a:rPr lang="de-DE" dirty="0"/>
              <a:t>The </a:t>
            </a:r>
            <a:r>
              <a:rPr lang="de-DE" dirty="0" err="1"/>
              <a:t>expansion</a:t>
            </a:r>
            <a:r>
              <a:rPr lang="de-DE" dirty="0"/>
              <a:t> </a:t>
            </a:r>
            <a:r>
              <a:rPr lang="de-DE" dirty="0" err="1"/>
              <a:t>chuck</a:t>
            </a:r>
            <a:r>
              <a:rPr lang="de-DE" dirty="0"/>
              <a:t> </a:t>
            </a:r>
            <a:r>
              <a:rPr lang="de-DE" dirty="0" err="1"/>
              <a:t>for</a:t>
            </a:r>
            <a:r>
              <a:rPr lang="de-DE" dirty="0"/>
              <a:t> </a:t>
            </a:r>
            <a:r>
              <a:rPr lang="de-DE" dirty="0" err="1"/>
              <a:t>thread</a:t>
            </a:r>
            <a:r>
              <a:rPr lang="de-DE" dirty="0"/>
              <a:t> </a:t>
            </a:r>
            <a:r>
              <a:rPr lang="de-DE" dirty="0" err="1"/>
              <a:t>milling</a:t>
            </a:r>
            <a:endParaRPr lang="en-US" dirty="0"/>
          </a:p>
        </p:txBody>
      </p:sp>
      <p:sp>
        <p:nvSpPr>
          <p:cNvPr id="4" name="Textplatzhalter 3">
            <a:extLst>
              <a:ext uri="{FF2B5EF4-FFF2-40B4-BE49-F238E27FC236}">
                <a16:creationId xmlns:a16="http://schemas.microsoft.com/office/drawing/2014/main" id="{5F429681-7F40-48AD-9CCF-0D76124EE460}"/>
              </a:ext>
            </a:extLst>
          </p:cNvPr>
          <p:cNvSpPr>
            <a:spLocks noGrp="1"/>
          </p:cNvSpPr>
          <p:nvPr>
            <p:ph type="body" sz="quarter" idx="12"/>
          </p:nvPr>
        </p:nvSpPr>
        <p:spPr>
          <a:xfrm>
            <a:off x="209550" y="1024339"/>
            <a:ext cx="4374000" cy="2854325"/>
          </a:xfrm>
        </p:spPr>
        <p:txBody>
          <a:bodyPr>
            <a:normAutofit/>
          </a:bodyPr>
          <a:lstStyle/>
          <a:p>
            <a:r>
              <a:rPr lang="de-DE" sz="1400" b="1" dirty="0"/>
              <a:t>Monoblock </a:t>
            </a:r>
            <a:r>
              <a:rPr lang="de-DE" sz="1400" b="1" dirty="0" err="1"/>
              <a:t>construction</a:t>
            </a:r>
            <a:r>
              <a:rPr lang="de-DE" sz="1400" b="1" dirty="0"/>
              <a:t> </a:t>
            </a:r>
            <a:r>
              <a:rPr lang="de-DE" sz="1400" b="1" dirty="0" err="1"/>
              <a:t>of</a:t>
            </a:r>
            <a:r>
              <a:rPr lang="de-DE" sz="1400" b="1" dirty="0"/>
              <a:t> </a:t>
            </a:r>
            <a:r>
              <a:rPr lang="de-DE" sz="1400" b="1" dirty="0" err="1"/>
              <a:t>the</a:t>
            </a:r>
            <a:r>
              <a:rPr lang="de-DE" sz="1400" b="1" dirty="0"/>
              <a:t> </a:t>
            </a:r>
            <a:r>
              <a:rPr lang="de-DE" sz="1400" b="1" dirty="0" err="1"/>
              <a:t>base</a:t>
            </a:r>
            <a:r>
              <a:rPr lang="de-DE" sz="1400" b="1" dirty="0"/>
              <a:t> </a:t>
            </a:r>
            <a:r>
              <a:rPr lang="de-DE" sz="1400" b="1" dirty="0" err="1"/>
              <a:t>body</a:t>
            </a:r>
            <a:r>
              <a:rPr lang="de-DE" sz="1400" b="1" dirty="0"/>
              <a:t>:</a:t>
            </a:r>
          </a:p>
          <a:p>
            <a:endParaRPr lang="de-DE" sz="1400" dirty="0"/>
          </a:p>
          <a:p>
            <a:r>
              <a:rPr lang="en-US" sz="1400" dirty="0"/>
              <a:t>For increased stability and rigidity, the base body of the toolholder is produced from a single steel block up to the machine mount</a:t>
            </a:r>
            <a:endParaRPr lang="de-DE" sz="1400" dirty="0"/>
          </a:p>
          <a:p>
            <a:endParaRPr lang="en-US" dirty="0"/>
          </a:p>
        </p:txBody>
      </p:sp>
      <p:pic>
        <p:nvPicPr>
          <p:cNvPr id="5" name="Picture 2">
            <a:extLst>
              <a:ext uri="{FF2B5EF4-FFF2-40B4-BE49-F238E27FC236}">
                <a16:creationId xmlns:a16="http://schemas.microsoft.com/office/drawing/2014/main" id="{F6C8E6BE-BA91-4E00-88EB-78CE8CA200B6}"/>
              </a:ext>
            </a:extLst>
          </p:cNvPr>
          <p:cNvPicPr>
            <a:picLocks noChangeAspect="1" noChangeArrowheads="1"/>
          </p:cNvPicPr>
          <p:nvPr/>
        </p:nvPicPr>
        <p:blipFill>
          <a:blip r:embed="rId2"/>
          <a:srcRect/>
          <a:stretch>
            <a:fillRect/>
          </a:stretch>
        </p:blipFill>
        <p:spPr bwMode="auto">
          <a:xfrm>
            <a:off x="3722914" y="0"/>
            <a:ext cx="1153886" cy="431359"/>
          </a:xfrm>
          <a:prstGeom prst="rect">
            <a:avLst/>
          </a:prstGeom>
          <a:noFill/>
          <a:ln w="9525">
            <a:noFill/>
            <a:miter lim="800000"/>
            <a:headEnd/>
            <a:tailEnd/>
          </a:ln>
        </p:spPr>
      </p:pic>
      <p:pic>
        <p:nvPicPr>
          <p:cNvPr id="6" name="Grafik 5" descr="_SCHUNKGreiferKlammer_0114_ohneB_DE.png">
            <a:extLst>
              <a:ext uri="{FF2B5EF4-FFF2-40B4-BE49-F238E27FC236}">
                <a16:creationId xmlns:a16="http://schemas.microsoft.com/office/drawing/2014/main" id="{6B29AF65-6A83-4669-A28E-34B98C0D058C}"/>
              </a:ext>
            </a:extLst>
          </p:cNvPr>
          <p:cNvPicPr>
            <a:picLocks noChangeAspect="1"/>
          </p:cNvPicPr>
          <p:nvPr/>
        </p:nvPicPr>
        <p:blipFill>
          <a:blip r:embed="rId3"/>
          <a:stretch>
            <a:fillRect/>
          </a:stretch>
        </p:blipFill>
        <p:spPr>
          <a:xfrm>
            <a:off x="7754586" y="8792"/>
            <a:ext cx="756363" cy="1201219"/>
          </a:xfrm>
          <a:prstGeom prst="rect">
            <a:avLst/>
          </a:prstGeom>
        </p:spPr>
      </p:pic>
      <p:pic>
        <p:nvPicPr>
          <p:cNvPr id="11" name="Picture 2">
            <a:extLst>
              <a:ext uri="{FF2B5EF4-FFF2-40B4-BE49-F238E27FC236}">
                <a16:creationId xmlns:a16="http://schemas.microsoft.com/office/drawing/2014/main" id="{FFD9FCF7-3ABC-479A-B419-53A23706192C}"/>
              </a:ext>
            </a:extLst>
          </p:cNvPr>
          <p:cNvPicPr>
            <a:picLocks noGrp="1" noChangeAspect="1" noChangeArrowheads="1"/>
          </p:cNvPicPr>
          <p:nvPr>
            <p:ph sz="quarter" idx="11"/>
          </p:nvPr>
        </p:nvPicPr>
        <p:blipFill>
          <a:blip r:embed="rId4"/>
          <a:srcRect/>
          <a:stretch>
            <a:fillRect/>
          </a:stretch>
        </p:blipFill>
        <p:spPr bwMode="auto">
          <a:xfrm>
            <a:off x="6064197" y="1210011"/>
            <a:ext cx="1690389" cy="2854325"/>
          </a:xfrm>
          <a:prstGeom prst="rect">
            <a:avLst/>
          </a:prstGeom>
          <a:noFill/>
          <a:ln w="9525">
            <a:noFill/>
            <a:miter lim="800000"/>
            <a:headEnd/>
            <a:tailEnd/>
          </a:ln>
        </p:spPr>
      </p:pic>
    </p:spTree>
    <p:extLst>
      <p:ext uri="{BB962C8B-B14F-4D97-AF65-F5344CB8AC3E}">
        <p14:creationId xmlns:p14="http://schemas.microsoft.com/office/powerpoint/2010/main" val="2121583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6C8E6BE-BA91-4E00-88EB-78CE8CA200B6}"/>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sp>
        <p:nvSpPr>
          <p:cNvPr id="2" name="Titel 1">
            <a:extLst>
              <a:ext uri="{FF2B5EF4-FFF2-40B4-BE49-F238E27FC236}">
                <a16:creationId xmlns:a16="http://schemas.microsoft.com/office/drawing/2014/main" id="{C02A0011-F922-4ECB-96EB-F370CBC98393}"/>
              </a:ext>
            </a:extLst>
          </p:cNvPr>
          <p:cNvSpPr>
            <a:spLocks noGrp="1"/>
          </p:cNvSpPr>
          <p:nvPr>
            <p:ph type="title"/>
          </p:nvPr>
        </p:nvSpPr>
        <p:spPr/>
        <p:txBody>
          <a:bodyPr anchor="ctr"/>
          <a:lstStyle/>
          <a:p>
            <a:pPr algn="ctr"/>
            <a:r>
              <a:rPr lang="de-DE" dirty="0"/>
              <a:t>The </a:t>
            </a:r>
            <a:r>
              <a:rPr lang="de-DE" dirty="0" err="1"/>
              <a:t>expansion</a:t>
            </a:r>
            <a:r>
              <a:rPr lang="de-DE" dirty="0"/>
              <a:t> </a:t>
            </a:r>
            <a:r>
              <a:rPr lang="de-DE" dirty="0" err="1"/>
              <a:t>chuck</a:t>
            </a:r>
            <a:r>
              <a:rPr lang="de-DE" dirty="0"/>
              <a:t> </a:t>
            </a:r>
            <a:r>
              <a:rPr lang="de-DE" dirty="0" err="1"/>
              <a:t>for</a:t>
            </a:r>
            <a:r>
              <a:rPr lang="de-DE" dirty="0"/>
              <a:t> </a:t>
            </a:r>
            <a:r>
              <a:rPr lang="de-DE" dirty="0" err="1"/>
              <a:t>thread</a:t>
            </a:r>
            <a:r>
              <a:rPr lang="de-DE" dirty="0"/>
              <a:t> </a:t>
            </a:r>
            <a:r>
              <a:rPr lang="de-DE" dirty="0" err="1"/>
              <a:t>milling</a:t>
            </a:r>
            <a:endParaRPr lang="en-US" dirty="0"/>
          </a:p>
        </p:txBody>
      </p:sp>
      <p:sp>
        <p:nvSpPr>
          <p:cNvPr id="3" name="Inhaltsplatzhalter 2">
            <a:extLst>
              <a:ext uri="{FF2B5EF4-FFF2-40B4-BE49-F238E27FC236}">
                <a16:creationId xmlns:a16="http://schemas.microsoft.com/office/drawing/2014/main" id="{387699AF-4882-4D80-AC75-A4F94D44A28A}"/>
              </a:ext>
            </a:extLst>
          </p:cNvPr>
          <p:cNvSpPr>
            <a:spLocks noGrp="1"/>
          </p:cNvSpPr>
          <p:nvPr>
            <p:ph sz="quarter" idx="11"/>
          </p:nvPr>
        </p:nvSpPr>
        <p:spPr>
          <a:xfrm>
            <a:off x="4673600" y="1024769"/>
            <a:ext cx="4171950" cy="2853895"/>
          </a:xfrm>
        </p:spPr>
        <p:txBody>
          <a:bodyPr/>
          <a:lstStyle/>
          <a:p>
            <a:r>
              <a:rPr lang="de-DE" sz="1400" b="1" dirty="0"/>
              <a:t>Wall </a:t>
            </a:r>
            <a:r>
              <a:rPr lang="de-DE" sz="1400" b="1" dirty="0" err="1"/>
              <a:t>thickness</a:t>
            </a:r>
            <a:r>
              <a:rPr lang="de-DE" sz="1400" b="1" dirty="0"/>
              <a:t>:</a:t>
            </a:r>
          </a:p>
          <a:p>
            <a:r>
              <a:rPr lang="de-DE" sz="1400" dirty="0" err="1"/>
              <a:t>of</a:t>
            </a:r>
            <a:r>
              <a:rPr lang="de-DE" sz="1400" dirty="0"/>
              <a:t> 14mm (</a:t>
            </a:r>
            <a:r>
              <a:rPr lang="de-DE" sz="1400" dirty="0" err="1"/>
              <a:t>with</a:t>
            </a:r>
            <a:r>
              <a:rPr lang="de-DE" sz="1400" dirty="0"/>
              <a:t> 20 mm </a:t>
            </a:r>
            <a:r>
              <a:rPr lang="de-DE" sz="1400" dirty="0" err="1"/>
              <a:t>clamp</a:t>
            </a:r>
            <a:r>
              <a:rPr lang="de-DE" sz="1400" dirty="0"/>
              <a:t> </a:t>
            </a:r>
            <a:r>
              <a:rPr lang="de-DE" sz="1400" dirty="0" err="1"/>
              <a:t>diameter</a:t>
            </a:r>
            <a:r>
              <a:rPr lang="de-DE" sz="1400" dirty="0"/>
              <a:t>)</a:t>
            </a:r>
          </a:p>
          <a:p>
            <a:endParaRPr lang="en-US" dirty="0"/>
          </a:p>
        </p:txBody>
      </p:sp>
      <p:sp>
        <p:nvSpPr>
          <p:cNvPr id="4" name="Textplatzhalter 3">
            <a:extLst>
              <a:ext uri="{FF2B5EF4-FFF2-40B4-BE49-F238E27FC236}">
                <a16:creationId xmlns:a16="http://schemas.microsoft.com/office/drawing/2014/main" id="{5F429681-7F40-48AD-9CCF-0D76124EE460}"/>
              </a:ext>
            </a:extLst>
          </p:cNvPr>
          <p:cNvSpPr>
            <a:spLocks noGrp="1"/>
          </p:cNvSpPr>
          <p:nvPr>
            <p:ph type="body" sz="quarter" idx="12"/>
          </p:nvPr>
        </p:nvSpPr>
        <p:spPr>
          <a:xfrm>
            <a:off x="209550" y="1024339"/>
            <a:ext cx="4374000" cy="2854325"/>
          </a:xfrm>
        </p:spPr>
        <p:txBody>
          <a:bodyPr>
            <a:normAutofit/>
          </a:bodyPr>
          <a:lstStyle/>
          <a:p>
            <a:r>
              <a:rPr lang="de-DE" sz="1400" b="1" dirty="0"/>
              <a:t>Multi-</a:t>
            </a:r>
            <a:r>
              <a:rPr lang="de-DE" sz="1400" b="1" dirty="0" err="1"/>
              <a:t>layer</a:t>
            </a:r>
            <a:r>
              <a:rPr lang="de-DE" sz="1400" b="1" dirty="0"/>
              <a:t> </a:t>
            </a:r>
            <a:r>
              <a:rPr lang="de-DE" sz="1400" b="1" dirty="0" err="1"/>
              <a:t>system</a:t>
            </a:r>
            <a:r>
              <a:rPr lang="de-DE" sz="1400" b="1" dirty="0"/>
              <a:t>:</a:t>
            </a:r>
          </a:p>
          <a:p>
            <a:r>
              <a:rPr lang="en-US" sz="1400" dirty="0"/>
              <a:t>The structure of various material components combined with various elasticities and uneven geometric dimensions creates unique product characteristics. For the clamping process, the elastic pressure medium expands towards the expansion sleeve and the tool is clamped centrically.</a:t>
            </a:r>
            <a:endParaRPr lang="de-DE" sz="1400" dirty="0"/>
          </a:p>
          <a:p>
            <a:endParaRPr lang="de-DE" sz="1400" dirty="0"/>
          </a:p>
          <a:p>
            <a:endParaRPr lang="de-DE" sz="1200" dirty="0"/>
          </a:p>
          <a:p>
            <a:endParaRPr lang="de-DE" sz="1100" dirty="0"/>
          </a:p>
          <a:p>
            <a:endParaRPr lang="en-US" dirty="0"/>
          </a:p>
        </p:txBody>
      </p:sp>
      <p:pic>
        <p:nvPicPr>
          <p:cNvPr id="6" name="Grafik 5" descr="_SCHUNKGreiferKlammer_0114_ohneB_DE.png">
            <a:extLst>
              <a:ext uri="{FF2B5EF4-FFF2-40B4-BE49-F238E27FC236}">
                <a16:creationId xmlns:a16="http://schemas.microsoft.com/office/drawing/2014/main" id="{6B29AF65-6A83-4669-A28E-34B98C0D058C}"/>
              </a:ext>
            </a:extLst>
          </p:cNvPr>
          <p:cNvPicPr>
            <a:picLocks noChangeAspect="1"/>
          </p:cNvPicPr>
          <p:nvPr/>
        </p:nvPicPr>
        <p:blipFill>
          <a:blip r:embed="rId3"/>
          <a:stretch>
            <a:fillRect/>
          </a:stretch>
        </p:blipFill>
        <p:spPr>
          <a:xfrm>
            <a:off x="7754586" y="8792"/>
            <a:ext cx="756363" cy="1201219"/>
          </a:xfrm>
          <a:prstGeom prst="rect">
            <a:avLst/>
          </a:prstGeom>
        </p:spPr>
      </p:pic>
      <p:pic>
        <p:nvPicPr>
          <p:cNvPr id="7" name="Picture 2">
            <a:extLst>
              <a:ext uri="{FF2B5EF4-FFF2-40B4-BE49-F238E27FC236}">
                <a16:creationId xmlns:a16="http://schemas.microsoft.com/office/drawing/2014/main" id="{7769CAAA-F548-4C74-B662-E45C4CFD8610}"/>
              </a:ext>
            </a:extLst>
          </p:cNvPr>
          <p:cNvPicPr>
            <a:picLocks noChangeAspect="1" noChangeArrowheads="1"/>
          </p:cNvPicPr>
          <p:nvPr/>
        </p:nvPicPr>
        <p:blipFill>
          <a:blip r:embed="rId4"/>
          <a:srcRect/>
          <a:stretch>
            <a:fillRect/>
          </a:stretch>
        </p:blipFill>
        <p:spPr bwMode="auto">
          <a:xfrm>
            <a:off x="1233713" y="2686967"/>
            <a:ext cx="2779487" cy="1719362"/>
          </a:xfrm>
          <a:prstGeom prst="rect">
            <a:avLst/>
          </a:prstGeom>
          <a:noFill/>
          <a:ln w="9525">
            <a:noFill/>
            <a:miter lim="800000"/>
            <a:headEnd/>
            <a:tailEnd/>
          </a:ln>
        </p:spPr>
      </p:pic>
      <p:pic>
        <p:nvPicPr>
          <p:cNvPr id="8" name="Grafik 7">
            <a:extLst>
              <a:ext uri="{FF2B5EF4-FFF2-40B4-BE49-F238E27FC236}">
                <a16:creationId xmlns:a16="http://schemas.microsoft.com/office/drawing/2014/main" id="{053DF3DE-9E5B-49C6-A755-F209A765C224}"/>
              </a:ext>
            </a:extLst>
          </p:cNvPr>
          <p:cNvPicPr>
            <a:picLocks noChangeAspect="1"/>
          </p:cNvPicPr>
          <p:nvPr/>
        </p:nvPicPr>
        <p:blipFill>
          <a:blip r:embed="rId5"/>
          <a:stretch>
            <a:fillRect/>
          </a:stretch>
        </p:blipFill>
        <p:spPr>
          <a:xfrm>
            <a:off x="5031726" y="2416285"/>
            <a:ext cx="2497310" cy="1990044"/>
          </a:xfrm>
          <a:prstGeom prst="rect">
            <a:avLst/>
          </a:prstGeom>
        </p:spPr>
      </p:pic>
    </p:spTree>
    <p:extLst>
      <p:ext uri="{BB962C8B-B14F-4D97-AF65-F5344CB8AC3E}">
        <p14:creationId xmlns:p14="http://schemas.microsoft.com/office/powerpoint/2010/main" val="199848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6C8E6BE-BA91-4E00-88EB-78CE8CA200B6}"/>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sp>
        <p:nvSpPr>
          <p:cNvPr id="2" name="Titel 1">
            <a:extLst>
              <a:ext uri="{FF2B5EF4-FFF2-40B4-BE49-F238E27FC236}">
                <a16:creationId xmlns:a16="http://schemas.microsoft.com/office/drawing/2014/main" id="{C02A0011-F922-4ECB-96EB-F370CBC98393}"/>
              </a:ext>
            </a:extLst>
          </p:cNvPr>
          <p:cNvSpPr>
            <a:spLocks noGrp="1"/>
          </p:cNvSpPr>
          <p:nvPr>
            <p:ph type="title"/>
          </p:nvPr>
        </p:nvSpPr>
        <p:spPr/>
        <p:txBody>
          <a:bodyPr anchor="ctr"/>
          <a:lstStyle/>
          <a:p>
            <a:pPr algn="ctr"/>
            <a:r>
              <a:rPr lang="de-DE" dirty="0"/>
              <a:t>The </a:t>
            </a:r>
            <a:r>
              <a:rPr lang="de-DE" dirty="0" err="1"/>
              <a:t>expansion</a:t>
            </a:r>
            <a:r>
              <a:rPr lang="de-DE" dirty="0"/>
              <a:t> </a:t>
            </a:r>
            <a:r>
              <a:rPr lang="de-DE" dirty="0" err="1"/>
              <a:t>chuck</a:t>
            </a:r>
            <a:r>
              <a:rPr lang="de-DE" dirty="0"/>
              <a:t> </a:t>
            </a:r>
            <a:r>
              <a:rPr lang="de-DE" dirty="0" err="1"/>
              <a:t>for</a:t>
            </a:r>
            <a:r>
              <a:rPr lang="de-DE" dirty="0"/>
              <a:t> </a:t>
            </a:r>
            <a:r>
              <a:rPr lang="de-DE" dirty="0" err="1"/>
              <a:t>thread</a:t>
            </a:r>
            <a:r>
              <a:rPr lang="de-DE" dirty="0"/>
              <a:t> </a:t>
            </a:r>
            <a:r>
              <a:rPr lang="de-DE" dirty="0" err="1"/>
              <a:t>milling</a:t>
            </a:r>
            <a:endParaRPr lang="en-US" dirty="0"/>
          </a:p>
        </p:txBody>
      </p:sp>
      <p:pic>
        <p:nvPicPr>
          <p:cNvPr id="6" name="Grafik 5" descr="_SCHUNKGreiferKlammer_0114_ohneB_DE.png">
            <a:extLst>
              <a:ext uri="{FF2B5EF4-FFF2-40B4-BE49-F238E27FC236}">
                <a16:creationId xmlns:a16="http://schemas.microsoft.com/office/drawing/2014/main" id="{6B29AF65-6A83-4669-A28E-34B98C0D058C}"/>
              </a:ext>
            </a:extLst>
          </p:cNvPr>
          <p:cNvPicPr>
            <a:picLocks noChangeAspect="1"/>
          </p:cNvPicPr>
          <p:nvPr/>
        </p:nvPicPr>
        <p:blipFill>
          <a:blip r:embed="rId3"/>
          <a:stretch>
            <a:fillRect/>
          </a:stretch>
        </p:blipFill>
        <p:spPr>
          <a:xfrm>
            <a:off x="7754586" y="8792"/>
            <a:ext cx="756363" cy="1201219"/>
          </a:xfrm>
          <a:prstGeom prst="rect">
            <a:avLst/>
          </a:prstGeom>
        </p:spPr>
      </p:pic>
      <p:pic>
        <p:nvPicPr>
          <p:cNvPr id="13" name="Picture 2">
            <a:extLst>
              <a:ext uri="{FF2B5EF4-FFF2-40B4-BE49-F238E27FC236}">
                <a16:creationId xmlns:a16="http://schemas.microsoft.com/office/drawing/2014/main" id="{F7B7326C-91F4-4D8F-A332-234931D51197}"/>
              </a:ext>
            </a:extLst>
          </p:cNvPr>
          <p:cNvPicPr>
            <a:picLocks noChangeAspect="1" noChangeArrowheads="1"/>
          </p:cNvPicPr>
          <p:nvPr/>
        </p:nvPicPr>
        <p:blipFill>
          <a:blip r:embed="rId4"/>
          <a:srcRect/>
          <a:stretch>
            <a:fillRect/>
          </a:stretch>
        </p:blipFill>
        <p:spPr bwMode="auto">
          <a:xfrm>
            <a:off x="2272887" y="1024339"/>
            <a:ext cx="4598226" cy="3303688"/>
          </a:xfrm>
          <a:prstGeom prst="rect">
            <a:avLst/>
          </a:prstGeom>
          <a:noFill/>
          <a:ln w="9525">
            <a:noFill/>
            <a:miter lim="800000"/>
            <a:headEnd/>
            <a:tailEnd/>
          </a:ln>
        </p:spPr>
      </p:pic>
    </p:spTree>
    <p:extLst>
      <p:ext uri="{BB962C8B-B14F-4D97-AF65-F5344CB8AC3E}">
        <p14:creationId xmlns:p14="http://schemas.microsoft.com/office/powerpoint/2010/main" val="5551319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DESIGN_ID_SCH_PPT_VORLAGE_16-9_230112" val="Yc1SrUJ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CH_PPT_Vorlage_16-9_230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SCH_PPT_Vorlage_16-9_230112</Template>
  <TotalTime>0</TotalTime>
  <Words>894</Words>
  <Application>Microsoft Office PowerPoint</Application>
  <PresentationFormat>Bildschirmpräsentation (16:9)</PresentationFormat>
  <Paragraphs>139</Paragraphs>
  <Slides>17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Wingdings</vt:lpstr>
      <vt:lpstr>SCH_PPT_Vorlage_16-9_230112</vt:lpstr>
      <vt:lpstr>PowerPoint-Präsentation</vt:lpstr>
      <vt:lpstr>Product overview</vt:lpstr>
      <vt:lpstr>The expansion chuck for thread milling</vt:lpstr>
      <vt:lpstr>The expansion chuck for thread milling</vt:lpstr>
      <vt:lpstr> Senken Sie Werkzeugkosten!</vt:lpstr>
      <vt:lpstr> The expansion chuck for thread milling</vt:lpstr>
      <vt:lpstr>The expansion chuck for thread milling</vt:lpstr>
      <vt:lpstr>The expansion chuck for thread milling</vt:lpstr>
      <vt:lpstr>The expansion chuck for thread milling</vt:lpstr>
      <vt:lpstr> The expansion chuck for thread milling</vt:lpstr>
      <vt:lpstr> The expansion chuck for thread milling</vt:lpstr>
      <vt:lpstr> The expansion chuck for thread milling</vt:lpstr>
      <vt:lpstr> The expansion chuck for thread milling</vt:lpstr>
      <vt:lpstr> The expansion chuck for thread milling</vt:lpstr>
      <vt:lpstr> The expansion chuck for thread milling</vt:lpstr>
      <vt:lpstr>The expansion chuck for thread milling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Ludewig, Stephan</dc:creator>
  <cp:lastModifiedBy>Schneider, Lara</cp:lastModifiedBy>
  <cp:revision>163</cp:revision>
  <cp:lastPrinted>2014-06-25T16:59:27Z</cp:lastPrinted>
  <dcterms:created xsi:type="dcterms:W3CDTF">2012-06-26T15:13:48Z</dcterms:created>
  <dcterms:modified xsi:type="dcterms:W3CDTF">2021-05-05T06:22:06Z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BB168B60-77D4-4875-BE5F-2ECECB6BC60E</vt:lpwstr>
  </property>
  <property fmtid="{D5CDD505-2E9C-101B-9397-08002B2CF9AE}" pid="3" name="ArticulatePath">
    <vt:lpwstr>SCHUNK_PPT-Vorlage_16_9_0321_DE_inArbeit</vt:lpwstr>
  </property>
</Properties>
</file>