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99" r:id="rId2"/>
    <p:sldId id="684" r:id="rId3"/>
    <p:sldId id="685" r:id="rId4"/>
    <p:sldId id="686" r:id="rId5"/>
    <p:sldId id="687" r:id="rId6"/>
    <p:sldId id="688" r:id="rId7"/>
    <p:sldId id="699" r:id="rId8"/>
    <p:sldId id="690" r:id="rId9"/>
    <p:sldId id="691" r:id="rId10"/>
    <p:sldId id="692" r:id="rId11"/>
    <p:sldId id="693" r:id="rId12"/>
    <p:sldId id="694" r:id="rId13"/>
    <p:sldId id="695" r:id="rId14"/>
    <p:sldId id="696" r:id="rId15"/>
    <p:sldId id="697" r:id="rId16"/>
    <p:sldId id="698" r:id="rId17"/>
    <p:sldId id="279" r:id="rId18"/>
  </p:sldIdLst>
  <p:sldSz cx="9144000" cy="5143500" type="screen16x9"/>
  <p:notesSz cx="6858000" cy="9144000"/>
  <p:custDataLst>
    <p:tags r:id="rId21"/>
  </p:custDataLst>
  <p:defaultText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0">
          <p15:clr>
            <a:srgbClr val="A4A3A4"/>
          </p15:clr>
        </p15:guide>
        <p15:guide id="2" orient="horz" pos="356">
          <p15:clr>
            <a:srgbClr val="A4A3A4"/>
          </p15:clr>
        </p15:guide>
        <p15:guide id="3" orient="horz" pos="590">
          <p15:clr>
            <a:srgbClr val="A4A3A4"/>
          </p15:clr>
        </p15:guide>
        <p15:guide id="4" pos="5472">
          <p15:clr>
            <a:srgbClr val="A4A3A4"/>
          </p15:clr>
        </p15:guide>
        <p15:guide id="5" pos="204" userDrawn="1">
          <p15:clr>
            <a:srgbClr val="A4A3A4"/>
          </p15:clr>
        </p15:guide>
        <p15:guide id="6" pos="2831">
          <p15:clr>
            <a:srgbClr val="A4A3A4"/>
          </p15:clr>
        </p15:guide>
        <p15:guide id="7" pos="1610" userDrawn="1">
          <p15:clr>
            <a:srgbClr val="A4A3A4"/>
          </p15:clr>
        </p15:guide>
        <p15:guide id="8" pos="288">
          <p15:clr>
            <a:srgbClr val="A4A3A4"/>
          </p15:clr>
        </p15:guide>
        <p15:guide id="9" pos="9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EAF2F9"/>
    <a:srgbClr val="D7E2ED"/>
    <a:srgbClr val="84D0F0"/>
    <a:srgbClr val="00446B"/>
    <a:srgbClr val="17385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92" autoAdjust="0"/>
    <p:restoredTop sz="94591" autoAdjust="0"/>
  </p:normalViewPr>
  <p:slideViewPr>
    <p:cSldViewPr snapToGrid="0" snapToObjects="1">
      <p:cViewPr varScale="1">
        <p:scale>
          <a:sx n="132" d="100"/>
          <a:sy n="132" d="100"/>
        </p:scale>
        <p:origin x="522" y="96"/>
      </p:cViewPr>
      <p:guideLst>
        <p:guide orient="horz" pos="2450"/>
        <p:guide orient="horz" pos="356"/>
        <p:guide orient="horz" pos="590"/>
        <p:guide pos="5472"/>
        <p:guide pos="204"/>
        <p:guide pos="2831"/>
        <p:guide pos="1610"/>
        <p:guide pos="288"/>
        <p:guide pos="9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5" d="100"/>
          <a:sy n="85" d="100"/>
        </p:scale>
        <p:origin x="-22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5EF0E5-7573-904A-8AD2-3C4D4AB28462}" type="datetimeFigureOut">
              <a:rPr lang="de-DE" smtClean="0"/>
              <a:pPr/>
              <a:t>04.05.2021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D9633C-3AFD-B14F-BF51-76C9B354F05A}" type="slidenum">
              <a:rPr lang="de-DE" smtClean="0"/>
              <a:pPr/>
              <a:t>‹Nr.›</a:t>
            </a:fld>
            <a:endParaRPr lang="de-DE"/>
          </a:p>
        </p:txBody>
      </p:sp>
    </p:spTree>
    <p:extLst>
      <p:ext uri="{BB962C8B-B14F-4D97-AF65-F5344CB8AC3E}">
        <p14:creationId xmlns:p14="http://schemas.microsoft.com/office/powerpoint/2010/main" val="179934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59C942-6DF7-4645-A323-1FB2403B0B5A}" type="datetimeFigureOut">
              <a:rPr lang="de-DE" smtClean="0"/>
              <a:pPr/>
              <a:t>04.05.2021</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218C4-41A8-684B-AF4F-B9D499E35F6B}" type="slidenum">
              <a:rPr lang="de-DE" smtClean="0"/>
              <a:pPr/>
              <a:t>‹Nr.›</a:t>
            </a:fld>
            <a:endParaRPr lang="de-DE"/>
          </a:p>
        </p:txBody>
      </p:sp>
    </p:spTree>
    <p:extLst>
      <p:ext uri="{BB962C8B-B14F-4D97-AF65-F5344CB8AC3E}">
        <p14:creationId xmlns:p14="http://schemas.microsoft.com/office/powerpoint/2010/main" val="2295679623"/>
      </p:ext>
    </p:extLst>
  </p:cSld>
  <p:clrMap bg1="lt1" tx1="dk1" bg2="lt2" tx2="dk2" accent1="accent1" accent2="accent2" accent3="accent3" accent4="accent4" accent5="accent5" accent6="accent6" hlink="hlink" folHlink="folHlink"/>
  <p:hf hdr="0" ftr="0" dt="0"/>
  <p:notesStyle>
    <a:lvl1pPr marL="0" algn="l" defTabSz="457171" rtl="0" eaLnBrk="1" latinLnBrk="0" hangingPunct="1">
      <a:defRPr sz="1200" kern="1200">
        <a:solidFill>
          <a:schemeClr val="tx1"/>
        </a:solidFill>
        <a:latin typeface="+mn-lt"/>
        <a:ea typeface="+mn-ea"/>
        <a:cs typeface="+mn-cs"/>
      </a:defRPr>
    </a:lvl1pPr>
    <a:lvl2pPr marL="457171" algn="l" defTabSz="457171" rtl="0" eaLnBrk="1" latinLnBrk="0" hangingPunct="1">
      <a:defRPr sz="1200" kern="1200">
        <a:solidFill>
          <a:schemeClr val="tx1"/>
        </a:solidFill>
        <a:latin typeface="+mn-lt"/>
        <a:ea typeface="+mn-ea"/>
        <a:cs typeface="+mn-cs"/>
      </a:defRPr>
    </a:lvl2pPr>
    <a:lvl3pPr marL="914341" algn="l" defTabSz="457171" rtl="0" eaLnBrk="1" latinLnBrk="0" hangingPunct="1">
      <a:defRPr sz="1200" kern="1200">
        <a:solidFill>
          <a:schemeClr val="tx1"/>
        </a:solidFill>
        <a:latin typeface="+mn-lt"/>
        <a:ea typeface="+mn-ea"/>
        <a:cs typeface="+mn-cs"/>
      </a:defRPr>
    </a:lvl3pPr>
    <a:lvl4pPr marL="1371512" algn="l" defTabSz="457171" rtl="0" eaLnBrk="1" latinLnBrk="0" hangingPunct="1">
      <a:defRPr sz="1200" kern="1200">
        <a:solidFill>
          <a:schemeClr val="tx1"/>
        </a:solidFill>
        <a:latin typeface="+mn-lt"/>
        <a:ea typeface="+mn-ea"/>
        <a:cs typeface="+mn-cs"/>
      </a:defRPr>
    </a:lvl4pPr>
    <a:lvl5pPr marL="1828683" algn="l" defTabSz="457171" rtl="0" eaLnBrk="1" latinLnBrk="0" hangingPunct="1">
      <a:defRPr sz="1200" kern="1200">
        <a:solidFill>
          <a:schemeClr val="tx1"/>
        </a:solidFill>
        <a:latin typeface="+mn-lt"/>
        <a:ea typeface="+mn-ea"/>
        <a:cs typeface="+mn-cs"/>
      </a:defRPr>
    </a:lvl5pPr>
    <a:lvl6pPr marL="2285854" algn="l" defTabSz="457171" rtl="0" eaLnBrk="1" latinLnBrk="0" hangingPunct="1">
      <a:defRPr sz="1200" kern="1200">
        <a:solidFill>
          <a:schemeClr val="tx1"/>
        </a:solidFill>
        <a:latin typeface="+mn-lt"/>
        <a:ea typeface="+mn-ea"/>
        <a:cs typeface="+mn-cs"/>
      </a:defRPr>
    </a:lvl6pPr>
    <a:lvl7pPr marL="2743024" algn="l" defTabSz="457171" rtl="0" eaLnBrk="1" latinLnBrk="0" hangingPunct="1">
      <a:defRPr sz="1200" kern="1200">
        <a:solidFill>
          <a:schemeClr val="tx1"/>
        </a:solidFill>
        <a:latin typeface="+mn-lt"/>
        <a:ea typeface="+mn-ea"/>
        <a:cs typeface="+mn-cs"/>
      </a:defRPr>
    </a:lvl7pPr>
    <a:lvl8pPr marL="3200195" algn="l" defTabSz="457171" rtl="0" eaLnBrk="1" latinLnBrk="0" hangingPunct="1">
      <a:defRPr sz="1200" kern="1200">
        <a:solidFill>
          <a:schemeClr val="tx1"/>
        </a:solidFill>
        <a:latin typeface="+mn-lt"/>
        <a:ea typeface="+mn-ea"/>
        <a:cs typeface="+mn-cs"/>
      </a:defRPr>
    </a:lvl8pPr>
    <a:lvl9pPr marL="3657366" algn="l" defTabSz="4571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171" rtl="0" eaLnBrk="1" fontAlgn="auto" latinLnBrk="0" hangingPunct="1">
              <a:lnSpc>
                <a:spcPct val="100000"/>
              </a:lnSpc>
              <a:spcBef>
                <a:spcPts val="0"/>
              </a:spcBef>
              <a:spcAft>
                <a:spcPts val="0"/>
              </a:spcAft>
              <a:buClrTx/>
              <a:buSzTx/>
              <a:buFontTx/>
              <a:buNone/>
              <a:tabLst/>
              <a:defRPr/>
            </a:pPr>
            <a:fld id="{22E218C4-41A8-684B-AF4F-B9D499E35F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1"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992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32" name="Rechteck 31"/>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3" name="Bild 4"/>
          <p:cNvPicPr>
            <a:picLocks noChangeAspect="1"/>
          </p:cNvPicPr>
          <p:nvPr userDrawn="1"/>
        </p:nvPicPr>
        <p:blipFill>
          <a:blip r:embed="rId3"/>
          <a:stretch>
            <a:fillRect/>
          </a:stretch>
        </p:blipFill>
        <p:spPr>
          <a:xfrm>
            <a:off x="-304" y="4311880"/>
            <a:ext cx="9144000" cy="749300"/>
          </a:xfrm>
          <a:prstGeom prst="rect">
            <a:avLst/>
          </a:prstGeom>
        </p:spPr>
      </p:pic>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4" name="Inhaltsplatzhalter 3"/>
          <p:cNvSpPr>
            <a:spLocks noGrp="1"/>
          </p:cNvSpPr>
          <p:nvPr>
            <p:ph sz="quarter" idx="11"/>
          </p:nvPr>
        </p:nvSpPr>
        <p:spPr>
          <a:xfrm>
            <a:off x="4673600" y="1112838"/>
            <a:ext cx="4171950" cy="2853895"/>
          </a:xfrm>
          <a:prstGeom prst="rect">
            <a:avLst/>
          </a:prstGeom>
        </p:spPr>
        <p:txBody>
          <a:bodyPr/>
          <a:lstStyle>
            <a:lvl1pPr marL="0" indent="0">
              <a:buNone/>
              <a:defRPr/>
            </a:lvl1pPr>
          </a:lstStyle>
          <a:p>
            <a:pPr lvl="0"/>
            <a:endParaRPr lang="de-DE" dirty="0"/>
          </a:p>
        </p:txBody>
      </p:sp>
      <p:sp>
        <p:nvSpPr>
          <p:cNvPr id="6" name="Textplatzhalter 5"/>
          <p:cNvSpPr>
            <a:spLocks noGrp="1"/>
          </p:cNvSpPr>
          <p:nvPr>
            <p:ph type="body" sz="quarter" idx="12"/>
          </p:nvPr>
        </p:nvSpPr>
        <p:spPr>
          <a:xfrm>
            <a:off x="209550" y="1112838"/>
            <a:ext cx="4374000" cy="2854325"/>
          </a:xfrm>
        </p:spPr>
        <p:txBody>
          <a:bodyPr/>
          <a:lstStyle/>
          <a:p>
            <a:pPr lvl="0"/>
            <a:r>
              <a:rPr lang="de-DE" dirty="0"/>
              <a:t>Textmasterformat bearbeiten</a:t>
            </a:r>
          </a:p>
          <a:p>
            <a:pPr lvl="1"/>
            <a:r>
              <a:rPr lang="de-DE" dirty="0"/>
              <a:t>Zweite Ebene</a:t>
            </a:r>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10"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1" name="Fußzeilenplatzhalter 2"/>
          <p:cNvSpPr>
            <a:spLocks noGrp="1"/>
          </p:cNvSpPr>
          <p:nvPr>
            <p:ph type="ftr" sz="quarter" idx="10"/>
          </p:nvPr>
        </p:nvSpPr>
        <p:spPr>
          <a:xfrm>
            <a:off x="819150" y="4738689"/>
            <a:ext cx="3086100" cy="274637"/>
          </a:xfrm>
        </p:spPr>
        <p:txBody>
          <a:bodyPr/>
          <a:lstStyle/>
          <a:p>
            <a:r>
              <a:rPr lang="de-DE" dirty="0"/>
              <a:t>Titel, Verfasser, Datum</a:t>
            </a:r>
          </a:p>
        </p:txBody>
      </p:sp>
    </p:spTree>
    <p:custDataLst>
      <p:tags r:id="rId1"/>
    </p:custDataLst>
    <p:extLst>
      <p:ext uri="{BB962C8B-B14F-4D97-AF65-F5344CB8AC3E}">
        <p14:creationId xmlns:p14="http://schemas.microsoft.com/office/powerpoint/2010/main" val="283111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33" name="Rechteck 32"/>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6" name="Textplatzhalter 5"/>
          <p:cNvSpPr>
            <a:spLocks noGrp="1"/>
          </p:cNvSpPr>
          <p:nvPr>
            <p:ph type="body" sz="quarter" idx="12"/>
          </p:nvPr>
        </p:nvSpPr>
        <p:spPr>
          <a:xfrm>
            <a:off x="209550" y="1112838"/>
            <a:ext cx="7886700" cy="2854325"/>
          </a:xfrm>
        </p:spPr>
        <p:txBody>
          <a:bodyPr/>
          <a:lstStyle/>
          <a:p>
            <a:pPr lvl="0"/>
            <a:r>
              <a:rPr lang="de-DE" dirty="0"/>
              <a:t>Textmasterformat bearbeiten</a:t>
            </a:r>
          </a:p>
          <a:p>
            <a:pPr lvl="1"/>
            <a:r>
              <a:rPr lang="de-DE" dirty="0"/>
              <a:t>Zweite Ebene</a:t>
            </a:r>
          </a:p>
        </p:txBody>
      </p:sp>
      <p:sp>
        <p:nvSpPr>
          <p:cNvPr id="9"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0" name="Fußzeilenplatzhalter 2"/>
          <p:cNvSpPr>
            <a:spLocks noGrp="1"/>
          </p:cNvSpPr>
          <p:nvPr>
            <p:ph type="ftr" sz="quarter" idx="10"/>
          </p:nvPr>
        </p:nvSpPr>
        <p:spPr>
          <a:xfrm>
            <a:off x="819150" y="4738689"/>
            <a:ext cx="3086100" cy="274637"/>
          </a:xfrm>
        </p:spPr>
        <p:txBody>
          <a:bodyPr/>
          <a:lstStyle/>
          <a:p>
            <a:r>
              <a:rPr lang="de-DE" dirty="0"/>
              <a:t>Titel, Verfasser, Datum</a:t>
            </a:r>
          </a:p>
        </p:txBody>
      </p:sp>
      <p:pic>
        <p:nvPicPr>
          <p:cNvPr id="11" name="Bild 4"/>
          <p:cNvPicPr>
            <a:picLocks noChangeAspect="1"/>
          </p:cNvPicPr>
          <p:nvPr userDrawn="1"/>
        </p:nvPicPr>
        <p:blipFill>
          <a:blip r:embed="rId3"/>
          <a:stretch>
            <a:fillRect/>
          </a:stretch>
        </p:blipFill>
        <p:spPr>
          <a:xfrm>
            <a:off x="0" y="4311870"/>
            <a:ext cx="9144000" cy="749300"/>
          </a:xfrm>
          <a:prstGeom prst="rect">
            <a:avLst/>
          </a:prstGeom>
        </p:spPr>
      </p:pic>
    </p:spTree>
    <p:custDataLst>
      <p:tags r:id="rId1"/>
    </p:custDataLst>
    <p:extLst>
      <p:ext uri="{BB962C8B-B14F-4D97-AF65-F5344CB8AC3E}">
        <p14:creationId xmlns:p14="http://schemas.microsoft.com/office/powerpoint/2010/main" val="56693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7BC19C-A1E6-4489-9BC3-C001F2DEFA38}"/>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68D64DD-5E52-4094-B64C-864F594052A9}"/>
              </a:ext>
            </a:extLst>
          </p:cNvPr>
          <p:cNvSpPr>
            <a:spLocks noGrp="1"/>
          </p:cNvSpPr>
          <p:nvPr>
            <p:ph type="ftr" sz="quarter" idx="10"/>
          </p:nvPr>
        </p:nvSpPr>
        <p:spPr/>
        <p:txBody>
          <a:bodyPr/>
          <a:lstStyle/>
          <a:p>
            <a:r>
              <a:rPr lang="de-DE"/>
              <a:t>Titel, Verfasser, Datum</a:t>
            </a:r>
            <a:endParaRPr lang="de-DE" dirty="0"/>
          </a:p>
        </p:txBody>
      </p:sp>
      <p:pic>
        <p:nvPicPr>
          <p:cNvPr id="5" name="Grafik 4">
            <a:extLst>
              <a:ext uri="{FF2B5EF4-FFF2-40B4-BE49-F238E27FC236}">
                <a16:creationId xmlns:a16="http://schemas.microsoft.com/office/drawing/2014/main" id="{2CCAC922-7B04-487C-B885-EC290EAE3415}"/>
              </a:ext>
            </a:extLst>
          </p:cNvPr>
          <p:cNvPicPr>
            <a:picLocks noChangeAspect="1"/>
          </p:cNvPicPr>
          <p:nvPr userDrawn="1"/>
        </p:nvPicPr>
        <p:blipFill>
          <a:blip r:embed="rId3"/>
          <a:stretch>
            <a:fillRect/>
          </a:stretch>
        </p:blipFill>
        <p:spPr>
          <a:xfrm>
            <a:off x="-1" y="0"/>
            <a:ext cx="9184821" cy="5143500"/>
          </a:xfrm>
          <a:prstGeom prst="rect">
            <a:avLst/>
          </a:prstGeom>
        </p:spPr>
      </p:pic>
    </p:spTree>
    <p:custDataLst>
      <p:tags r:id="rId1"/>
    </p:custDataLst>
    <p:extLst>
      <p:ext uri="{BB962C8B-B14F-4D97-AF65-F5344CB8AC3E}">
        <p14:creationId xmlns:p14="http://schemas.microsoft.com/office/powerpoint/2010/main" val="873006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elplatzhalter 4"/>
          <p:cNvSpPr>
            <a:spLocks noGrp="1"/>
          </p:cNvSpPr>
          <p:nvPr>
            <p:ph type="title"/>
          </p:nvPr>
        </p:nvSpPr>
        <p:spPr>
          <a:xfrm>
            <a:off x="209550" y="160339"/>
            <a:ext cx="7886700" cy="804862"/>
          </a:xfrm>
          <a:prstGeom prst="rect">
            <a:avLst/>
          </a:prstGeom>
        </p:spPr>
        <p:txBody>
          <a:bodyPr vert="horz" lIns="91440" tIns="45720" rIns="91440" bIns="45720" rtlCol="0" anchor="ctr">
            <a:normAutofit/>
          </a:bodyPr>
          <a:lstStyle/>
          <a:p>
            <a:r>
              <a:rPr lang="de-DE" dirty="0"/>
              <a:t>Titelmasterformat</a:t>
            </a:r>
            <a:br>
              <a:rPr lang="de-DE" dirty="0"/>
            </a:br>
            <a:r>
              <a:rPr lang="de-DE" dirty="0"/>
              <a:t>durch Klicken bearbeiten</a:t>
            </a:r>
          </a:p>
        </p:txBody>
      </p:sp>
      <p:sp>
        <p:nvSpPr>
          <p:cNvPr id="7" name="Fußzeilenplatzhalter 6"/>
          <p:cNvSpPr>
            <a:spLocks noGrp="1"/>
          </p:cNvSpPr>
          <p:nvPr>
            <p:ph type="ftr" sz="quarter" idx="3"/>
          </p:nvPr>
        </p:nvSpPr>
        <p:spPr>
          <a:xfrm>
            <a:off x="819150" y="4668839"/>
            <a:ext cx="3086100" cy="274637"/>
          </a:xfrm>
          <a:prstGeom prst="rect">
            <a:avLst/>
          </a:prstGeom>
        </p:spPr>
        <p:txBody>
          <a:bodyPr vert="horz" lIns="91440" tIns="45720" rIns="91440" bIns="45720" rtlCol="0" anchor="ctr"/>
          <a:lstStyle>
            <a:lvl1pPr algn="l">
              <a:defRPr sz="1100" b="0">
                <a:solidFill>
                  <a:schemeClr val="bg1"/>
                </a:solidFill>
              </a:defRPr>
            </a:lvl1pPr>
          </a:lstStyle>
          <a:p>
            <a:r>
              <a:rPr lang="de-DE"/>
              <a:t>Titel, Verfasser, Datum</a:t>
            </a:r>
            <a:endParaRPr lang="de-DE" dirty="0"/>
          </a:p>
        </p:txBody>
      </p:sp>
      <p:sp>
        <p:nvSpPr>
          <p:cNvPr id="8" name="Textplatzhalter 7"/>
          <p:cNvSpPr>
            <a:spLocks noGrp="1"/>
          </p:cNvSpPr>
          <p:nvPr>
            <p:ph type="body" idx="1"/>
          </p:nvPr>
        </p:nvSpPr>
        <p:spPr>
          <a:xfrm>
            <a:off x="209550" y="1190627"/>
            <a:ext cx="4374000" cy="28548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p:txBody>
      </p:sp>
    </p:spTree>
    <p:custDataLst>
      <p:tags r:id="rId5"/>
    </p:custDataLst>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652" r:id="rId1"/>
    <p:sldLayoutId id="2147483659" r:id="rId2"/>
    <p:sldLayoutId id="2147483660" r:id="rId3"/>
  </p:sldLayoutIdLst>
  <p:hf sldNum="0" hdr="0" dt="0"/>
  <p:txStyles>
    <p:titleStyle>
      <a:lvl1pPr algn="l" defTabSz="457171" rtl="0" eaLnBrk="1" latinLnBrk="0" hangingPunct="1">
        <a:spcBef>
          <a:spcPct val="0"/>
        </a:spcBef>
        <a:buNone/>
        <a:defRPr sz="2800" b="1" kern="1200">
          <a:solidFill>
            <a:srgbClr val="00446B"/>
          </a:solidFill>
          <a:latin typeface="+mj-lt"/>
          <a:ea typeface="+mj-ea"/>
          <a:cs typeface="+mj-cs"/>
        </a:defRPr>
      </a:lvl1pPr>
    </p:titleStyle>
    <p:bodyStyle>
      <a:lvl1pPr marL="0" indent="0" algn="l" defTabSz="457171" rtl="0" eaLnBrk="1" latinLnBrk="0" hangingPunct="1">
        <a:spcBef>
          <a:spcPct val="20000"/>
        </a:spcBef>
        <a:buFont typeface="Arial"/>
        <a:buNone/>
        <a:defRPr sz="2000" kern="1200">
          <a:solidFill>
            <a:srgbClr val="00446B"/>
          </a:solidFill>
          <a:latin typeface="+mn-lt"/>
          <a:ea typeface="+mn-ea"/>
          <a:cs typeface="+mn-cs"/>
        </a:defRPr>
      </a:lvl1pPr>
      <a:lvl2pPr marL="457170" indent="0" algn="l" defTabSz="457171" rtl="0" eaLnBrk="1" latinLnBrk="0" hangingPunct="1">
        <a:spcBef>
          <a:spcPct val="20000"/>
        </a:spcBef>
        <a:buFont typeface="Arial"/>
        <a:buNone/>
        <a:defRPr sz="1800" kern="1200">
          <a:solidFill>
            <a:srgbClr val="00446B"/>
          </a:solidFill>
          <a:latin typeface="+mn-lt"/>
          <a:ea typeface="+mn-ea"/>
          <a:cs typeface="+mn-cs"/>
        </a:defRPr>
      </a:lvl2pPr>
      <a:lvl3pPr marL="1142927" indent="-228585" algn="l" defTabSz="457171" rtl="0" eaLnBrk="1" latinLnBrk="0" hangingPunct="1">
        <a:spcBef>
          <a:spcPct val="20000"/>
        </a:spcBef>
        <a:buFont typeface="Arial"/>
        <a:buChar char="•"/>
        <a:defRPr sz="2000" kern="1200">
          <a:solidFill>
            <a:srgbClr val="00446B"/>
          </a:solidFill>
          <a:latin typeface="+mn-lt"/>
          <a:ea typeface="+mn-ea"/>
          <a:cs typeface="+mn-cs"/>
        </a:defRPr>
      </a:lvl3pPr>
      <a:lvl4pPr marL="1600098" indent="-228585" algn="l" defTabSz="457171" rtl="0" eaLnBrk="1" latinLnBrk="0" hangingPunct="1">
        <a:spcBef>
          <a:spcPct val="20000"/>
        </a:spcBef>
        <a:buFont typeface="Arial"/>
        <a:buChar char="–"/>
        <a:defRPr sz="1800" kern="1200">
          <a:solidFill>
            <a:srgbClr val="00446B"/>
          </a:solidFill>
          <a:latin typeface="+mn-lt"/>
          <a:ea typeface="+mn-ea"/>
          <a:cs typeface="+mn-cs"/>
        </a:defRPr>
      </a:lvl4pPr>
      <a:lvl5pPr marL="2057268" indent="-228585" algn="l" defTabSz="457171" rtl="0" eaLnBrk="1" latinLnBrk="0" hangingPunct="1">
        <a:spcBef>
          <a:spcPct val="20000"/>
        </a:spcBef>
        <a:buFont typeface="Arial"/>
        <a:buChar char="»"/>
        <a:defRPr sz="1800" kern="1200">
          <a:solidFill>
            <a:srgbClr val="00446B"/>
          </a:solidFill>
          <a:latin typeface="+mn-lt"/>
          <a:ea typeface="+mn-ea"/>
          <a:cs typeface="+mn-cs"/>
        </a:defRPr>
      </a:lvl5pPr>
      <a:lvl6pPr marL="2514439"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10"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81"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aushaltsgerät, Computer, Frau, Laptop enthält.&#10;&#10;Automatisch generierte Beschreibung">
            <a:extLst>
              <a:ext uri="{FF2B5EF4-FFF2-40B4-BE49-F238E27FC236}">
                <a16:creationId xmlns:a16="http://schemas.microsoft.com/office/drawing/2014/main" id="{80D225CB-F252-4FB9-A51D-957862A031CF}"/>
              </a:ext>
            </a:extLst>
          </p:cNvPr>
          <p:cNvPicPr>
            <a:picLocks noChangeAspect="1"/>
          </p:cNvPicPr>
          <p:nvPr/>
        </p:nvPicPr>
        <p:blipFill>
          <a:blip r:embed="rId4"/>
          <a:stretch>
            <a:fillRect/>
          </a:stretch>
        </p:blipFill>
        <p:spPr>
          <a:xfrm>
            <a:off x="0" y="0"/>
            <a:ext cx="9144000" cy="4428744"/>
          </a:xfrm>
          <a:prstGeom prst="rect">
            <a:avLst/>
          </a:prstGeom>
        </p:spPr>
      </p:pic>
      <p:sp>
        <p:nvSpPr>
          <p:cNvPr id="50" name="Rechteck 49"/>
          <p:cNvSpPr/>
          <p:nvPr/>
        </p:nvSpPr>
        <p:spPr>
          <a:xfrm>
            <a:off x="0" y="3346073"/>
            <a:ext cx="9144000" cy="1081147"/>
          </a:xfrm>
          <a:prstGeom prst="rect">
            <a:avLst/>
          </a:prstGeom>
          <a:solidFill>
            <a:srgbClr val="003D6A">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1"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itel 1"/>
          <p:cNvSpPr txBox="1">
            <a:spLocks/>
          </p:cNvSpPr>
          <p:nvPr/>
        </p:nvSpPr>
        <p:spPr>
          <a:xfrm>
            <a:off x="230149" y="3441577"/>
            <a:ext cx="8858637" cy="839334"/>
          </a:xfrm>
          <a:prstGeom prst="rect">
            <a:avLst/>
          </a:prstGeom>
          <a:noFill/>
          <a:ln>
            <a:noFill/>
          </a:ln>
          <a:effectLst>
            <a:outerShdw blurRad="431800" dist="38100" dir="2700000">
              <a:srgbClr val="000000">
                <a:alpha val="43000"/>
              </a:srgbClr>
            </a:outerShdw>
          </a:effectLst>
        </p:spPr>
        <p:txBody>
          <a:bodyPr wrap="square" anchor="b" anchorCtr="0">
            <a:noAutofit/>
          </a:bodyPr>
          <a:lstStyle/>
          <a:p>
            <a:pPr marL="84138" defTabSz="457200">
              <a:spcBef>
                <a:spcPct val="0"/>
              </a:spcBef>
              <a:spcAft>
                <a:spcPts val="1200"/>
              </a:spcAft>
              <a:defRPr/>
            </a:pPr>
            <a:r>
              <a:rPr lang="de-DE" sz="1800" dirty="0">
                <a:solidFill>
                  <a:srgbClr val="FFFFFF"/>
                </a:solidFill>
              </a:rPr>
              <a:t>Der Spezialist zum Gewindefräsen</a:t>
            </a:r>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2807" y="4872302"/>
            <a:ext cx="1346200" cy="89566"/>
          </a:xfrm>
          <a:prstGeom prst="rect">
            <a:avLst/>
          </a:prstGeom>
        </p:spPr>
      </p:pic>
      <p:pic>
        <p:nvPicPr>
          <p:cNvPr id="23" name="Grafik 22"/>
          <p:cNvPicPr>
            <a:picLocks noChangeAspect="1"/>
          </p:cNvPicPr>
          <p:nvPr/>
        </p:nvPicPr>
        <p:blipFill rotWithShape="1">
          <a:blip r:embed="rId6"/>
          <a:srcRect l="38113" b="2500"/>
          <a:stretch/>
        </p:blipFill>
        <p:spPr>
          <a:xfrm>
            <a:off x="471268" y="4714856"/>
            <a:ext cx="207512" cy="222904"/>
          </a:xfrm>
          <a:prstGeom prst="rect">
            <a:avLst/>
          </a:prstGeom>
        </p:spPr>
      </p:pic>
      <p:pic>
        <p:nvPicPr>
          <p:cNvPr id="7" name="Bild 4">
            <a:extLst>
              <a:ext uri="{FF2B5EF4-FFF2-40B4-BE49-F238E27FC236}">
                <a16:creationId xmlns:a16="http://schemas.microsoft.com/office/drawing/2014/main" id="{FF2BE00B-75A5-427F-855A-AFBD37CAD0AC}"/>
              </a:ext>
            </a:extLst>
          </p:cNvPr>
          <p:cNvPicPr>
            <a:picLocks noChangeAspect="1"/>
          </p:cNvPicPr>
          <p:nvPr/>
        </p:nvPicPr>
        <p:blipFill>
          <a:blip r:embed="rId7"/>
          <a:stretch>
            <a:fillRect/>
          </a:stretch>
        </p:blipFill>
        <p:spPr>
          <a:xfrm>
            <a:off x="0" y="4311870"/>
            <a:ext cx="9144000" cy="749300"/>
          </a:xfrm>
          <a:prstGeom prst="rect">
            <a:avLst/>
          </a:prstGeom>
        </p:spPr>
      </p:pic>
      <p:pic>
        <p:nvPicPr>
          <p:cNvPr id="8" name="Picture 2">
            <a:extLst>
              <a:ext uri="{FF2B5EF4-FFF2-40B4-BE49-F238E27FC236}">
                <a16:creationId xmlns:a16="http://schemas.microsoft.com/office/drawing/2014/main" id="{785E8975-92C1-4BE8-A476-EF7F06112531}"/>
              </a:ext>
            </a:extLst>
          </p:cNvPr>
          <p:cNvPicPr>
            <a:picLocks noChangeAspect="1" noChangeArrowheads="1"/>
          </p:cNvPicPr>
          <p:nvPr/>
        </p:nvPicPr>
        <p:blipFill>
          <a:blip r:embed="rId8"/>
          <a:srcRect/>
          <a:stretch>
            <a:fillRect/>
          </a:stretch>
        </p:blipFill>
        <p:spPr bwMode="auto">
          <a:xfrm>
            <a:off x="471268" y="3410618"/>
            <a:ext cx="1287299" cy="473726"/>
          </a:xfrm>
          <a:prstGeom prst="rect">
            <a:avLst/>
          </a:prstGeom>
          <a:noFill/>
          <a:ln w="9525">
            <a:noFill/>
            <a:miter lim="800000"/>
            <a:headEnd/>
            <a:tailEnd/>
          </a:ln>
        </p:spPr>
      </p:pic>
      <p:pic>
        <p:nvPicPr>
          <p:cNvPr id="9" name="Grafik 8" descr="_SCHUNKGreiferKlammer_0114_ohneB_DE.png">
            <a:extLst>
              <a:ext uri="{FF2B5EF4-FFF2-40B4-BE49-F238E27FC236}">
                <a16:creationId xmlns:a16="http://schemas.microsoft.com/office/drawing/2014/main" id="{3DAAD739-751C-4F15-A0F6-115B0CD7B1CE}"/>
              </a:ext>
            </a:extLst>
          </p:cNvPr>
          <p:cNvPicPr>
            <a:picLocks noChangeAspect="1"/>
          </p:cNvPicPr>
          <p:nvPr/>
        </p:nvPicPr>
        <p:blipFill>
          <a:blip r:embed="rId9"/>
          <a:stretch>
            <a:fillRect/>
          </a:stretch>
        </p:blipFill>
        <p:spPr>
          <a:xfrm>
            <a:off x="7754586" y="8792"/>
            <a:ext cx="756363" cy="1201219"/>
          </a:xfrm>
          <a:prstGeom prst="rect">
            <a:avLst/>
          </a:prstGeom>
        </p:spPr>
      </p:pic>
    </p:spTree>
    <p:custDataLst>
      <p:tags r:id="rId1"/>
    </p:custDataLst>
    <p:extLst>
      <p:ext uri="{BB962C8B-B14F-4D97-AF65-F5344CB8AC3E}">
        <p14:creationId xmlns:p14="http://schemas.microsoft.com/office/powerpoint/2010/main" val="359215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Das Dehnspannfutter zum Gewindefräsen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8125507" cy="3306763"/>
          </a:xfrm>
        </p:spPr>
        <p:txBody>
          <a:bodyPr>
            <a:normAutofit fontScale="70000" lnSpcReduction="20000"/>
          </a:bodyPr>
          <a:lstStyle/>
          <a:p>
            <a:r>
              <a:rPr lang="de-DE" b="1" dirty="0"/>
              <a:t>Technik:</a:t>
            </a:r>
          </a:p>
          <a:p>
            <a:endParaRPr lang="de-DE" sz="1400" b="1" dirty="0"/>
          </a:p>
          <a:p>
            <a:r>
              <a:rPr lang="de-DE" dirty="0"/>
              <a:t>Grundkörper mit maschinenseitiger Schnittstelle</a:t>
            </a:r>
          </a:p>
          <a:p>
            <a:r>
              <a:rPr lang="de-DE" dirty="0"/>
              <a:t>     </a:t>
            </a:r>
          </a:p>
          <a:p>
            <a:r>
              <a:rPr lang="de-DE" dirty="0"/>
              <a:t>Gewinde für die axiale Längenvoreinstellung</a:t>
            </a:r>
          </a:p>
          <a:p>
            <a:r>
              <a:rPr lang="de-DE" sz="1700" dirty="0"/>
              <a:t>Die axial verstellbare Anschlagschraube ermöglicht eine einfache und schnelle Längenvoreinstellung</a:t>
            </a:r>
          </a:p>
          <a:p>
            <a:endParaRPr lang="de-DE" dirty="0"/>
          </a:p>
          <a:p>
            <a:r>
              <a:rPr lang="de-DE" dirty="0"/>
              <a:t>Dehnkammer mit Spannhülse und High-End-Elastomer </a:t>
            </a:r>
          </a:p>
          <a:p>
            <a:r>
              <a:rPr lang="de-DE" sz="1700" dirty="0"/>
              <a:t>Die Innovation: Bei der innovativen SINO-R Dehnspanntechnik kommt ein High-End-Elastomer als                 Druckmedium zum Einsatz. Die Spannhülse wird mit dem Hakenschlüssel auf Anschlag angezogen und das High-End-Elastomer wird gegen die Dehnbüchse verspannt. SINO-R benötigt keine teuren Spannhilfsmittel und auch keine vordefinierten Anzugsdrehmomente.</a:t>
            </a:r>
          </a:p>
          <a:p>
            <a:endParaRPr lang="de-DE" dirty="0"/>
          </a:p>
          <a:p>
            <a:r>
              <a:rPr lang="de-DE" dirty="0"/>
              <a:t>Verstärkte Dehnbüchse </a:t>
            </a:r>
          </a:p>
          <a:p>
            <a:r>
              <a:rPr lang="de-DE" sz="1700" dirty="0"/>
              <a:t>Die speziell verstärkte Dehnbüchse erhöht die Radialsteifigkeit, verbunden mit hohen Drehmomenten, ideal für die Volumenzerspanung. </a:t>
            </a:r>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sp>
        <p:nvSpPr>
          <p:cNvPr id="8" name="Ellipse 7">
            <a:extLst>
              <a:ext uri="{FF2B5EF4-FFF2-40B4-BE49-F238E27FC236}">
                <a16:creationId xmlns:a16="http://schemas.microsoft.com/office/drawing/2014/main" id="{07317A49-1748-4482-8FB3-C16CE5FF399C}"/>
              </a:ext>
            </a:extLst>
          </p:cNvPr>
          <p:cNvSpPr/>
          <p:nvPr/>
        </p:nvSpPr>
        <p:spPr>
          <a:xfrm>
            <a:off x="147212" y="1506817"/>
            <a:ext cx="241583"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1</a:t>
            </a:r>
          </a:p>
        </p:txBody>
      </p:sp>
      <p:sp>
        <p:nvSpPr>
          <p:cNvPr id="10" name="Ellipse 9">
            <a:extLst>
              <a:ext uri="{FF2B5EF4-FFF2-40B4-BE49-F238E27FC236}">
                <a16:creationId xmlns:a16="http://schemas.microsoft.com/office/drawing/2014/main" id="{1E1C06F6-FF6F-48FB-88BA-31B2C3258821}"/>
              </a:ext>
            </a:extLst>
          </p:cNvPr>
          <p:cNvSpPr/>
          <p:nvPr/>
        </p:nvSpPr>
        <p:spPr>
          <a:xfrm>
            <a:off x="143859" y="1901162"/>
            <a:ext cx="241583"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2</a:t>
            </a:r>
          </a:p>
        </p:txBody>
      </p:sp>
      <p:sp>
        <p:nvSpPr>
          <p:cNvPr id="11" name="Ellipse 10">
            <a:extLst>
              <a:ext uri="{FF2B5EF4-FFF2-40B4-BE49-F238E27FC236}">
                <a16:creationId xmlns:a16="http://schemas.microsoft.com/office/drawing/2014/main" id="{0DF0B349-0219-4EA7-8724-60C7968063D7}"/>
              </a:ext>
            </a:extLst>
          </p:cNvPr>
          <p:cNvSpPr/>
          <p:nvPr/>
        </p:nvSpPr>
        <p:spPr>
          <a:xfrm>
            <a:off x="147213" y="2556154"/>
            <a:ext cx="241583"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3</a:t>
            </a:r>
          </a:p>
        </p:txBody>
      </p:sp>
      <p:sp>
        <p:nvSpPr>
          <p:cNvPr id="12" name="Ellipse 11">
            <a:extLst>
              <a:ext uri="{FF2B5EF4-FFF2-40B4-BE49-F238E27FC236}">
                <a16:creationId xmlns:a16="http://schemas.microsoft.com/office/drawing/2014/main" id="{AE28D73C-E6AF-4F3C-B360-ED80520AE710}"/>
              </a:ext>
            </a:extLst>
          </p:cNvPr>
          <p:cNvSpPr/>
          <p:nvPr/>
        </p:nvSpPr>
        <p:spPr>
          <a:xfrm>
            <a:off x="147213" y="3446375"/>
            <a:ext cx="241583" cy="2794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4</a:t>
            </a:r>
          </a:p>
        </p:txBody>
      </p:sp>
    </p:spTree>
    <p:extLst>
      <p:ext uri="{BB962C8B-B14F-4D97-AF65-F5344CB8AC3E}">
        <p14:creationId xmlns:p14="http://schemas.microsoft.com/office/powerpoint/2010/main" val="268295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Das Dehnspannfutter zum Gewindefräsen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8125507" cy="3306763"/>
          </a:xfrm>
        </p:spPr>
        <p:txBody>
          <a:bodyPr>
            <a:normAutofit/>
          </a:bodyPr>
          <a:lstStyle/>
          <a:p>
            <a:r>
              <a:rPr lang="de-DE" sz="1400" b="1" dirty="0"/>
              <a:t>Technik:</a:t>
            </a:r>
          </a:p>
          <a:p>
            <a:endParaRPr lang="de-DE" sz="1000" dirty="0"/>
          </a:p>
          <a:p>
            <a:r>
              <a:rPr lang="de-DE" sz="1400" dirty="0"/>
              <a:t>Abdeckhülse</a:t>
            </a:r>
          </a:p>
          <a:p>
            <a:r>
              <a:rPr lang="de-DE" sz="1200" dirty="0"/>
              <a:t>Verbunden mit der verstärkten Dehnbüchse sorgt die Abdeckhülse für max. Drehmomente und verhindert das Eindringen von Schmutz.</a:t>
            </a:r>
          </a:p>
          <a:p>
            <a:r>
              <a:rPr lang="de-DE" sz="1400" dirty="0"/>
              <a:t>     </a:t>
            </a:r>
          </a:p>
          <a:p>
            <a:r>
              <a:rPr lang="de-DE" sz="1400" dirty="0"/>
              <a:t>Anzugsbohrung</a:t>
            </a:r>
          </a:p>
          <a:p>
            <a:r>
              <a:rPr lang="de-DE" sz="1200" dirty="0"/>
              <a:t>für einfaches Spannen mit SINO Haken- oder Ringspannschlüssel.</a:t>
            </a:r>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sp>
        <p:nvSpPr>
          <p:cNvPr id="15" name="Ellipse 14">
            <a:extLst>
              <a:ext uri="{FF2B5EF4-FFF2-40B4-BE49-F238E27FC236}">
                <a16:creationId xmlns:a16="http://schemas.microsoft.com/office/drawing/2014/main" id="{647509D1-DEA8-4733-8FFC-2457600C9432}"/>
              </a:ext>
            </a:extLst>
          </p:cNvPr>
          <p:cNvSpPr/>
          <p:nvPr/>
        </p:nvSpPr>
        <p:spPr>
          <a:xfrm>
            <a:off x="137906" y="1562100"/>
            <a:ext cx="247536"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5</a:t>
            </a:r>
          </a:p>
        </p:txBody>
      </p:sp>
      <p:sp>
        <p:nvSpPr>
          <p:cNvPr id="16" name="Ellipse 15">
            <a:extLst>
              <a:ext uri="{FF2B5EF4-FFF2-40B4-BE49-F238E27FC236}">
                <a16:creationId xmlns:a16="http://schemas.microsoft.com/office/drawing/2014/main" id="{7584238D-713A-4488-B626-6C5974BDDE17}"/>
              </a:ext>
            </a:extLst>
          </p:cNvPr>
          <p:cNvSpPr/>
          <p:nvPr/>
        </p:nvSpPr>
        <p:spPr>
          <a:xfrm>
            <a:off x="137906" y="2471336"/>
            <a:ext cx="247536" cy="24765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6</a:t>
            </a:r>
          </a:p>
        </p:txBody>
      </p:sp>
    </p:spTree>
    <p:extLst>
      <p:ext uri="{BB962C8B-B14F-4D97-AF65-F5344CB8AC3E}">
        <p14:creationId xmlns:p14="http://schemas.microsoft.com/office/powerpoint/2010/main" val="1550335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Das Dehnspannfutter zum Gewindefräsen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sz="1400" b="1" dirty="0"/>
              <a:t>Technische Highlights:</a:t>
            </a:r>
          </a:p>
          <a:p>
            <a:endParaRPr lang="de-DE" sz="1000" dirty="0"/>
          </a:p>
          <a:p>
            <a:r>
              <a:rPr lang="de-DE" sz="1400" b="1" dirty="0"/>
              <a:t>Verstärkte Dehnbüchse für höhere Radialsteifigkeit</a:t>
            </a:r>
            <a:br>
              <a:rPr lang="de-DE" sz="1400" dirty="0"/>
            </a:br>
            <a:r>
              <a:rPr lang="de-DE" sz="1400" dirty="0"/>
              <a:t>Für schwerste </a:t>
            </a:r>
            <a:r>
              <a:rPr lang="de-DE" sz="1400" dirty="0" err="1"/>
              <a:t>Zerspanaufgaben</a:t>
            </a:r>
            <a:r>
              <a:rPr lang="de-DE" sz="1400" dirty="0"/>
              <a:t> entwickelt, besitzt das SINO-R Dehnspannfutter eine verstärkte Dehnbüchse. Durch diese Maßnahme wird explizit die Radialsteifigkeit verbessert. SINO-R ist so mit höchsten radialen Kräften belastbar und hält das Werkzeug immer souverän auf dem gewünschten Kurs.</a:t>
            </a:r>
          </a:p>
          <a:p>
            <a:endParaRPr lang="de-DE" sz="1400" dirty="0"/>
          </a:p>
          <a:p>
            <a:r>
              <a:rPr lang="de-DE" sz="1400" b="1" dirty="0"/>
              <a:t>Einfachste Handhabung, sekundenschneller Werkzeugwechsel</a:t>
            </a:r>
          </a:p>
          <a:p>
            <a:r>
              <a:rPr lang="de-DE" sz="1400" dirty="0"/>
              <a:t>Mit dem SINO-R Haken- oder Ringspannschlüssel wird das Werkzeug im Handumdrehen schnell und sicher gespannt. Der schnelle und unkomplizierte Werkzeugwechsel minimiert unproduktive Rüst- und </a:t>
            </a:r>
            <a:r>
              <a:rPr lang="de-DE" sz="1400" dirty="0" err="1"/>
              <a:t>Maschinenstillstandszeiten</a:t>
            </a:r>
            <a:r>
              <a:rPr lang="de-DE" sz="1400" dirty="0"/>
              <a:t>.</a:t>
            </a:r>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9" name="Picture 2">
            <a:extLst>
              <a:ext uri="{FF2B5EF4-FFF2-40B4-BE49-F238E27FC236}">
                <a16:creationId xmlns:a16="http://schemas.microsoft.com/office/drawing/2014/main" id="{17527960-7FDA-4DCA-AD37-8789171A724E}"/>
              </a:ext>
            </a:extLst>
          </p:cNvPr>
          <p:cNvPicPr>
            <a:picLocks noChangeAspect="1" noChangeArrowheads="1"/>
          </p:cNvPicPr>
          <p:nvPr/>
        </p:nvPicPr>
        <p:blipFill>
          <a:blip r:embed="rId4"/>
          <a:srcRect/>
          <a:stretch>
            <a:fillRect/>
          </a:stretch>
        </p:blipFill>
        <p:spPr bwMode="auto">
          <a:xfrm>
            <a:off x="6792687" y="1262293"/>
            <a:ext cx="2075202" cy="1547030"/>
          </a:xfrm>
          <a:prstGeom prst="rect">
            <a:avLst/>
          </a:prstGeom>
          <a:noFill/>
          <a:ln w="9525">
            <a:noFill/>
            <a:miter lim="800000"/>
            <a:headEnd/>
            <a:tailEnd/>
          </a:ln>
        </p:spPr>
      </p:pic>
      <p:pic>
        <p:nvPicPr>
          <p:cNvPr id="10" name="Picture 3">
            <a:extLst>
              <a:ext uri="{FF2B5EF4-FFF2-40B4-BE49-F238E27FC236}">
                <a16:creationId xmlns:a16="http://schemas.microsoft.com/office/drawing/2014/main" id="{A9CBE561-4BA7-41F3-A36F-FDD971BBE2C0}"/>
              </a:ext>
            </a:extLst>
          </p:cNvPr>
          <p:cNvPicPr>
            <a:picLocks noChangeAspect="1" noChangeArrowheads="1"/>
          </p:cNvPicPr>
          <p:nvPr/>
        </p:nvPicPr>
        <p:blipFill>
          <a:blip r:embed="rId5"/>
          <a:srcRect/>
          <a:stretch>
            <a:fillRect/>
          </a:stretch>
        </p:blipFill>
        <p:spPr bwMode="auto">
          <a:xfrm>
            <a:off x="6792687" y="2844446"/>
            <a:ext cx="2075202" cy="1467785"/>
          </a:xfrm>
          <a:prstGeom prst="rect">
            <a:avLst/>
          </a:prstGeom>
          <a:noFill/>
          <a:ln w="9525">
            <a:noFill/>
            <a:miter lim="800000"/>
            <a:headEnd/>
            <a:tailEnd/>
          </a:ln>
        </p:spPr>
      </p:pic>
    </p:spTree>
    <p:extLst>
      <p:ext uri="{BB962C8B-B14F-4D97-AF65-F5344CB8AC3E}">
        <p14:creationId xmlns:p14="http://schemas.microsoft.com/office/powerpoint/2010/main" val="139895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Das Dehnspannfutter zum Gewindefräsen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lnSpcReduction="10000"/>
          </a:bodyPr>
          <a:lstStyle/>
          <a:p>
            <a:r>
              <a:rPr lang="de-DE" sz="1400" b="1" dirty="0"/>
              <a:t>Technische Highlights:</a:t>
            </a:r>
          </a:p>
          <a:p>
            <a:endParaRPr lang="de-DE" sz="1000" dirty="0"/>
          </a:p>
          <a:p>
            <a:r>
              <a:rPr lang="de-DE" sz="1400" b="1" dirty="0"/>
              <a:t>Schwingungsdämpfung</a:t>
            </a:r>
          </a:p>
          <a:p>
            <a:r>
              <a:rPr lang="de-DE" sz="1400" dirty="0"/>
              <a:t>Die hervorragende Schwingungsdämpfung von SINO-R garantiert beste Werkstückoberflächen. Mikroausbrüche an der Werkzeugschneide  werden vermieden, Werkzeugstandzeiten deutlich erhöht und gleichzeitig die Maschinenspindel geschont. </a:t>
            </a:r>
          </a:p>
          <a:p>
            <a:endParaRPr lang="de-DE" sz="1400" dirty="0"/>
          </a:p>
          <a:p>
            <a:r>
              <a:rPr lang="de-DE" sz="1400" b="1" dirty="0"/>
              <a:t>Alle handelsüblichen Schafttypen spannbar</a:t>
            </a:r>
          </a:p>
          <a:p>
            <a:r>
              <a:rPr lang="de-DE" sz="1400" dirty="0"/>
              <a:t>Es können sowohl Werkzeuge mit glatten Zylinderschäften nach DIN 6535 Form HA bis  Ø 32 mm als auch Ausnehmungen nach:</a:t>
            </a:r>
          </a:p>
          <a:p>
            <a:pPr>
              <a:buFont typeface="Arial" pitchFamily="34" charset="0"/>
              <a:buChar char="•"/>
            </a:pPr>
            <a:r>
              <a:rPr lang="de-DE" sz="1400" dirty="0"/>
              <a:t> DIN 1835  Form B, E</a:t>
            </a:r>
          </a:p>
          <a:p>
            <a:pPr>
              <a:buFont typeface="Arial" pitchFamily="34" charset="0"/>
              <a:buChar char="•"/>
            </a:pPr>
            <a:r>
              <a:rPr lang="de-DE" sz="1400" dirty="0"/>
              <a:t> DIN 6535 Form HA, HB, HE </a:t>
            </a:r>
          </a:p>
          <a:p>
            <a:r>
              <a:rPr lang="de-DE" sz="1400" dirty="0"/>
              <a:t>gespannt werden.</a:t>
            </a:r>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11" name="Picture 2">
            <a:extLst>
              <a:ext uri="{FF2B5EF4-FFF2-40B4-BE49-F238E27FC236}">
                <a16:creationId xmlns:a16="http://schemas.microsoft.com/office/drawing/2014/main" id="{501D2F66-70AE-4B90-84DD-CDC05003D044}"/>
              </a:ext>
            </a:extLst>
          </p:cNvPr>
          <p:cNvPicPr>
            <a:picLocks noChangeAspect="1" noChangeArrowheads="1"/>
          </p:cNvPicPr>
          <p:nvPr/>
        </p:nvPicPr>
        <p:blipFill>
          <a:blip r:embed="rId4"/>
          <a:srcRect/>
          <a:stretch>
            <a:fillRect/>
          </a:stretch>
        </p:blipFill>
        <p:spPr bwMode="auto">
          <a:xfrm>
            <a:off x="7059786" y="1265037"/>
            <a:ext cx="1932495" cy="1405592"/>
          </a:xfrm>
          <a:prstGeom prst="rect">
            <a:avLst/>
          </a:prstGeom>
          <a:noFill/>
          <a:ln w="9525">
            <a:noFill/>
            <a:miter lim="800000"/>
            <a:headEnd/>
            <a:tailEnd/>
          </a:ln>
        </p:spPr>
      </p:pic>
      <p:pic>
        <p:nvPicPr>
          <p:cNvPr id="12" name="Picture 3">
            <a:extLst>
              <a:ext uri="{FF2B5EF4-FFF2-40B4-BE49-F238E27FC236}">
                <a16:creationId xmlns:a16="http://schemas.microsoft.com/office/drawing/2014/main" id="{CDAC3177-5ED3-405D-9B2A-A1C8C3DC53BF}"/>
              </a:ext>
            </a:extLst>
          </p:cNvPr>
          <p:cNvPicPr>
            <a:picLocks noChangeAspect="1" noChangeArrowheads="1"/>
          </p:cNvPicPr>
          <p:nvPr/>
        </p:nvPicPr>
        <p:blipFill>
          <a:blip r:embed="rId5"/>
          <a:srcRect/>
          <a:stretch>
            <a:fillRect/>
          </a:stretch>
        </p:blipFill>
        <p:spPr bwMode="auto">
          <a:xfrm>
            <a:off x="7429165" y="2738221"/>
            <a:ext cx="1554522" cy="1535915"/>
          </a:xfrm>
          <a:prstGeom prst="rect">
            <a:avLst/>
          </a:prstGeom>
          <a:noFill/>
          <a:ln w="9525">
            <a:noFill/>
            <a:miter lim="800000"/>
            <a:headEnd/>
            <a:tailEnd/>
          </a:ln>
        </p:spPr>
      </p:pic>
    </p:spTree>
    <p:extLst>
      <p:ext uri="{BB962C8B-B14F-4D97-AF65-F5344CB8AC3E}">
        <p14:creationId xmlns:p14="http://schemas.microsoft.com/office/powerpoint/2010/main" val="321863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Das Dehnspannfutter zum Gewindefräsen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sz="1400" b="1" dirty="0"/>
              <a:t>Technische Highlights:</a:t>
            </a:r>
          </a:p>
          <a:p>
            <a:endParaRPr lang="de-DE" sz="1000" dirty="0"/>
          </a:p>
          <a:p>
            <a:r>
              <a:rPr lang="de-DE" sz="1400" b="1" dirty="0"/>
              <a:t>Flexibler Spannbereich durch Zwischenbüchsen</a:t>
            </a:r>
          </a:p>
          <a:p>
            <a:r>
              <a:rPr lang="de-DE" sz="1400" dirty="0"/>
              <a:t>Durch den Einsatz von geschlitzten und kühlmitteldichten Zwischenbüchsen können mit dem gleichen SINO-R Dehnspannfutter verschiedene Werkzeugdurchmesser von 3 – 25 mm gespannt werden. Das macht SINO-R flexibel einsetzbar.</a:t>
            </a:r>
          </a:p>
          <a:p>
            <a:endParaRPr lang="de-DE" sz="1400" dirty="0"/>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9" name="Picture 2">
            <a:extLst>
              <a:ext uri="{FF2B5EF4-FFF2-40B4-BE49-F238E27FC236}">
                <a16:creationId xmlns:a16="http://schemas.microsoft.com/office/drawing/2014/main" id="{CE1FF4FA-0FCD-47F8-AEE0-3A6FCC6F83AB}"/>
              </a:ext>
            </a:extLst>
          </p:cNvPr>
          <p:cNvPicPr>
            <a:picLocks noChangeAspect="1" noChangeArrowheads="1"/>
          </p:cNvPicPr>
          <p:nvPr/>
        </p:nvPicPr>
        <p:blipFill>
          <a:blip r:embed="rId4"/>
          <a:srcRect/>
          <a:stretch>
            <a:fillRect/>
          </a:stretch>
        </p:blipFill>
        <p:spPr bwMode="auto">
          <a:xfrm>
            <a:off x="6898227" y="1512301"/>
            <a:ext cx="1690878" cy="1928790"/>
          </a:xfrm>
          <a:prstGeom prst="rect">
            <a:avLst/>
          </a:prstGeom>
          <a:noFill/>
          <a:ln w="9525">
            <a:noFill/>
            <a:miter lim="800000"/>
            <a:headEnd/>
            <a:tailEnd/>
          </a:ln>
        </p:spPr>
      </p:pic>
    </p:spTree>
    <p:extLst>
      <p:ext uri="{BB962C8B-B14F-4D97-AF65-F5344CB8AC3E}">
        <p14:creationId xmlns:p14="http://schemas.microsoft.com/office/powerpoint/2010/main" val="2008459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Das Dehnspannfutter zum Gewindefräsen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dirty="0"/>
              <a:t>Anwendungsbeispiele:</a:t>
            </a:r>
          </a:p>
          <a:p>
            <a:endParaRPr lang="de-DE" sz="1000" dirty="0"/>
          </a:p>
          <a:p>
            <a:endParaRPr lang="de-DE" sz="1400" dirty="0"/>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8" name="Picture 2" descr="http://www.schunk.int/pimexport/IM0010992.jpg">
            <a:extLst>
              <a:ext uri="{FF2B5EF4-FFF2-40B4-BE49-F238E27FC236}">
                <a16:creationId xmlns:a16="http://schemas.microsoft.com/office/drawing/2014/main" id="{0D0D101F-0F4C-414F-BA86-82ABE07A10AF}"/>
              </a:ext>
            </a:extLst>
          </p:cNvPr>
          <p:cNvPicPr>
            <a:picLocks noChangeAspect="1" noChangeArrowheads="1"/>
          </p:cNvPicPr>
          <p:nvPr/>
        </p:nvPicPr>
        <p:blipFill>
          <a:blip r:embed="rId4"/>
          <a:srcRect/>
          <a:stretch>
            <a:fillRect/>
          </a:stretch>
        </p:blipFill>
        <p:spPr bwMode="auto">
          <a:xfrm>
            <a:off x="903098" y="1519925"/>
            <a:ext cx="1694959" cy="2492586"/>
          </a:xfrm>
          <a:prstGeom prst="rect">
            <a:avLst/>
          </a:prstGeom>
          <a:noFill/>
        </p:spPr>
      </p:pic>
      <p:pic>
        <p:nvPicPr>
          <p:cNvPr id="10" name="Picture 4" descr="http://www.schunk.int/pimexport/IM0010896.jpg">
            <a:extLst>
              <a:ext uri="{FF2B5EF4-FFF2-40B4-BE49-F238E27FC236}">
                <a16:creationId xmlns:a16="http://schemas.microsoft.com/office/drawing/2014/main" id="{DA93272F-A905-429B-A78A-AA6EE53BBFC9}"/>
              </a:ext>
            </a:extLst>
          </p:cNvPr>
          <p:cNvPicPr>
            <a:picLocks noChangeAspect="1" noChangeArrowheads="1"/>
          </p:cNvPicPr>
          <p:nvPr/>
        </p:nvPicPr>
        <p:blipFill>
          <a:blip r:embed="rId5"/>
          <a:srcRect/>
          <a:stretch>
            <a:fillRect/>
          </a:stretch>
        </p:blipFill>
        <p:spPr bwMode="auto">
          <a:xfrm>
            <a:off x="4572000" y="1519925"/>
            <a:ext cx="3726416" cy="2492586"/>
          </a:xfrm>
          <a:prstGeom prst="rect">
            <a:avLst/>
          </a:prstGeom>
          <a:noFill/>
        </p:spPr>
      </p:pic>
      <p:sp>
        <p:nvSpPr>
          <p:cNvPr id="11" name="Textfeld 10">
            <a:extLst>
              <a:ext uri="{FF2B5EF4-FFF2-40B4-BE49-F238E27FC236}">
                <a16:creationId xmlns:a16="http://schemas.microsoft.com/office/drawing/2014/main" id="{9A7D2391-97C4-4454-A462-7402A5E6CADE}"/>
              </a:ext>
            </a:extLst>
          </p:cNvPr>
          <p:cNvSpPr txBox="1"/>
          <p:nvPr/>
        </p:nvSpPr>
        <p:spPr>
          <a:xfrm>
            <a:off x="587828" y="4023440"/>
            <a:ext cx="7508421" cy="584775"/>
          </a:xfrm>
          <a:prstGeom prst="rect">
            <a:avLst/>
          </a:prstGeom>
          <a:noFill/>
        </p:spPr>
        <p:txBody>
          <a:bodyPr wrap="square">
            <a:spAutoFit/>
          </a:bodyPr>
          <a:lstStyle/>
          <a:p>
            <a:r>
              <a:rPr lang="de-DE" sz="1400" dirty="0">
                <a:solidFill>
                  <a:srgbClr val="00446B"/>
                </a:solidFill>
              </a:rPr>
              <a:t>SINO-R mit TRIBOS SVL Verlängerung					SINO-R bei der Firma  </a:t>
            </a:r>
            <a:r>
              <a:rPr lang="de-DE" sz="1400" dirty="0" err="1">
                <a:solidFill>
                  <a:srgbClr val="00446B"/>
                </a:solidFill>
              </a:rPr>
              <a:t>Allsafe</a:t>
            </a:r>
            <a:r>
              <a:rPr lang="de-DE" sz="1400" dirty="0">
                <a:solidFill>
                  <a:srgbClr val="00446B"/>
                </a:solidFill>
              </a:rPr>
              <a:t> </a:t>
            </a:r>
            <a:r>
              <a:rPr lang="de-DE" sz="1400" dirty="0" err="1">
                <a:solidFill>
                  <a:srgbClr val="00446B"/>
                </a:solidFill>
              </a:rPr>
              <a:t>Jungfalk</a:t>
            </a:r>
            <a:r>
              <a:rPr lang="de-DE" sz="1400" dirty="0">
                <a:solidFill>
                  <a:srgbClr val="00446B"/>
                </a:solidFill>
              </a:rPr>
              <a:t> </a:t>
            </a:r>
          </a:p>
          <a:p>
            <a:r>
              <a:rPr lang="de-DE" sz="1800" dirty="0"/>
              <a:t> </a:t>
            </a:r>
          </a:p>
        </p:txBody>
      </p:sp>
    </p:spTree>
    <p:extLst>
      <p:ext uri="{BB962C8B-B14F-4D97-AF65-F5344CB8AC3E}">
        <p14:creationId xmlns:p14="http://schemas.microsoft.com/office/powerpoint/2010/main" val="266301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600" dirty="0"/>
              <a:t>Das Dehnspannfutter zum Gewindefräsen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5804901" cy="3306763"/>
          </a:xfrm>
        </p:spPr>
        <p:txBody>
          <a:bodyPr>
            <a:normAutofit/>
          </a:bodyPr>
          <a:lstStyle/>
          <a:p>
            <a:r>
              <a:rPr lang="de-DE" dirty="0"/>
              <a:t>Anwendungsbeispiele:</a:t>
            </a:r>
          </a:p>
          <a:p>
            <a:endParaRPr lang="de-DE" sz="1000" dirty="0"/>
          </a:p>
          <a:p>
            <a:endParaRPr lang="de-DE" sz="1400" dirty="0"/>
          </a:p>
          <a:p>
            <a:endParaRPr lang="de-DE" sz="2000" dirty="0"/>
          </a:p>
          <a:p>
            <a:endParaRPr lang="de-DE" sz="20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sp>
        <p:nvSpPr>
          <p:cNvPr id="11" name="Textfeld 10">
            <a:extLst>
              <a:ext uri="{FF2B5EF4-FFF2-40B4-BE49-F238E27FC236}">
                <a16:creationId xmlns:a16="http://schemas.microsoft.com/office/drawing/2014/main" id="{9A7D2391-97C4-4454-A462-7402A5E6CADE}"/>
              </a:ext>
            </a:extLst>
          </p:cNvPr>
          <p:cNvSpPr txBox="1"/>
          <p:nvPr/>
        </p:nvSpPr>
        <p:spPr>
          <a:xfrm>
            <a:off x="587828" y="4023440"/>
            <a:ext cx="7508421" cy="800219"/>
          </a:xfrm>
          <a:prstGeom prst="rect">
            <a:avLst/>
          </a:prstGeom>
          <a:noFill/>
        </p:spPr>
        <p:txBody>
          <a:bodyPr wrap="square">
            <a:spAutoFit/>
          </a:bodyPr>
          <a:lstStyle/>
          <a:p>
            <a:r>
              <a:rPr lang="de-DE" sz="1400" dirty="0">
                <a:solidFill>
                  <a:srgbClr val="00446B"/>
                </a:solidFill>
              </a:rPr>
              <a:t>SINO-R bei der Firma Förster 					SINO-R bei der Firma  Glaswerk Ernstthal </a:t>
            </a:r>
          </a:p>
          <a:p>
            <a:endParaRPr lang="de-DE" sz="1400" dirty="0">
              <a:solidFill>
                <a:srgbClr val="00446B"/>
              </a:solidFill>
            </a:endParaRPr>
          </a:p>
          <a:p>
            <a:r>
              <a:rPr lang="de-DE" sz="1800" dirty="0"/>
              <a:t> </a:t>
            </a:r>
          </a:p>
        </p:txBody>
      </p:sp>
      <p:pic>
        <p:nvPicPr>
          <p:cNvPr id="12" name="Picture 2" descr="http://www.schunk.int/pimexport/IM0010995.jpg">
            <a:extLst>
              <a:ext uri="{FF2B5EF4-FFF2-40B4-BE49-F238E27FC236}">
                <a16:creationId xmlns:a16="http://schemas.microsoft.com/office/drawing/2014/main" id="{DA13713E-98C9-4C9C-9F2C-24CF1DE33FF5}"/>
              </a:ext>
            </a:extLst>
          </p:cNvPr>
          <p:cNvPicPr>
            <a:picLocks noChangeAspect="1" noChangeArrowheads="1"/>
          </p:cNvPicPr>
          <p:nvPr/>
        </p:nvPicPr>
        <p:blipFill>
          <a:blip r:embed="rId4"/>
          <a:srcRect/>
          <a:stretch>
            <a:fillRect/>
          </a:stretch>
        </p:blipFill>
        <p:spPr bwMode="auto">
          <a:xfrm>
            <a:off x="845584" y="1519925"/>
            <a:ext cx="1694959" cy="2529789"/>
          </a:xfrm>
          <a:prstGeom prst="rect">
            <a:avLst/>
          </a:prstGeom>
          <a:noFill/>
        </p:spPr>
      </p:pic>
      <p:pic>
        <p:nvPicPr>
          <p:cNvPr id="13" name="Picture 4" descr="http://www.schunk.int/pimexport/IM0010890.jpg">
            <a:extLst>
              <a:ext uri="{FF2B5EF4-FFF2-40B4-BE49-F238E27FC236}">
                <a16:creationId xmlns:a16="http://schemas.microsoft.com/office/drawing/2014/main" id="{A0DE7E63-9A6D-4627-B6DA-67C4AE3ED775}"/>
              </a:ext>
            </a:extLst>
          </p:cNvPr>
          <p:cNvPicPr>
            <a:picLocks noChangeAspect="1" noChangeArrowheads="1"/>
          </p:cNvPicPr>
          <p:nvPr/>
        </p:nvPicPr>
        <p:blipFill>
          <a:blip r:embed="rId5"/>
          <a:srcRect/>
          <a:stretch>
            <a:fillRect/>
          </a:stretch>
        </p:blipFill>
        <p:spPr bwMode="auto">
          <a:xfrm>
            <a:off x="4477665" y="1530854"/>
            <a:ext cx="3720184" cy="2492586"/>
          </a:xfrm>
          <a:prstGeom prst="rect">
            <a:avLst/>
          </a:prstGeom>
          <a:noFill/>
        </p:spPr>
      </p:pic>
    </p:spTree>
    <p:extLst>
      <p:ext uri="{BB962C8B-B14F-4D97-AF65-F5344CB8AC3E}">
        <p14:creationId xmlns:p14="http://schemas.microsoft.com/office/powerpoint/2010/main" val="198268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txBox="1">
            <a:spLocks/>
          </p:cNvSpPr>
          <p:nvPr/>
        </p:nvSpPr>
        <p:spPr>
          <a:xfrm>
            <a:off x="4841877" y="3569400"/>
            <a:ext cx="2034381" cy="1457921"/>
          </a:xfrm>
          <a:prstGeom prst="rect">
            <a:avLst/>
          </a:prstGeom>
          <a:ln>
            <a:noFill/>
          </a:ln>
        </p:spPr>
        <p:txBody>
          <a:bodyPr vert="horz" lIns="91434" tIns="45717" rIns="91434" bIns="45717" rtlCol="0">
            <a:noAutofit/>
          </a:bodyPr>
          <a:lstStyle>
            <a:lvl1pPr marL="0" indent="0" algn="l" defTabSz="914400" rtl="0" eaLnBrk="1" latinLnBrk="0" hangingPunct="1">
              <a:spcBef>
                <a:spcPct val="20000"/>
              </a:spcBef>
              <a:buFont typeface="Arial" pitchFamily="34" charset="0"/>
              <a:buNone/>
              <a:defRPr sz="2000" kern="1200">
                <a:solidFill>
                  <a:srgbClr val="FFFFF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tabLst>
                <a:tab pos="4214543" algn="l"/>
              </a:tabLst>
            </a:pPr>
            <a:endParaRPr lang="de-DE" dirty="0"/>
          </a:p>
        </p:txBody>
      </p:sp>
    </p:spTree>
    <p:custDataLst>
      <p:tags r:id="rId1"/>
    </p:custDataLst>
    <p:extLst>
      <p:ext uri="{BB962C8B-B14F-4D97-AF65-F5344CB8AC3E}">
        <p14:creationId xmlns:p14="http://schemas.microsoft.com/office/powerpoint/2010/main" val="67704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ctr"/>
            <a:r>
              <a:rPr lang="de-DE" dirty="0"/>
              <a:t>Werkzeughaltersysteme - Produktübersicht</a:t>
            </a:r>
          </a:p>
        </p:txBody>
      </p:sp>
      <p:sp>
        <p:nvSpPr>
          <p:cNvPr id="7" name="Fußzeilenplatzhalter 1">
            <a:extLst>
              <a:ext uri="{FF2B5EF4-FFF2-40B4-BE49-F238E27FC236}">
                <a16:creationId xmlns:a16="http://schemas.microsoft.com/office/drawing/2014/main" id="{B17E4379-CA32-412B-A690-736A98942B61}"/>
              </a:ext>
            </a:extLst>
          </p:cNvPr>
          <p:cNvSpPr>
            <a:spLocks noGrp="1"/>
          </p:cNvSpPr>
          <p:nvPr>
            <p:ph type="ftr" sz="quarter" idx="10"/>
          </p:nvPr>
        </p:nvSpPr>
        <p:spPr>
          <a:xfrm>
            <a:off x="819150" y="4738689"/>
            <a:ext cx="5231606" cy="274637"/>
          </a:xfrm>
        </p:spPr>
        <p:txBody>
          <a:bodyPr/>
          <a:lstStyle/>
          <a:p>
            <a:r>
              <a:rPr lang="de-DE" dirty="0"/>
              <a:t>TENDO Hydro-Dehnspanntechnik</a:t>
            </a:r>
          </a:p>
        </p:txBody>
      </p:sp>
      <p:pic>
        <p:nvPicPr>
          <p:cNvPr id="43" name="Grafik 42" descr="_SCHUNKGreiferKlammer_0114_ohneB_DE.png">
            <a:extLst>
              <a:ext uri="{FF2B5EF4-FFF2-40B4-BE49-F238E27FC236}">
                <a16:creationId xmlns:a16="http://schemas.microsoft.com/office/drawing/2014/main" id="{5A48FB55-490C-4BAC-A864-CB8160BBE658}"/>
              </a:ext>
            </a:extLst>
          </p:cNvPr>
          <p:cNvPicPr>
            <a:picLocks noChangeAspect="1"/>
          </p:cNvPicPr>
          <p:nvPr/>
        </p:nvPicPr>
        <p:blipFill>
          <a:blip r:embed="rId3"/>
          <a:stretch>
            <a:fillRect/>
          </a:stretch>
        </p:blipFill>
        <p:spPr>
          <a:xfrm>
            <a:off x="7754586" y="8792"/>
            <a:ext cx="756363" cy="1201219"/>
          </a:xfrm>
          <a:prstGeom prst="rect">
            <a:avLst/>
          </a:prstGeom>
        </p:spPr>
      </p:pic>
      <p:pic>
        <p:nvPicPr>
          <p:cNvPr id="2" name="Grafik 1">
            <a:extLst>
              <a:ext uri="{FF2B5EF4-FFF2-40B4-BE49-F238E27FC236}">
                <a16:creationId xmlns:a16="http://schemas.microsoft.com/office/drawing/2014/main" id="{326AB444-27F4-4EE6-998B-9D8D2A57487F}"/>
              </a:ext>
            </a:extLst>
          </p:cNvPr>
          <p:cNvPicPr>
            <a:picLocks noChangeAspect="1"/>
          </p:cNvPicPr>
          <p:nvPr/>
        </p:nvPicPr>
        <p:blipFill>
          <a:blip r:embed="rId4"/>
          <a:stretch>
            <a:fillRect/>
          </a:stretch>
        </p:blipFill>
        <p:spPr>
          <a:xfrm>
            <a:off x="811227" y="747982"/>
            <a:ext cx="6683345" cy="3647535"/>
          </a:xfrm>
          <a:prstGeom prst="rect">
            <a:avLst/>
          </a:prstGeom>
        </p:spPr>
      </p:pic>
    </p:spTree>
    <p:custDataLst>
      <p:tags r:id="rId1"/>
    </p:custDataLst>
    <p:extLst>
      <p:ext uri="{BB962C8B-B14F-4D97-AF65-F5344CB8AC3E}">
        <p14:creationId xmlns:p14="http://schemas.microsoft.com/office/powerpoint/2010/main" val="350099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lstStyle/>
          <a:p>
            <a:pPr algn="ctr"/>
            <a:r>
              <a:rPr lang="de-DE" dirty="0"/>
              <a:t>Das Dehnspannfutter zum Gewindefräsen</a:t>
            </a:r>
            <a:endParaRPr lang="en-US"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1770742" y="1112837"/>
            <a:ext cx="6325507" cy="3466419"/>
          </a:xfrm>
        </p:spPr>
        <p:txBody>
          <a:bodyPr>
            <a:normAutofit fontScale="25000" lnSpcReduction="20000"/>
          </a:bodyPr>
          <a:lstStyle/>
          <a:p>
            <a:r>
              <a:rPr lang="de-DE" sz="4800" dirty="0"/>
              <a:t>Mit SINO-R bietet SCHUNK ein Dehnspannfutter auf Basis der Dehnspanntechnik.</a:t>
            </a:r>
          </a:p>
          <a:p>
            <a:r>
              <a:rPr lang="de-DE" sz="4800" dirty="0"/>
              <a:t>Drei Eigenschaften machen die SINO-R-Reihe beim Gewindefräsen unschlagbar in Qualität und Produktivität.</a:t>
            </a:r>
          </a:p>
          <a:p>
            <a:endParaRPr lang="de-DE" sz="4800" dirty="0"/>
          </a:p>
          <a:p>
            <a:r>
              <a:rPr lang="de-DE" sz="4800" dirty="0"/>
              <a:t>Die hohe Radialsteifigkeit: </a:t>
            </a:r>
          </a:p>
          <a:p>
            <a:pPr>
              <a:buFont typeface="Wingdings" pitchFamily="2" charset="2"/>
              <a:buChar char="à"/>
            </a:pPr>
            <a:r>
              <a:rPr lang="de-DE" sz="4800" dirty="0">
                <a:sym typeface="Wingdings" pitchFamily="2" charset="2"/>
              </a:rPr>
              <a:t> Das Auslenken des Werkzeugs wird verhindert.</a:t>
            </a:r>
          </a:p>
          <a:p>
            <a:endParaRPr lang="de-DE" sz="4800" dirty="0">
              <a:sym typeface="Wingdings" pitchFamily="2" charset="2"/>
            </a:endParaRPr>
          </a:p>
          <a:p>
            <a:r>
              <a:rPr lang="de-DE" sz="4800" dirty="0">
                <a:sym typeface="Wingdings" pitchFamily="2" charset="2"/>
              </a:rPr>
              <a:t>Die höhere Drehmomentübertragung:</a:t>
            </a:r>
          </a:p>
          <a:p>
            <a:pPr>
              <a:buFont typeface="Wingdings" pitchFamily="2" charset="2"/>
              <a:buChar char="à"/>
            </a:pPr>
            <a:r>
              <a:rPr lang="de-DE" sz="4800" dirty="0">
                <a:sym typeface="Wingdings" pitchFamily="2" charset="2"/>
              </a:rPr>
              <a:t>Für eine volle Nutzung der Werkzeugleistungsfähigkeit.</a:t>
            </a:r>
          </a:p>
          <a:p>
            <a:pPr>
              <a:buFont typeface="Wingdings" pitchFamily="2" charset="2"/>
              <a:buChar char="à"/>
            </a:pPr>
            <a:endParaRPr lang="de-DE" sz="4800" dirty="0">
              <a:sym typeface="Wingdings" pitchFamily="2" charset="2"/>
            </a:endParaRPr>
          </a:p>
          <a:p>
            <a:r>
              <a:rPr lang="de-DE" sz="4800" dirty="0">
                <a:sym typeface="Wingdings" pitchFamily="2" charset="2"/>
              </a:rPr>
              <a:t>Die Top-Schwingungsdämpfung:</a:t>
            </a:r>
          </a:p>
          <a:p>
            <a:pPr>
              <a:buFont typeface="Wingdings" pitchFamily="2" charset="2"/>
              <a:buChar char="à"/>
            </a:pPr>
            <a:r>
              <a:rPr lang="de-DE" sz="4800" dirty="0">
                <a:sym typeface="Wingdings" pitchFamily="2" charset="2"/>
              </a:rPr>
              <a:t>Für beste Gewindeoberflächen ohne </a:t>
            </a:r>
            <a:r>
              <a:rPr lang="de-DE" sz="4800" dirty="0" err="1">
                <a:sym typeface="Wingdings" pitchFamily="2" charset="2"/>
              </a:rPr>
              <a:t>Rattermarken</a:t>
            </a:r>
            <a:r>
              <a:rPr lang="de-DE" sz="4800" dirty="0">
                <a:sym typeface="Wingdings" pitchFamily="2" charset="2"/>
              </a:rPr>
              <a:t>.</a:t>
            </a:r>
          </a:p>
          <a:p>
            <a:endParaRPr lang="de-DE" sz="4800" dirty="0">
              <a:sym typeface="Wingdings" pitchFamily="2" charset="2"/>
            </a:endParaRPr>
          </a:p>
          <a:p>
            <a:r>
              <a:rPr lang="de-DE" sz="4800" dirty="0">
                <a:sym typeface="Wingdings" pitchFamily="2" charset="2"/>
              </a:rPr>
              <a:t>Das wettbewerbslose Zusammenwirken aus:</a:t>
            </a:r>
          </a:p>
          <a:p>
            <a:pPr>
              <a:buFont typeface="Wingdings" pitchFamily="2" charset="2"/>
              <a:buChar char="à"/>
            </a:pPr>
            <a:r>
              <a:rPr lang="de-DE" sz="4800" dirty="0">
                <a:sym typeface="Wingdings" pitchFamily="2" charset="2"/>
              </a:rPr>
              <a:t> Monoblockbauweise</a:t>
            </a:r>
          </a:p>
          <a:p>
            <a:pPr>
              <a:buFont typeface="Wingdings" pitchFamily="2" charset="2"/>
              <a:buChar char="à"/>
            </a:pPr>
            <a:r>
              <a:rPr lang="de-DE" sz="4800" dirty="0">
                <a:sym typeface="Wingdings" pitchFamily="2" charset="2"/>
              </a:rPr>
              <a:t> Mehrschichtsystem-Aufbau</a:t>
            </a:r>
          </a:p>
          <a:p>
            <a:pPr>
              <a:buFont typeface="Wingdings" pitchFamily="2" charset="2"/>
              <a:buChar char="à"/>
            </a:pPr>
            <a:r>
              <a:rPr lang="de-DE" sz="4800" dirty="0">
                <a:sym typeface="Wingdings" pitchFamily="2" charset="2"/>
              </a:rPr>
              <a:t> stärkeren Wandungen</a:t>
            </a:r>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7" name="Grafik 6" descr="SINO-R_Titelbild.jpg">
            <a:extLst>
              <a:ext uri="{FF2B5EF4-FFF2-40B4-BE49-F238E27FC236}">
                <a16:creationId xmlns:a16="http://schemas.microsoft.com/office/drawing/2014/main" id="{B629AB0A-39CD-40C7-8283-D519B23FE7CD}"/>
              </a:ext>
            </a:extLst>
          </p:cNvPr>
          <p:cNvPicPr>
            <a:picLocks noChangeAspect="1"/>
          </p:cNvPicPr>
          <p:nvPr/>
        </p:nvPicPr>
        <p:blipFill>
          <a:blip r:embed="rId4"/>
          <a:stretch>
            <a:fillRect/>
          </a:stretch>
        </p:blipFill>
        <p:spPr>
          <a:xfrm>
            <a:off x="0" y="1112838"/>
            <a:ext cx="1517305" cy="3270212"/>
          </a:xfrm>
          <a:prstGeom prst="rect">
            <a:avLst/>
          </a:prstGeom>
        </p:spPr>
      </p:pic>
    </p:spTree>
    <p:extLst>
      <p:ext uri="{BB962C8B-B14F-4D97-AF65-F5344CB8AC3E}">
        <p14:creationId xmlns:p14="http://schemas.microsoft.com/office/powerpoint/2010/main" val="3412643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lstStyle/>
          <a:p>
            <a:pPr algn="ctr"/>
            <a:r>
              <a:rPr lang="de-DE" dirty="0"/>
              <a:t>Das Dehnspannfutter zum Gewindefräsen</a:t>
            </a:r>
            <a:endParaRPr lang="en-US"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1770742" y="1112837"/>
            <a:ext cx="6325507" cy="3466419"/>
          </a:xfrm>
        </p:spPr>
        <p:txBody>
          <a:bodyPr>
            <a:normAutofit/>
          </a:bodyPr>
          <a:lstStyle/>
          <a:p>
            <a:r>
              <a:rPr lang="de-DE" sz="1400" b="1" dirty="0"/>
              <a:t>Das Ergebnis:</a:t>
            </a:r>
          </a:p>
          <a:p>
            <a:pPr>
              <a:buFont typeface="Wingdings"/>
              <a:buChar char="à"/>
            </a:pPr>
            <a:r>
              <a:rPr lang="de-DE" sz="1400" dirty="0">
                <a:sym typeface="Wingdings" pitchFamily="2" charset="2"/>
              </a:rPr>
              <a:t>Perfekte Gewinde mit höherer Leichtgängigkeit und längerer Haltbarkeit ohne Verschleiß.</a:t>
            </a:r>
          </a:p>
          <a:p>
            <a:endParaRPr lang="de-DE" sz="1400" b="1" dirty="0">
              <a:sym typeface="Wingdings" pitchFamily="2" charset="2"/>
            </a:endParaRPr>
          </a:p>
          <a:p>
            <a:r>
              <a:rPr lang="de-DE" sz="1400" b="1" dirty="0">
                <a:sym typeface="Wingdings" pitchFamily="2" charset="2"/>
              </a:rPr>
              <a:t>Der Benefit:</a:t>
            </a:r>
          </a:p>
          <a:p>
            <a:r>
              <a:rPr lang="de-DE" sz="1400" dirty="0">
                <a:sym typeface="Wingdings" pitchFamily="2" charset="2"/>
              </a:rPr>
              <a:t> 100% erhöhte Werkzeugstandzeiten durch Vermeidung von Mikroausbrüchen an der Schneide. Das reduziert Werkzeugkosten und macht Ihre Produktion effizienter.</a:t>
            </a:r>
            <a:endParaRPr lang="de-DE" sz="14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7" name="Grafik 6" descr="SINO-R_Titelbild.jpg">
            <a:extLst>
              <a:ext uri="{FF2B5EF4-FFF2-40B4-BE49-F238E27FC236}">
                <a16:creationId xmlns:a16="http://schemas.microsoft.com/office/drawing/2014/main" id="{B629AB0A-39CD-40C7-8283-D519B23FE7CD}"/>
              </a:ext>
            </a:extLst>
          </p:cNvPr>
          <p:cNvPicPr>
            <a:picLocks noChangeAspect="1"/>
          </p:cNvPicPr>
          <p:nvPr/>
        </p:nvPicPr>
        <p:blipFill>
          <a:blip r:embed="rId4"/>
          <a:stretch>
            <a:fillRect/>
          </a:stretch>
        </p:blipFill>
        <p:spPr>
          <a:xfrm>
            <a:off x="0" y="1112838"/>
            <a:ext cx="1517305" cy="3270212"/>
          </a:xfrm>
          <a:prstGeom prst="rect">
            <a:avLst/>
          </a:prstGeom>
        </p:spPr>
      </p:pic>
    </p:spTree>
    <p:extLst>
      <p:ext uri="{BB962C8B-B14F-4D97-AF65-F5344CB8AC3E}">
        <p14:creationId xmlns:p14="http://schemas.microsoft.com/office/powerpoint/2010/main" val="2932352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Senken Sie Werkzeugkosten!</a:t>
            </a:r>
            <a:endParaRPr lang="en-US" sz="3100" dirty="0"/>
          </a:p>
        </p:txBody>
      </p:sp>
      <p:sp>
        <p:nvSpPr>
          <p:cNvPr id="3" name="Textplatzhalter 2">
            <a:extLst>
              <a:ext uri="{FF2B5EF4-FFF2-40B4-BE49-F238E27FC236}">
                <a16:creationId xmlns:a16="http://schemas.microsoft.com/office/drawing/2014/main" id="{CD665DD9-D8D2-488C-9731-8F4E3E6FB74D}"/>
              </a:ext>
            </a:extLst>
          </p:cNvPr>
          <p:cNvSpPr>
            <a:spLocks noGrp="1"/>
          </p:cNvSpPr>
          <p:nvPr>
            <p:ph type="body" sz="quarter" idx="12"/>
          </p:nvPr>
        </p:nvSpPr>
        <p:spPr>
          <a:xfrm>
            <a:off x="385442" y="1112837"/>
            <a:ext cx="8125507" cy="3098187"/>
          </a:xfrm>
        </p:spPr>
        <p:txBody>
          <a:bodyPr>
            <a:normAutofit/>
          </a:bodyPr>
          <a:lstStyle/>
          <a:p>
            <a:r>
              <a:rPr lang="de-DE" sz="1400" b="1" dirty="0"/>
              <a:t>Beispiel: </a:t>
            </a:r>
          </a:p>
          <a:p>
            <a:r>
              <a:rPr lang="de-DE" sz="1400" dirty="0"/>
              <a:t>Fräsen  mehrerer Gewinde in </a:t>
            </a:r>
            <a:r>
              <a:rPr lang="de-DE" sz="1400" dirty="0" err="1"/>
              <a:t>Inconcel</a:t>
            </a:r>
            <a:r>
              <a:rPr lang="de-DE" sz="1400" dirty="0"/>
              <a:t>-Werkstück mit Ni-Basislegierung.</a:t>
            </a:r>
          </a:p>
          <a:p>
            <a:r>
              <a:rPr lang="de-DE" sz="1400" dirty="0"/>
              <a:t> </a:t>
            </a:r>
          </a:p>
          <a:p>
            <a:r>
              <a:rPr lang="de-DE" sz="1400" b="1" dirty="0"/>
              <a:t>Das Werkzeug: </a:t>
            </a:r>
          </a:p>
          <a:p>
            <a:r>
              <a:rPr lang="de-DE" sz="1400" dirty="0"/>
              <a:t>Bsp. Gewindebohrfräser M12. Der SINO-R meistert die Aufgabe mit nur einem Werkzeug ein Weldon-Werkzeughalter verschleißt bei dieser Bearbeitung vier Fräser.</a:t>
            </a:r>
          </a:p>
          <a:p>
            <a:endParaRPr lang="de-DE" sz="1400" dirty="0"/>
          </a:p>
          <a:p>
            <a:r>
              <a:rPr lang="de-DE" sz="1400" b="1" dirty="0"/>
              <a:t>Anschaffungskosten:</a:t>
            </a:r>
          </a:p>
          <a:p>
            <a:pPr>
              <a:buFont typeface="Wingdings"/>
              <a:buChar char="à"/>
            </a:pPr>
            <a:r>
              <a:rPr lang="de-DE" sz="1400" dirty="0">
                <a:sym typeface="Wingdings" pitchFamily="2" charset="2"/>
              </a:rPr>
              <a:t> Werkzeughalter </a:t>
            </a:r>
          </a:p>
          <a:p>
            <a:pPr>
              <a:buFont typeface="Wingdings"/>
              <a:buChar char="à"/>
            </a:pPr>
            <a:r>
              <a:rPr lang="de-DE" sz="1400" dirty="0">
                <a:sym typeface="Wingdings" pitchFamily="2" charset="2"/>
              </a:rPr>
              <a:t> Werkzeuge </a:t>
            </a:r>
          </a:p>
          <a:p>
            <a:pPr>
              <a:buFont typeface="Wingdings"/>
              <a:buChar char="à"/>
            </a:pPr>
            <a:r>
              <a:rPr lang="de-DE" sz="1400" dirty="0">
                <a:sym typeface="Wingdings" pitchFamily="2" charset="2"/>
              </a:rPr>
              <a:t> Gesamtkosten</a:t>
            </a:r>
            <a:endParaRPr lang="de-DE" sz="1400" dirty="0"/>
          </a:p>
          <a:p>
            <a:endParaRPr lang="en-US"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graphicFrame>
        <p:nvGraphicFramePr>
          <p:cNvPr id="9" name="Inhaltsplatzhalter 3">
            <a:extLst>
              <a:ext uri="{FF2B5EF4-FFF2-40B4-BE49-F238E27FC236}">
                <a16:creationId xmlns:a16="http://schemas.microsoft.com/office/drawing/2014/main" id="{9ADB98FC-5712-4AC4-A3A9-579EB9811B63}"/>
              </a:ext>
            </a:extLst>
          </p:cNvPr>
          <p:cNvGraphicFramePr>
            <a:graphicFrameLocks/>
          </p:cNvGraphicFramePr>
          <p:nvPr>
            <p:extLst>
              <p:ext uri="{D42A27DB-BD31-4B8C-83A1-F6EECF244321}">
                <p14:modId xmlns:p14="http://schemas.microsoft.com/office/powerpoint/2010/main" val="2526980639"/>
              </p:ext>
            </p:extLst>
          </p:nvPr>
        </p:nvGraphicFramePr>
        <p:xfrm>
          <a:off x="2706511" y="2936027"/>
          <a:ext cx="2397478" cy="1219200"/>
        </p:xfrm>
        <a:graphic>
          <a:graphicData uri="http://schemas.openxmlformats.org/drawingml/2006/table">
            <a:tbl>
              <a:tblPr firstRow="1" bandRow="1">
                <a:tableStyleId>{5C22544A-7EE6-4342-B048-85BDC9FD1C3A}</a:tableStyleId>
              </a:tblPr>
              <a:tblGrid>
                <a:gridCol w="1198739">
                  <a:extLst>
                    <a:ext uri="{9D8B030D-6E8A-4147-A177-3AD203B41FA5}">
                      <a16:colId xmlns:a16="http://schemas.microsoft.com/office/drawing/2014/main" val="3174500110"/>
                    </a:ext>
                  </a:extLst>
                </a:gridCol>
                <a:gridCol w="1198739">
                  <a:extLst>
                    <a:ext uri="{9D8B030D-6E8A-4147-A177-3AD203B41FA5}">
                      <a16:colId xmlns:a16="http://schemas.microsoft.com/office/drawing/2014/main" val="3192727909"/>
                    </a:ext>
                  </a:extLst>
                </a:gridCol>
              </a:tblGrid>
              <a:tr h="291916">
                <a:tc>
                  <a:txBody>
                    <a:bodyPr/>
                    <a:lstStyle/>
                    <a:p>
                      <a:pPr algn="ctr"/>
                      <a:r>
                        <a:rPr lang="de-DE" sz="1400" b="1" kern="1200" dirty="0">
                          <a:solidFill>
                            <a:schemeClr val="bg1"/>
                          </a:solidFill>
                          <a:latin typeface="+mn-lt"/>
                          <a:ea typeface="+mn-ea"/>
                          <a:cs typeface="+mn-cs"/>
                        </a:rPr>
                        <a:t>SINO-R</a:t>
                      </a:r>
                    </a:p>
                  </a:txBody>
                  <a:tcPr>
                    <a:solidFill>
                      <a:srgbClr val="84D0F0"/>
                    </a:solidFill>
                  </a:tcPr>
                </a:tc>
                <a:tc>
                  <a:txBody>
                    <a:bodyPr/>
                    <a:lstStyle/>
                    <a:p>
                      <a:pPr algn="ctr"/>
                      <a:r>
                        <a:rPr lang="de-DE" sz="1400" b="1" kern="1200" dirty="0">
                          <a:solidFill>
                            <a:schemeClr val="bg1"/>
                          </a:solidFill>
                          <a:latin typeface="+mn-lt"/>
                          <a:ea typeface="+mn-ea"/>
                          <a:cs typeface="+mn-cs"/>
                        </a:rPr>
                        <a:t>Weldon</a:t>
                      </a:r>
                    </a:p>
                  </a:txBody>
                  <a:tcPr>
                    <a:solidFill>
                      <a:srgbClr val="84D0F0"/>
                    </a:solidFill>
                  </a:tcPr>
                </a:tc>
                <a:extLst>
                  <a:ext uri="{0D108BD9-81ED-4DB2-BD59-A6C34878D82A}">
                    <a16:rowId xmlns:a16="http://schemas.microsoft.com/office/drawing/2014/main" val="3454091461"/>
                  </a:ext>
                </a:extLst>
              </a:tr>
              <a:tr h="261006">
                <a:tc>
                  <a:txBody>
                    <a:bodyPr/>
                    <a:lstStyle/>
                    <a:p>
                      <a:pPr algn="ctr"/>
                      <a:r>
                        <a:rPr lang="de-DE" sz="1400" kern="1200" dirty="0">
                          <a:solidFill>
                            <a:srgbClr val="00446B"/>
                          </a:solidFill>
                          <a:latin typeface="+mn-lt"/>
                          <a:ea typeface="+mn-ea"/>
                          <a:cs typeface="+mn-cs"/>
                        </a:rPr>
                        <a:t>400,00 €</a:t>
                      </a:r>
                    </a:p>
                  </a:txBody>
                  <a:tcPr>
                    <a:solidFill>
                      <a:srgbClr val="EAF2F9"/>
                    </a:solidFill>
                  </a:tcPr>
                </a:tc>
                <a:tc>
                  <a:txBody>
                    <a:bodyPr/>
                    <a:lstStyle/>
                    <a:p>
                      <a:pPr algn="ctr"/>
                      <a:r>
                        <a:rPr lang="de-DE" sz="1400" kern="1200" dirty="0">
                          <a:solidFill>
                            <a:srgbClr val="00446B"/>
                          </a:solidFill>
                          <a:latin typeface="+mn-lt"/>
                          <a:ea typeface="+mn-ea"/>
                          <a:cs typeface="+mn-cs"/>
                        </a:rPr>
                        <a:t>100,00 €</a:t>
                      </a:r>
                    </a:p>
                  </a:txBody>
                  <a:tcPr>
                    <a:solidFill>
                      <a:srgbClr val="EAF2F9"/>
                    </a:solidFill>
                  </a:tcPr>
                </a:tc>
                <a:extLst>
                  <a:ext uri="{0D108BD9-81ED-4DB2-BD59-A6C34878D82A}">
                    <a16:rowId xmlns:a16="http://schemas.microsoft.com/office/drawing/2014/main" val="1497056088"/>
                  </a:ext>
                </a:extLst>
              </a:tr>
              <a:tr h="261006">
                <a:tc>
                  <a:txBody>
                    <a:bodyPr/>
                    <a:lstStyle/>
                    <a:p>
                      <a:pPr algn="ctr"/>
                      <a:r>
                        <a:rPr lang="de-DE" sz="1400" kern="1200" dirty="0">
                          <a:solidFill>
                            <a:srgbClr val="00446B"/>
                          </a:solidFill>
                          <a:latin typeface="+mn-lt"/>
                          <a:ea typeface="+mn-ea"/>
                          <a:cs typeface="+mn-cs"/>
                        </a:rPr>
                        <a:t>350,00 €</a:t>
                      </a:r>
                    </a:p>
                  </a:txBody>
                  <a:tcPr>
                    <a:solidFill>
                      <a:srgbClr val="D7E2ED"/>
                    </a:solidFill>
                  </a:tcPr>
                </a:tc>
                <a:tc>
                  <a:txBody>
                    <a:bodyPr/>
                    <a:lstStyle/>
                    <a:p>
                      <a:pPr algn="ctr"/>
                      <a:r>
                        <a:rPr lang="de-DE" sz="1400" kern="1200" dirty="0">
                          <a:solidFill>
                            <a:srgbClr val="00446B"/>
                          </a:solidFill>
                          <a:latin typeface="+mn-lt"/>
                          <a:ea typeface="+mn-ea"/>
                          <a:cs typeface="+mn-cs"/>
                        </a:rPr>
                        <a:t>4 x 350,00 €</a:t>
                      </a:r>
                    </a:p>
                  </a:txBody>
                  <a:tcPr>
                    <a:solidFill>
                      <a:srgbClr val="D7E2ED"/>
                    </a:solidFill>
                  </a:tcPr>
                </a:tc>
                <a:extLst>
                  <a:ext uri="{0D108BD9-81ED-4DB2-BD59-A6C34878D82A}">
                    <a16:rowId xmlns:a16="http://schemas.microsoft.com/office/drawing/2014/main" val="1392039654"/>
                  </a:ext>
                </a:extLst>
              </a:tr>
              <a:tr h="261006">
                <a:tc>
                  <a:txBody>
                    <a:bodyPr/>
                    <a:lstStyle/>
                    <a:p>
                      <a:pPr algn="ctr"/>
                      <a:r>
                        <a:rPr lang="de-DE" sz="1400" b="1" kern="1200" dirty="0">
                          <a:solidFill>
                            <a:srgbClr val="00446B"/>
                          </a:solidFill>
                          <a:latin typeface="+mn-lt"/>
                          <a:ea typeface="+mn-ea"/>
                          <a:cs typeface="+mn-cs"/>
                        </a:rPr>
                        <a:t>750,00 €</a:t>
                      </a:r>
                    </a:p>
                  </a:txBody>
                  <a:tcPr>
                    <a:solidFill>
                      <a:srgbClr val="EAF2F9"/>
                    </a:solidFill>
                  </a:tcPr>
                </a:tc>
                <a:tc>
                  <a:txBody>
                    <a:bodyPr/>
                    <a:lstStyle/>
                    <a:p>
                      <a:pPr algn="ctr"/>
                      <a:r>
                        <a:rPr lang="de-DE" sz="1400" b="1" kern="1200" dirty="0">
                          <a:solidFill>
                            <a:srgbClr val="00446B"/>
                          </a:solidFill>
                          <a:latin typeface="+mn-lt"/>
                          <a:ea typeface="+mn-ea"/>
                          <a:cs typeface="+mn-cs"/>
                        </a:rPr>
                        <a:t>1.500,00 €</a:t>
                      </a:r>
                    </a:p>
                  </a:txBody>
                  <a:tcPr>
                    <a:solidFill>
                      <a:srgbClr val="EAF2F9"/>
                    </a:solidFill>
                  </a:tcPr>
                </a:tc>
                <a:extLst>
                  <a:ext uri="{0D108BD9-81ED-4DB2-BD59-A6C34878D82A}">
                    <a16:rowId xmlns:a16="http://schemas.microsoft.com/office/drawing/2014/main" val="3786807332"/>
                  </a:ext>
                </a:extLst>
              </a:tr>
            </a:tbl>
          </a:graphicData>
        </a:graphic>
      </p:graphicFrame>
    </p:spTree>
    <p:extLst>
      <p:ext uri="{BB962C8B-B14F-4D97-AF65-F5344CB8AC3E}">
        <p14:creationId xmlns:p14="http://schemas.microsoft.com/office/powerpoint/2010/main" val="343669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0AB1A-6EDE-4928-8443-2A36EB8BADDA}"/>
              </a:ext>
            </a:extLst>
          </p:cNvPr>
          <p:cNvSpPr>
            <a:spLocks noGrp="1"/>
          </p:cNvSpPr>
          <p:nvPr>
            <p:ph type="title"/>
          </p:nvPr>
        </p:nvSpPr>
        <p:spPr/>
        <p:txBody>
          <a:bodyPr anchor="ctr">
            <a:normAutofit fontScale="90000"/>
          </a:bodyPr>
          <a:lstStyle/>
          <a:p>
            <a:pPr algn="ctr"/>
            <a:br>
              <a:rPr lang="de-DE" dirty="0"/>
            </a:br>
            <a:r>
              <a:rPr lang="de-DE" sz="3100" dirty="0"/>
              <a:t>Das Dehnspannfutter zum Gewindefräsen</a:t>
            </a:r>
            <a:endParaRPr lang="en-US" sz="3100" dirty="0"/>
          </a:p>
        </p:txBody>
      </p:sp>
      <p:sp>
        <p:nvSpPr>
          <p:cNvPr id="4" name="Fußzeilenplatzhalter 3">
            <a:extLst>
              <a:ext uri="{FF2B5EF4-FFF2-40B4-BE49-F238E27FC236}">
                <a16:creationId xmlns:a16="http://schemas.microsoft.com/office/drawing/2014/main" id="{AB54813A-F0DD-48DE-A9A1-72EC8A565CD8}"/>
              </a:ext>
            </a:extLst>
          </p:cNvPr>
          <p:cNvSpPr>
            <a:spLocks noGrp="1"/>
          </p:cNvSpPr>
          <p:nvPr>
            <p:ph type="ftr" sz="quarter" idx="10"/>
          </p:nvPr>
        </p:nvSpPr>
        <p:spPr/>
        <p:txBody>
          <a:bodyPr/>
          <a:lstStyle/>
          <a:p>
            <a:r>
              <a:rPr lang="de-DE"/>
              <a:t>Titel, Verfasser, Datum</a:t>
            </a:r>
            <a:endParaRPr lang="de-DE" dirty="0"/>
          </a:p>
        </p:txBody>
      </p:sp>
      <p:pic>
        <p:nvPicPr>
          <p:cNvPr id="5" name="Grafik 4" descr="_SCHUNKGreiferKlammer_0114_ohneB_DE.png">
            <a:extLst>
              <a:ext uri="{FF2B5EF4-FFF2-40B4-BE49-F238E27FC236}">
                <a16:creationId xmlns:a16="http://schemas.microsoft.com/office/drawing/2014/main" id="{EE6A9744-54A8-4257-AF2B-26786336C6D2}"/>
              </a:ext>
            </a:extLst>
          </p:cNvPr>
          <p:cNvPicPr>
            <a:picLocks noChangeAspect="1"/>
          </p:cNvPicPr>
          <p:nvPr/>
        </p:nvPicPr>
        <p:blipFill>
          <a:blip r:embed="rId2"/>
          <a:stretch>
            <a:fillRect/>
          </a:stretch>
        </p:blipFill>
        <p:spPr>
          <a:xfrm>
            <a:off x="7754586" y="8792"/>
            <a:ext cx="756363" cy="1201219"/>
          </a:xfrm>
          <a:prstGeom prst="rect">
            <a:avLst/>
          </a:prstGeom>
        </p:spPr>
      </p:pic>
      <p:pic>
        <p:nvPicPr>
          <p:cNvPr id="6" name="Picture 2">
            <a:extLst>
              <a:ext uri="{FF2B5EF4-FFF2-40B4-BE49-F238E27FC236}">
                <a16:creationId xmlns:a16="http://schemas.microsoft.com/office/drawing/2014/main" id="{E6C81DC7-E1F4-4A79-91C2-1E69BC78CC72}"/>
              </a:ext>
            </a:extLst>
          </p:cNvPr>
          <p:cNvPicPr>
            <a:picLocks noChangeAspect="1" noChangeArrowheads="1"/>
          </p:cNvPicPr>
          <p:nvPr/>
        </p:nvPicPr>
        <p:blipFill>
          <a:blip r:embed="rId3"/>
          <a:srcRect/>
          <a:stretch>
            <a:fillRect/>
          </a:stretch>
        </p:blipFill>
        <p:spPr bwMode="auto">
          <a:xfrm>
            <a:off x="3548196" y="0"/>
            <a:ext cx="1328604" cy="496674"/>
          </a:xfrm>
          <a:prstGeom prst="rect">
            <a:avLst/>
          </a:prstGeom>
          <a:noFill/>
          <a:ln w="9525">
            <a:noFill/>
            <a:miter lim="800000"/>
            <a:headEnd/>
            <a:tailEnd/>
          </a:ln>
        </p:spPr>
      </p:pic>
      <p:pic>
        <p:nvPicPr>
          <p:cNvPr id="8" name="Picture 3">
            <a:extLst>
              <a:ext uri="{FF2B5EF4-FFF2-40B4-BE49-F238E27FC236}">
                <a16:creationId xmlns:a16="http://schemas.microsoft.com/office/drawing/2014/main" id="{305AED9B-4C93-4B30-BBA3-84AD8A4C29B1}"/>
              </a:ext>
            </a:extLst>
          </p:cNvPr>
          <p:cNvPicPr>
            <a:picLocks noChangeAspect="1" noChangeArrowheads="1"/>
          </p:cNvPicPr>
          <p:nvPr/>
        </p:nvPicPr>
        <p:blipFill>
          <a:blip r:embed="rId4"/>
          <a:srcRect/>
          <a:stretch>
            <a:fillRect/>
          </a:stretch>
        </p:blipFill>
        <p:spPr bwMode="auto">
          <a:xfrm>
            <a:off x="260327" y="1539876"/>
            <a:ext cx="1984375" cy="1444625"/>
          </a:xfrm>
          <a:prstGeom prst="rect">
            <a:avLst/>
          </a:prstGeom>
          <a:noFill/>
          <a:ln w="9525">
            <a:noFill/>
            <a:miter lim="800000"/>
            <a:headEnd/>
            <a:tailEnd/>
          </a:ln>
        </p:spPr>
      </p:pic>
      <p:pic>
        <p:nvPicPr>
          <p:cNvPr id="10" name="Picture 4">
            <a:extLst>
              <a:ext uri="{FF2B5EF4-FFF2-40B4-BE49-F238E27FC236}">
                <a16:creationId xmlns:a16="http://schemas.microsoft.com/office/drawing/2014/main" id="{D48764DB-77F3-40A8-80E3-A524117D5972}"/>
              </a:ext>
            </a:extLst>
          </p:cNvPr>
          <p:cNvPicPr>
            <a:picLocks noChangeAspect="1" noChangeArrowheads="1"/>
          </p:cNvPicPr>
          <p:nvPr/>
        </p:nvPicPr>
        <p:blipFill>
          <a:blip r:embed="rId5"/>
          <a:srcRect/>
          <a:stretch>
            <a:fillRect/>
          </a:stretch>
        </p:blipFill>
        <p:spPr bwMode="auto">
          <a:xfrm>
            <a:off x="2244702" y="1546226"/>
            <a:ext cx="1982787" cy="1443037"/>
          </a:xfrm>
          <a:prstGeom prst="rect">
            <a:avLst/>
          </a:prstGeom>
          <a:noFill/>
          <a:ln w="9525">
            <a:noFill/>
            <a:miter lim="800000"/>
            <a:headEnd/>
            <a:tailEnd/>
          </a:ln>
        </p:spPr>
      </p:pic>
      <p:pic>
        <p:nvPicPr>
          <p:cNvPr id="11" name="Picture 5">
            <a:extLst>
              <a:ext uri="{FF2B5EF4-FFF2-40B4-BE49-F238E27FC236}">
                <a16:creationId xmlns:a16="http://schemas.microsoft.com/office/drawing/2014/main" id="{03856BB0-EF5C-45DE-99F6-25F7736E6526}"/>
              </a:ext>
            </a:extLst>
          </p:cNvPr>
          <p:cNvPicPr>
            <a:picLocks noChangeAspect="1" noChangeArrowheads="1"/>
          </p:cNvPicPr>
          <p:nvPr/>
        </p:nvPicPr>
        <p:blipFill>
          <a:blip r:embed="rId6"/>
          <a:srcRect/>
          <a:stretch>
            <a:fillRect/>
          </a:stretch>
        </p:blipFill>
        <p:spPr bwMode="auto">
          <a:xfrm>
            <a:off x="6845038" y="1550988"/>
            <a:ext cx="1982787" cy="1443037"/>
          </a:xfrm>
          <a:prstGeom prst="rect">
            <a:avLst/>
          </a:prstGeom>
          <a:noFill/>
          <a:ln w="9525">
            <a:noFill/>
            <a:miter lim="800000"/>
            <a:headEnd/>
            <a:tailEnd/>
          </a:ln>
        </p:spPr>
      </p:pic>
      <p:pic>
        <p:nvPicPr>
          <p:cNvPr id="12" name="Picture 6">
            <a:extLst>
              <a:ext uri="{FF2B5EF4-FFF2-40B4-BE49-F238E27FC236}">
                <a16:creationId xmlns:a16="http://schemas.microsoft.com/office/drawing/2014/main" id="{6B06847E-7A0C-46EC-8ECF-EA071DFCF749}"/>
              </a:ext>
            </a:extLst>
          </p:cNvPr>
          <p:cNvPicPr>
            <a:picLocks noChangeAspect="1" noChangeArrowheads="1"/>
          </p:cNvPicPr>
          <p:nvPr/>
        </p:nvPicPr>
        <p:blipFill>
          <a:blip r:embed="rId7"/>
          <a:srcRect/>
          <a:stretch>
            <a:fillRect/>
          </a:stretch>
        </p:blipFill>
        <p:spPr bwMode="auto">
          <a:xfrm>
            <a:off x="4863838" y="1550988"/>
            <a:ext cx="1981200" cy="1438275"/>
          </a:xfrm>
          <a:prstGeom prst="rect">
            <a:avLst/>
          </a:prstGeom>
          <a:noFill/>
          <a:ln w="9525">
            <a:noFill/>
            <a:miter lim="800000"/>
            <a:headEnd/>
            <a:tailEnd/>
          </a:ln>
        </p:spPr>
      </p:pic>
      <p:sp>
        <p:nvSpPr>
          <p:cNvPr id="13" name="Rechteck 12">
            <a:extLst>
              <a:ext uri="{FF2B5EF4-FFF2-40B4-BE49-F238E27FC236}">
                <a16:creationId xmlns:a16="http://schemas.microsoft.com/office/drawing/2014/main" id="{FB29C99E-AC36-4060-9780-6267FDD9DE8B}"/>
              </a:ext>
            </a:extLst>
          </p:cNvPr>
          <p:cNvSpPr/>
          <p:nvPr/>
        </p:nvSpPr>
        <p:spPr>
          <a:xfrm>
            <a:off x="1390650" y="3181350"/>
            <a:ext cx="1638300" cy="438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srgbClr val="00446B"/>
                </a:solidFill>
              </a:rPr>
              <a:t>Herkömmliche Bearbeitung</a:t>
            </a:r>
          </a:p>
        </p:txBody>
      </p:sp>
      <p:sp>
        <p:nvSpPr>
          <p:cNvPr id="14" name="Rechteck 13">
            <a:extLst>
              <a:ext uri="{FF2B5EF4-FFF2-40B4-BE49-F238E27FC236}">
                <a16:creationId xmlns:a16="http://schemas.microsoft.com/office/drawing/2014/main" id="{303E9A5C-4255-42F8-96BB-D71A1D84ACA5}"/>
              </a:ext>
            </a:extLst>
          </p:cNvPr>
          <p:cNvSpPr/>
          <p:nvPr/>
        </p:nvSpPr>
        <p:spPr>
          <a:xfrm>
            <a:off x="6025888" y="3181350"/>
            <a:ext cx="1638300" cy="438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srgbClr val="00446B"/>
                </a:solidFill>
              </a:rPr>
              <a:t>Bearbeitung mit SINO-R</a:t>
            </a:r>
          </a:p>
        </p:txBody>
      </p:sp>
    </p:spTree>
    <p:extLst>
      <p:ext uri="{BB962C8B-B14F-4D97-AF65-F5344CB8AC3E}">
        <p14:creationId xmlns:p14="http://schemas.microsoft.com/office/powerpoint/2010/main" val="1954308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A0011-F922-4ECB-96EB-F370CBC98393}"/>
              </a:ext>
            </a:extLst>
          </p:cNvPr>
          <p:cNvSpPr>
            <a:spLocks noGrp="1"/>
          </p:cNvSpPr>
          <p:nvPr>
            <p:ph type="title"/>
          </p:nvPr>
        </p:nvSpPr>
        <p:spPr/>
        <p:txBody>
          <a:bodyPr anchor="ctr"/>
          <a:lstStyle/>
          <a:p>
            <a:pPr algn="ctr"/>
            <a:r>
              <a:rPr lang="de-DE" sz="2800" dirty="0"/>
              <a:t>Das Dehnspannfutter zum Gewindefräsen</a:t>
            </a:r>
            <a:endParaRPr lang="en-US" dirty="0"/>
          </a:p>
        </p:txBody>
      </p:sp>
      <p:sp>
        <p:nvSpPr>
          <p:cNvPr id="4" name="Textplatzhalter 3">
            <a:extLst>
              <a:ext uri="{FF2B5EF4-FFF2-40B4-BE49-F238E27FC236}">
                <a16:creationId xmlns:a16="http://schemas.microsoft.com/office/drawing/2014/main" id="{5F429681-7F40-48AD-9CCF-0D76124EE460}"/>
              </a:ext>
            </a:extLst>
          </p:cNvPr>
          <p:cNvSpPr>
            <a:spLocks noGrp="1"/>
          </p:cNvSpPr>
          <p:nvPr>
            <p:ph type="body" sz="quarter" idx="12"/>
          </p:nvPr>
        </p:nvSpPr>
        <p:spPr>
          <a:xfrm>
            <a:off x="209550" y="1024339"/>
            <a:ext cx="4374000" cy="2854325"/>
          </a:xfrm>
        </p:spPr>
        <p:txBody>
          <a:bodyPr>
            <a:normAutofit/>
          </a:bodyPr>
          <a:lstStyle/>
          <a:p>
            <a:r>
              <a:rPr lang="de-DE" sz="1400" b="1" dirty="0"/>
              <a:t>Monoblockbauweise des Grundkörpers:</a:t>
            </a:r>
          </a:p>
          <a:p>
            <a:endParaRPr lang="de-DE" sz="1400" dirty="0"/>
          </a:p>
          <a:p>
            <a:r>
              <a:rPr lang="de-DE" sz="1400" dirty="0"/>
              <a:t>Für mehr Stabilität und Steifigkeit ist der Grundkörper von der Werkzeugaufnahme bis zur Maschinenaufnahme aus einem Stahlblock gefertigt.</a:t>
            </a:r>
          </a:p>
          <a:p>
            <a:endParaRPr lang="de-DE" sz="2000" dirty="0"/>
          </a:p>
          <a:p>
            <a:endParaRPr lang="en-US" dirty="0"/>
          </a:p>
        </p:txBody>
      </p:sp>
      <p:pic>
        <p:nvPicPr>
          <p:cNvPr id="5" name="Picture 2">
            <a:extLst>
              <a:ext uri="{FF2B5EF4-FFF2-40B4-BE49-F238E27FC236}">
                <a16:creationId xmlns:a16="http://schemas.microsoft.com/office/drawing/2014/main" id="{F6C8E6BE-BA91-4E00-88EB-78CE8CA200B6}"/>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pic>
        <p:nvPicPr>
          <p:cNvPr id="6" name="Grafik 5" descr="_SCHUNKGreiferKlammer_0114_ohneB_DE.png">
            <a:extLst>
              <a:ext uri="{FF2B5EF4-FFF2-40B4-BE49-F238E27FC236}">
                <a16:creationId xmlns:a16="http://schemas.microsoft.com/office/drawing/2014/main" id="{6B29AF65-6A83-4669-A28E-34B98C0D058C}"/>
              </a:ext>
            </a:extLst>
          </p:cNvPr>
          <p:cNvPicPr>
            <a:picLocks noChangeAspect="1"/>
          </p:cNvPicPr>
          <p:nvPr/>
        </p:nvPicPr>
        <p:blipFill>
          <a:blip r:embed="rId3"/>
          <a:stretch>
            <a:fillRect/>
          </a:stretch>
        </p:blipFill>
        <p:spPr>
          <a:xfrm>
            <a:off x="7754586" y="8792"/>
            <a:ext cx="756363" cy="1201219"/>
          </a:xfrm>
          <a:prstGeom prst="rect">
            <a:avLst/>
          </a:prstGeom>
        </p:spPr>
      </p:pic>
      <p:pic>
        <p:nvPicPr>
          <p:cNvPr id="11" name="Picture 2">
            <a:extLst>
              <a:ext uri="{FF2B5EF4-FFF2-40B4-BE49-F238E27FC236}">
                <a16:creationId xmlns:a16="http://schemas.microsoft.com/office/drawing/2014/main" id="{FFD9FCF7-3ABC-479A-B419-53A23706192C}"/>
              </a:ext>
            </a:extLst>
          </p:cNvPr>
          <p:cNvPicPr>
            <a:picLocks noGrp="1" noChangeAspect="1" noChangeArrowheads="1"/>
          </p:cNvPicPr>
          <p:nvPr>
            <p:ph sz="quarter" idx="11"/>
          </p:nvPr>
        </p:nvPicPr>
        <p:blipFill>
          <a:blip r:embed="rId4"/>
          <a:srcRect/>
          <a:stretch>
            <a:fillRect/>
          </a:stretch>
        </p:blipFill>
        <p:spPr bwMode="auto">
          <a:xfrm>
            <a:off x="6064197" y="1210011"/>
            <a:ext cx="1690389" cy="2854325"/>
          </a:xfrm>
          <a:prstGeom prst="rect">
            <a:avLst/>
          </a:prstGeom>
          <a:noFill/>
          <a:ln w="9525">
            <a:noFill/>
            <a:miter lim="800000"/>
            <a:headEnd/>
            <a:tailEnd/>
          </a:ln>
        </p:spPr>
      </p:pic>
    </p:spTree>
    <p:extLst>
      <p:ext uri="{BB962C8B-B14F-4D97-AF65-F5344CB8AC3E}">
        <p14:creationId xmlns:p14="http://schemas.microsoft.com/office/powerpoint/2010/main" val="2121583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A0011-F922-4ECB-96EB-F370CBC98393}"/>
              </a:ext>
            </a:extLst>
          </p:cNvPr>
          <p:cNvSpPr>
            <a:spLocks noGrp="1"/>
          </p:cNvSpPr>
          <p:nvPr>
            <p:ph type="title"/>
          </p:nvPr>
        </p:nvSpPr>
        <p:spPr/>
        <p:txBody>
          <a:bodyPr anchor="ctr"/>
          <a:lstStyle/>
          <a:p>
            <a:pPr algn="ctr"/>
            <a:r>
              <a:rPr lang="de-DE" sz="2800" dirty="0"/>
              <a:t>Das Dehnspannfutter zum Gewindefräsen</a:t>
            </a:r>
            <a:endParaRPr lang="en-US" dirty="0"/>
          </a:p>
        </p:txBody>
      </p:sp>
      <p:sp>
        <p:nvSpPr>
          <p:cNvPr id="3" name="Inhaltsplatzhalter 2">
            <a:extLst>
              <a:ext uri="{FF2B5EF4-FFF2-40B4-BE49-F238E27FC236}">
                <a16:creationId xmlns:a16="http://schemas.microsoft.com/office/drawing/2014/main" id="{387699AF-4882-4D80-AC75-A4F94D44A28A}"/>
              </a:ext>
            </a:extLst>
          </p:cNvPr>
          <p:cNvSpPr>
            <a:spLocks noGrp="1"/>
          </p:cNvSpPr>
          <p:nvPr>
            <p:ph sz="quarter" idx="11"/>
          </p:nvPr>
        </p:nvSpPr>
        <p:spPr>
          <a:xfrm>
            <a:off x="4673600" y="1024769"/>
            <a:ext cx="4171950" cy="2853895"/>
          </a:xfrm>
        </p:spPr>
        <p:txBody>
          <a:bodyPr/>
          <a:lstStyle/>
          <a:p>
            <a:r>
              <a:rPr lang="de-DE" sz="1400" b="1" dirty="0"/>
              <a:t>Wandungsstärke:</a:t>
            </a:r>
            <a:endParaRPr lang="de-DE" sz="1400" dirty="0"/>
          </a:p>
          <a:p>
            <a:r>
              <a:rPr lang="de-DE" sz="1400" dirty="0"/>
              <a:t>Von 14mm (bei Spanndurchmesser 20 mm)</a:t>
            </a:r>
          </a:p>
          <a:p>
            <a:endParaRPr lang="en-US" dirty="0"/>
          </a:p>
        </p:txBody>
      </p:sp>
      <p:sp>
        <p:nvSpPr>
          <p:cNvPr id="4" name="Textplatzhalter 3">
            <a:extLst>
              <a:ext uri="{FF2B5EF4-FFF2-40B4-BE49-F238E27FC236}">
                <a16:creationId xmlns:a16="http://schemas.microsoft.com/office/drawing/2014/main" id="{5F429681-7F40-48AD-9CCF-0D76124EE460}"/>
              </a:ext>
            </a:extLst>
          </p:cNvPr>
          <p:cNvSpPr>
            <a:spLocks noGrp="1"/>
          </p:cNvSpPr>
          <p:nvPr>
            <p:ph type="body" sz="quarter" idx="12"/>
          </p:nvPr>
        </p:nvSpPr>
        <p:spPr>
          <a:xfrm>
            <a:off x="209550" y="1024339"/>
            <a:ext cx="4374000" cy="2854325"/>
          </a:xfrm>
        </p:spPr>
        <p:txBody>
          <a:bodyPr>
            <a:normAutofit/>
          </a:bodyPr>
          <a:lstStyle/>
          <a:p>
            <a:r>
              <a:rPr lang="de-DE" sz="1400" b="1" dirty="0"/>
              <a:t>Mehrschichtsystem:</a:t>
            </a:r>
          </a:p>
          <a:p>
            <a:r>
              <a:rPr lang="de-DE" sz="1400" dirty="0"/>
              <a:t>Der Aufbau aus unterschiedlichen Materialkomponenten mit verschiedenen Elastizitäten und ungleichen geometrischen Abmessungen bewirkt im Zusammenspiel einzigartige Produkteigenschaften. Beim Spannvorgang dehnt sich das elastische Druckmedium in Richtung Dehnbüchse aus und das Werkzeug wird zentrisch gespannt.</a:t>
            </a:r>
          </a:p>
          <a:p>
            <a:endParaRPr lang="en-US" dirty="0"/>
          </a:p>
        </p:txBody>
      </p:sp>
      <p:pic>
        <p:nvPicPr>
          <p:cNvPr id="5" name="Picture 2">
            <a:extLst>
              <a:ext uri="{FF2B5EF4-FFF2-40B4-BE49-F238E27FC236}">
                <a16:creationId xmlns:a16="http://schemas.microsoft.com/office/drawing/2014/main" id="{F6C8E6BE-BA91-4E00-88EB-78CE8CA200B6}"/>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pic>
        <p:nvPicPr>
          <p:cNvPr id="6" name="Grafik 5" descr="_SCHUNKGreiferKlammer_0114_ohneB_DE.png">
            <a:extLst>
              <a:ext uri="{FF2B5EF4-FFF2-40B4-BE49-F238E27FC236}">
                <a16:creationId xmlns:a16="http://schemas.microsoft.com/office/drawing/2014/main" id="{6B29AF65-6A83-4669-A28E-34B98C0D058C}"/>
              </a:ext>
            </a:extLst>
          </p:cNvPr>
          <p:cNvPicPr>
            <a:picLocks noChangeAspect="1"/>
          </p:cNvPicPr>
          <p:nvPr/>
        </p:nvPicPr>
        <p:blipFill>
          <a:blip r:embed="rId3"/>
          <a:stretch>
            <a:fillRect/>
          </a:stretch>
        </p:blipFill>
        <p:spPr>
          <a:xfrm>
            <a:off x="7754586" y="8792"/>
            <a:ext cx="756363" cy="1201219"/>
          </a:xfrm>
          <a:prstGeom prst="rect">
            <a:avLst/>
          </a:prstGeom>
        </p:spPr>
      </p:pic>
      <p:pic>
        <p:nvPicPr>
          <p:cNvPr id="7" name="Picture 2">
            <a:extLst>
              <a:ext uri="{FF2B5EF4-FFF2-40B4-BE49-F238E27FC236}">
                <a16:creationId xmlns:a16="http://schemas.microsoft.com/office/drawing/2014/main" id="{7769CAAA-F548-4C74-B662-E45C4CFD8610}"/>
              </a:ext>
            </a:extLst>
          </p:cNvPr>
          <p:cNvPicPr>
            <a:picLocks noChangeAspect="1" noChangeArrowheads="1"/>
          </p:cNvPicPr>
          <p:nvPr/>
        </p:nvPicPr>
        <p:blipFill>
          <a:blip r:embed="rId4"/>
          <a:srcRect/>
          <a:stretch>
            <a:fillRect/>
          </a:stretch>
        </p:blipFill>
        <p:spPr bwMode="auto">
          <a:xfrm>
            <a:off x="1233713" y="2686967"/>
            <a:ext cx="2779487" cy="1719362"/>
          </a:xfrm>
          <a:prstGeom prst="rect">
            <a:avLst/>
          </a:prstGeom>
          <a:noFill/>
          <a:ln w="9525">
            <a:noFill/>
            <a:miter lim="800000"/>
            <a:headEnd/>
            <a:tailEnd/>
          </a:ln>
        </p:spPr>
      </p:pic>
      <p:pic>
        <p:nvPicPr>
          <p:cNvPr id="8" name="Grafik 7">
            <a:extLst>
              <a:ext uri="{FF2B5EF4-FFF2-40B4-BE49-F238E27FC236}">
                <a16:creationId xmlns:a16="http://schemas.microsoft.com/office/drawing/2014/main" id="{053DF3DE-9E5B-49C6-A755-F209A765C224}"/>
              </a:ext>
            </a:extLst>
          </p:cNvPr>
          <p:cNvPicPr>
            <a:picLocks noChangeAspect="1"/>
          </p:cNvPicPr>
          <p:nvPr/>
        </p:nvPicPr>
        <p:blipFill>
          <a:blip r:embed="rId5"/>
          <a:stretch>
            <a:fillRect/>
          </a:stretch>
        </p:blipFill>
        <p:spPr>
          <a:xfrm>
            <a:off x="5031726" y="2416285"/>
            <a:ext cx="2497310" cy="1990044"/>
          </a:xfrm>
          <a:prstGeom prst="rect">
            <a:avLst/>
          </a:prstGeom>
        </p:spPr>
      </p:pic>
    </p:spTree>
    <p:extLst>
      <p:ext uri="{BB962C8B-B14F-4D97-AF65-F5344CB8AC3E}">
        <p14:creationId xmlns:p14="http://schemas.microsoft.com/office/powerpoint/2010/main" val="199848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A0011-F922-4ECB-96EB-F370CBC98393}"/>
              </a:ext>
            </a:extLst>
          </p:cNvPr>
          <p:cNvSpPr>
            <a:spLocks noGrp="1"/>
          </p:cNvSpPr>
          <p:nvPr>
            <p:ph type="title"/>
          </p:nvPr>
        </p:nvSpPr>
        <p:spPr/>
        <p:txBody>
          <a:bodyPr anchor="ctr"/>
          <a:lstStyle/>
          <a:p>
            <a:pPr algn="ctr"/>
            <a:r>
              <a:rPr lang="de-DE" sz="2800" dirty="0"/>
              <a:t>Das Dehnspannfutter zum Gewindefräsen</a:t>
            </a:r>
            <a:endParaRPr lang="en-US" dirty="0"/>
          </a:p>
        </p:txBody>
      </p:sp>
      <p:pic>
        <p:nvPicPr>
          <p:cNvPr id="5" name="Picture 2">
            <a:extLst>
              <a:ext uri="{FF2B5EF4-FFF2-40B4-BE49-F238E27FC236}">
                <a16:creationId xmlns:a16="http://schemas.microsoft.com/office/drawing/2014/main" id="{F6C8E6BE-BA91-4E00-88EB-78CE8CA200B6}"/>
              </a:ext>
            </a:extLst>
          </p:cNvPr>
          <p:cNvPicPr>
            <a:picLocks noChangeAspect="1" noChangeArrowheads="1"/>
          </p:cNvPicPr>
          <p:nvPr/>
        </p:nvPicPr>
        <p:blipFill>
          <a:blip r:embed="rId2"/>
          <a:srcRect/>
          <a:stretch>
            <a:fillRect/>
          </a:stretch>
        </p:blipFill>
        <p:spPr bwMode="auto">
          <a:xfrm>
            <a:off x="3548196" y="0"/>
            <a:ext cx="1328604" cy="496674"/>
          </a:xfrm>
          <a:prstGeom prst="rect">
            <a:avLst/>
          </a:prstGeom>
          <a:noFill/>
          <a:ln w="9525">
            <a:noFill/>
            <a:miter lim="800000"/>
            <a:headEnd/>
            <a:tailEnd/>
          </a:ln>
        </p:spPr>
      </p:pic>
      <p:pic>
        <p:nvPicPr>
          <p:cNvPr id="6" name="Grafik 5" descr="_SCHUNKGreiferKlammer_0114_ohneB_DE.png">
            <a:extLst>
              <a:ext uri="{FF2B5EF4-FFF2-40B4-BE49-F238E27FC236}">
                <a16:creationId xmlns:a16="http://schemas.microsoft.com/office/drawing/2014/main" id="{6B29AF65-6A83-4669-A28E-34B98C0D058C}"/>
              </a:ext>
            </a:extLst>
          </p:cNvPr>
          <p:cNvPicPr>
            <a:picLocks noChangeAspect="1"/>
          </p:cNvPicPr>
          <p:nvPr/>
        </p:nvPicPr>
        <p:blipFill>
          <a:blip r:embed="rId3"/>
          <a:stretch>
            <a:fillRect/>
          </a:stretch>
        </p:blipFill>
        <p:spPr>
          <a:xfrm>
            <a:off x="7754586" y="8792"/>
            <a:ext cx="756363" cy="1201219"/>
          </a:xfrm>
          <a:prstGeom prst="rect">
            <a:avLst/>
          </a:prstGeom>
        </p:spPr>
      </p:pic>
      <p:pic>
        <p:nvPicPr>
          <p:cNvPr id="13" name="Picture 2">
            <a:extLst>
              <a:ext uri="{FF2B5EF4-FFF2-40B4-BE49-F238E27FC236}">
                <a16:creationId xmlns:a16="http://schemas.microsoft.com/office/drawing/2014/main" id="{F7B7326C-91F4-4D8F-A332-234931D51197}"/>
              </a:ext>
            </a:extLst>
          </p:cNvPr>
          <p:cNvPicPr>
            <a:picLocks noChangeAspect="1" noChangeArrowheads="1"/>
          </p:cNvPicPr>
          <p:nvPr/>
        </p:nvPicPr>
        <p:blipFill>
          <a:blip r:embed="rId4"/>
          <a:srcRect/>
          <a:stretch>
            <a:fillRect/>
          </a:stretch>
        </p:blipFill>
        <p:spPr bwMode="auto">
          <a:xfrm>
            <a:off x="2272887" y="1024339"/>
            <a:ext cx="4598226" cy="3303688"/>
          </a:xfrm>
          <a:prstGeom prst="rect">
            <a:avLst/>
          </a:prstGeom>
          <a:noFill/>
          <a:ln w="9525">
            <a:noFill/>
            <a:miter lim="800000"/>
            <a:headEnd/>
            <a:tailEnd/>
          </a:ln>
        </p:spPr>
      </p:pic>
    </p:spTree>
    <p:extLst>
      <p:ext uri="{BB962C8B-B14F-4D97-AF65-F5344CB8AC3E}">
        <p14:creationId xmlns:p14="http://schemas.microsoft.com/office/powerpoint/2010/main" val="5551319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DESIGN_ID_SCH_PPT_VORLAGE_16-9_230112" val="Yc1SrUJ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CH_PPT_Vorlage_16-9_2301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SCH_PPT_Vorlage_16-9_230112</Template>
  <TotalTime>0</TotalTime>
  <Words>735</Words>
  <Application>Microsoft Office PowerPoint</Application>
  <PresentationFormat>Bildschirmpräsentation (16:9)</PresentationFormat>
  <Paragraphs>139</Paragraphs>
  <Slides>17</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Wingdings</vt:lpstr>
      <vt:lpstr>SCH_PPT_Vorlage_16-9_230112</vt:lpstr>
      <vt:lpstr>PowerPoint-Präsentation</vt:lpstr>
      <vt:lpstr>Werkzeughaltersysteme - Produktübersicht</vt:lpstr>
      <vt:lpstr>Das Dehnspannfutter zum Gewindefräsen</vt:lpstr>
      <vt:lpstr>Das Dehnspannfutter zum Gewindefräsen</vt:lpstr>
      <vt:lpstr> Senken Sie Werkzeugkosten!</vt:lpstr>
      <vt:lpstr> Das Dehnspannfutter zum Gewindefräsen</vt:lpstr>
      <vt:lpstr>Das Dehnspannfutter zum Gewindefräsen</vt:lpstr>
      <vt:lpstr>Das Dehnspannfutter zum Gewindefräsen</vt:lpstr>
      <vt:lpstr>Das Dehnspannfutter zum Gewindefräsen</vt:lpstr>
      <vt:lpstr> Das Dehnspannfutter zum Gewindefräsen</vt:lpstr>
      <vt:lpstr> Das Dehnspannfutter zum Gewindefräsen</vt:lpstr>
      <vt:lpstr> Das Dehnspannfutter zum Gewindefräsen</vt:lpstr>
      <vt:lpstr> Das Dehnspannfutter zum Gewindefräsen</vt:lpstr>
      <vt:lpstr> Das Dehnspannfutter zum Gewindefräsen</vt:lpstr>
      <vt:lpstr> Das Dehnspannfutter zum Gewindefräsen</vt:lpstr>
      <vt:lpstr> Das Dehnspannfutter zum Gewindefräsen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Ludewig, Stephan</dc:creator>
  <cp:lastModifiedBy>Schneider, Lara</cp:lastModifiedBy>
  <cp:revision>161</cp:revision>
  <cp:lastPrinted>2014-06-25T16:59:27Z</cp:lastPrinted>
  <dcterms:created xsi:type="dcterms:W3CDTF">2012-06-26T15:13:48Z</dcterms:created>
  <dcterms:modified xsi:type="dcterms:W3CDTF">2021-05-04T10:46:12Z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BB168B60-77D4-4875-BE5F-2ECECB6BC60E</vt:lpwstr>
  </property>
  <property fmtid="{D5CDD505-2E9C-101B-9397-08002B2CF9AE}" pid="3" name="ArticulatePath">
    <vt:lpwstr>SCHUNK_PPT-Vorlage_16_9_0321_DE_inArbeit</vt:lpwstr>
  </property>
</Properties>
</file>