
<file path=[Content_Types].xml><?xml version="1.0" encoding="utf-8"?>
<Types xmlns="http://schemas.openxmlformats.org/package/2006/content-types"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0" r:id="rId2"/>
    <p:sldId id="1073" r:id="rId3"/>
    <p:sldId id="1074" r:id="rId4"/>
    <p:sldId id="486" r:id="rId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rthan  Senthil" initials="SG&amp;CK" lastIdx="1" clrIdx="0"/>
  <p:cmAuthor id="1" name="Tim Sibold" initials="SG&amp;CK" lastIdx="1" clrIdx="1"/>
  <p:cmAuthor id="2" name="Jakob Khoury" initials="JK" lastIdx="10" clrIdx="2"/>
  <p:cmAuthor id="3" name=" ." initials="D" lastIdx="1" clrIdx="3"/>
  <p:cmAuthor id="4" name="KHOURY2" initials="K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446B"/>
    <a:srgbClr val="1F497D"/>
    <a:srgbClr val="CCCFD7"/>
    <a:srgbClr val="3E3D40"/>
    <a:srgbClr val="009EE0"/>
    <a:srgbClr val="1BBBE9"/>
    <a:srgbClr val="99CCFF"/>
    <a:srgbClr val="D7E2ED"/>
    <a:srgbClr val="003D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1" autoAdjust="0"/>
    <p:restoredTop sz="97686" autoAdjust="0"/>
  </p:normalViewPr>
  <p:slideViewPr>
    <p:cSldViewPr snapToGrid="0" snapToObjects="1">
      <p:cViewPr varScale="1">
        <p:scale>
          <a:sx n="135" d="100"/>
          <a:sy n="135" d="100"/>
        </p:scale>
        <p:origin x="-972" y="-90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3300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1274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525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363538" indent="-36353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=""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19" y="-3319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74734" y="4586110"/>
            <a:ext cx="9144000" cy="68509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dirty="0" smtClean="0">
                <a:solidFill>
                  <a:schemeClr val="bg1"/>
                </a:solidFill>
                <a:ea typeface="ＭＳ Ｐゴシック"/>
              </a:rPr>
              <a:t>Short </a:t>
            </a:r>
            <a:r>
              <a:rPr lang="de-DE" sz="3200" dirty="0" err="1" smtClean="0">
                <a:solidFill>
                  <a:schemeClr val="bg1"/>
                </a:solidFill>
                <a:ea typeface="ＭＳ Ｐゴシック"/>
              </a:rPr>
              <a:t>presentation</a:t>
            </a:r>
            <a:endParaRPr lang="de-DE" sz="3000" dirty="0" smtClean="0">
              <a:solidFill>
                <a:schemeClr val="bg1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4734" y="5045433"/>
            <a:ext cx="4181931" cy="482596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SVH 5-Finger-Hand</a:t>
            </a:r>
            <a:endParaRPr lang="de-DE" sz="1500" dirty="0" smtClean="0">
              <a:solidFill>
                <a:srgbClr val="FFFFFF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60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44688" y="6496050"/>
            <a:ext cx="4158248" cy="25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046990" y="1742034"/>
            <a:ext cx="480687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/>
              <a:t>Integrated control unit in the wrist</a:t>
            </a:r>
          </a:p>
          <a:p>
            <a:r>
              <a:rPr lang="en-US" dirty="0" smtClean="0"/>
              <a:t>The industrial version of the </a:t>
            </a:r>
            <a:r>
              <a:rPr lang="en-US" dirty="0" err="1" smtClean="0"/>
              <a:t>anthropo</a:t>
            </a:r>
            <a:r>
              <a:rPr lang="en-US" dirty="0" smtClean="0"/>
              <a:t> </a:t>
            </a:r>
            <a:r>
              <a:rPr lang="en-US" dirty="0" err="1" smtClean="0"/>
              <a:t>morphic</a:t>
            </a:r>
            <a:r>
              <a:rPr lang="en-US" dirty="0" smtClean="0"/>
              <a:t> SCHUNK SVH 5-finger hand grips nearly as perfectly as the human hand. The electronics are completely integrated</a:t>
            </a:r>
          </a:p>
          <a:p>
            <a:r>
              <a:rPr lang="en-US" dirty="0" smtClean="0"/>
              <a:t>into the wrist, which allows the 5-finger hand to simulate nearly all human hand movements. Due to the moving parts with a total of nine drives, various gripping operations can be executed with high </a:t>
            </a:r>
            <a:r>
              <a:rPr lang="en-US" dirty="0" err="1" smtClean="0"/>
              <a:t>ensitivity</a:t>
            </a:r>
            <a:r>
              <a:rPr lang="en-US" dirty="0" smtClean="0"/>
              <a:t>.</a:t>
            </a:r>
            <a:endParaRPr lang="de-DE" dirty="0" smtClean="0"/>
          </a:p>
        </p:txBody>
      </p:sp>
      <p:pic>
        <p:nvPicPr>
          <p:cNvPr id="10242" name="Picture 2" descr="C:\TMP\SNAGHTML3acd851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0328" y="1350172"/>
            <a:ext cx="3786662" cy="4747353"/>
          </a:xfrm>
          <a:prstGeom prst="rect">
            <a:avLst/>
          </a:prstGeom>
          <a:noFill/>
        </p:spPr>
      </p:pic>
      <p:grpSp>
        <p:nvGrpSpPr>
          <p:cNvPr id="11" name="Gruppieren 15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12" name="Textfeld 11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446B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New Product</a:t>
              </a:r>
            </a:p>
            <a:p>
              <a:endParaRPr lang="en-US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el 4"/>
          <p:cNvSpPr txBox="1">
            <a:spLocks/>
          </p:cNvSpPr>
          <p:nvPr/>
        </p:nvSpPr>
        <p:spPr>
          <a:xfrm>
            <a:off x="561444" y="389470"/>
            <a:ext cx="8142290" cy="97378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ct val="0"/>
              </a:spcBef>
              <a:defRPr/>
            </a:pPr>
            <a:r>
              <a:rPr lang="de-DE" sz="3200" b="1" dirty="0" smtClean="0">
                <a:solidFill>
                  <a:srgbClr val="00446B"/>
                </a:solidFill>
                <a:cs typeface="Calibri"/>
              </a:rPr>
              <a:t>SVH 5-Finger-Hand </a:t>
            </a:r>
          </a:p>
          <a:p>
            <a:pPr lvl="0">
              <a:spcBef>
                <a:spcPct val="0"/>
              </a:spcBef>
              <a:defRPr/>
            </a:pPr>
            <a:r>
              <a:rPr lang="de-DE" sz="2000" b="1" dirty="0" smtClean="0">
                <a:solidFill>
                  <a:srgbClr val="00446B"/>
                </a:solidFill>
                <a:cs typeface="Calibri"/>
              </a:rPr>
              <a:t>#1: </a:t>
            </a:r>
            <a:r>
              <a:rPr lang="en-US" sz="2000" b="1" dirty="0" smtClean="0">
                <a:solidFill>
                  <a:srgbClr val="00446B"/>
                </a:solidFill>
                <a:cs typeface="Calibri"/>
              </a:rPr>
              <a:t>The first industrial 5-Finger Hand</a:t>
            </a:r>
            <a:endParaRPr lang="de-DE" sz="2000" b="1" dirty="0" smtClean="0">
              <a:solidFill>
                <a:srgbClr val="00446B"/>
              </a:solidFill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Fußzeilenplatzhalter 4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122" name="Picture 2" descr="P:\Desktop\Funktionsschnittbilder\schnittbild_svh_mit_legende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56834" y="1350172"/>
            <a:ext cx="5587166" cy="4033653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168438" y="3216166"/>
            <a:ext cx="67767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smtClean="0"/>
              <a:t>1. Distal index finger drive for</a:t>
            </a:r>
          </a:p>
          <a:p>
            <a:r>
              <a:rPr lang="de-DE" sz="1600" dirty="0" smtClean="0"/>
              <a:t>controlling two axes</a:t>
            </a:r>
          </a:p>
          <a:p>
            <a:r>
              <a:rPr lang="en-US" sz="1600" b="1" dirty="0" smtClean="0"/>
              <a:t>2. Proximal index finger drive is</a:t>
            </a:r>
          </a:p>
          <a:p>
            <a:r>
              <a:rPr lang="en-US" sz="1600" dirty="0" smtClean="0"/>
              <a:t>DC motor with spindle drive</a:t>
            </a:r>
          </a:p>
          <a:p>
            <a:r>
              <a:rPr lang="en-US" sz="1600" b="1" dirty="0" smtClean="0"/>
              <a:t>3. Slip-resistant elastic gripping surface</a:t>
            </a:r>
          </a:p>
          <a:p>
            <a:r>
              <a:rPr lang="en-US" sz="1600" dirty="0" smtClean="0"/>
              <a:t>made of rubber for secure holding</a:t>
            </a:r>
          </a:p>
          <a:p>
            <a:r>
              <a:rPr lang="en-US" sz="1600" b="1" dirty="0" smtClean="0"/>
              <a:t>4. Integrated electronics for direct</a:t>
            </a:r>
          </a:p>
          <a:p>
            <a:r>
              <a:rPr lang="en-US" sz="1600" dirty="0" smtClean="0"/>
              <a:t>mounting on the robot arm</a:t>
            </a:r>
          </a:p>
          <a:p>
            <a:r>
              <a:rPr lang="en-US" sz="1600" b="1" dirty="0" smtClean="0"/>
              <a:t>5. Thumb with two degrees of</a:t>
            </a:r>
          </a:p>
          <a:p>
            <a:r>
              <a:rPr lang="de-DE" sz="1600" dirty="0" smtClean="0"/>
              <a:t>freedom for bending and</a:t>
            </a:r>
          </a:p>
          <a:p>
            <a:r>
              <a:rPr lang="de-DE" sz="1600" dirty="0" smtClean="0"/>
              <a:t>pivoting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thumb</a:t>
            </a:r>
            <a:endParaRPr lang="de-DE" sz="1600" dirty="0" smtClean="0">
              <a:solidFill>
                <a:srgbClr val="FF0000"/>
              </a:solidFill>
            </a:endParaRPr>
          </a:p>
        </p:txBody>
      </p:sp>
      <p:grpSp>
        <p:nvGrpSpPr>
          <p:cNvPr id="12" name="Gruppieren 15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15" name="Textfeld 14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446B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New Product</a:t>
              </a:r>
            </a:p>
            <a:p>
              <a:endParaRPr lang="en-US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itel 4"/>
          <p:cNvSpPr txBox="1">
            <a:spLocks/>
          </p:cNvSpPr>
          <p:nvPr/>
        </p:nvSpPr>
        <p:spPr>
          <a:xfrm>
            <a:off x="561444" y="389470"/>
            <a:ext cx="8142290" cy="973785"/>
          </a:xfrm>
          <a:prstGeom prst="rect">
            <a:avLst/>
          </a:prstGeom>
        </p:spPr>
        <p:txBody>
          <a:bodyPr anchor="t"/>
          <a:lstStyle/>
          <a:p>
            <a:pPr lvl="0">
              <a:spcBef>
                <a:spcPct val="0"/>
              </a:spcBef>
              <a:defRPr/>
            </a:pPr>
            <a:r>
              <a:rPr lang="de-DE" sz="3200" b="1" dirty="0" smtClean="0">
                <a:solidFill>
                  <a:srgbClr val="00446B"/>
                </a:solidFill>
                <a:cs typeface="Calibri"/>
              </a:rPr>
              <a:t>SVH 5-Finger-Hand </a:t>
            </a:r>
          </a:p>
          <a:p>
            <a:pPr lvl="0">
              <a:spcBef>
                <a:spcPct val="0"/>
              </a:spcBef>
              <a:defRPr/>
            </a:pPr>
            <a:r>
              <a:rPr lang="de-DE" sz="2000" b="1" dirty="0" smtClean="0">
                <a:solidFill>
                  <a:srgbClr val="00446B"/>
                </a:solidFill>
                <a:cs typeface="Calibri"/>
              </a:rPr>
              <a:t>#1: </a:t>
            </a:r>
            <a:r>
              <a:rPr lang="en-US" sz="2000" b="1" dirty="0" smtClean="0">
                <a:solidFill>
                  <a:srgbClr val="00446B"/>
                </a:solidFill>
                <a:cs typeface="Calibri"/>
              </a:rPr>
              <a:t>The first industrial 5-Finger Hand</a:t>
            </a:r>
            <a:endParaRPr lang="de-DE" sz="2000" b="1" dirty="0" smtClean="0">
              <a:solidFill>
                <a:srgbClr val="00446B"/>
              </a:solidFill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66" y="-9525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410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20120410_Titel_title_PGN-plus_singleline_headline</Template>
  <TotalTime>0</TotalTime>
  <Words>194</Words>
  <Application>Microsoft Office PowerPoint</Application>
  <PresentationFormat>Bildschirmpräsentation (4:3)</PresentationFormat>
  <Paragraphs>36</Paragraphs>
  <Slides>4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20120410_Titel_title_PGN-plus_singleline_headline</vt:lpstr>
      <vt:lpstr>Folie 1</vt:lpstr>
      <vt:lpstr>Folie 2</vt:lpstr>
      <vt:lpstr>Folie 3</vt:lpstr>
      <vt:lpstr>Folie 4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</dc:creator>
  <cp:lastModifiedBy>DIPLPMG2</cp:lastModifiedBy>
  <cp:revision>3868</cp:revision>
  <dcterms:created xsi:type="dcterms:W3CDTF">2012-04-16T06:22:40Z</dcterms:created>
  <dcterms:modified xsi:type="dcterms:W3CDTF">2015-09-23T10:20:15Z</dcterms:modified>
</cp:coreProperties>
</file>